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2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jVDijVUuf+zbNqLBTdkWeDn6Pa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F03DA6-3FD0-4E8E-9EAA-C52B69C95810}">
  <a:tblStyle styleId="{FFF03DA6-3FD0-4E8E-9EAA-C52B69C95810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C"/>
          </a:solidFill>
        </a:fill>
      </a:tcStyle>
    </a:wholeTbl>
    <a:band1H>
      <a:tcTxStyle b="off" i="off"/>
      <a:tcStyle>
        <a:tcBdr/>
        <a:fill>
          <a:solidFill>
            <a:srgbClr val="CCE0F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0F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1F2DDE9-613E-4FA6-9A9B-83D68290299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573E5AF-A346-4B22-8FB2-AF10FC4A0836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9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Relationship Id="rId93" Type="http://customschemas.google.com/relationships/presentationmetadata" Target="meta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b871540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27b871540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6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708cf4b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1e708cf4b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708cf4bd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e708cf4bd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e45ca67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27e45ca67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e45ca67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27e45ca67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5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5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4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5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6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6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6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7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9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39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39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39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" name="Google Shape;144;p39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39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39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4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3" descr="\\DROBO-FS\QuickDrops\JB\PPTX NG\Droplets\Lighting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 descr="\\DROBO-FS\QuickDrops\JB\PPTX NG\Droplets\LightingOverlay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037"/>
            </a:gs>
            <a:gs pos="39000">
              <a:srgbClr val="B7B7B7"/>
            </a:gs>
            <a:gs pos="100000">
              <a:srgbClr val="B7B7B7"/>
            </a:gs>
          </a:gsLst>
          <a:lin ang="0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MS A</a:t>
            </a:r>
            <a:r>
              <a:rPr lang="en-US" sz="6000" cap="none">
                <a:latin typeface="Arial"/>
                <a:ea typeface="Arial"/>
                <a:cs typeface="Arial"/>
                <a:sym typeface="Arial"/>
              </a:rPr>
              <a:t>ccess</a:t>
            </a:r>
            <a:r>
              <a:rPr lang="en-US" sz="60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6000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2010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1427455" y="3723245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cap="none"/>
              <a:t>Click Start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3600" cap="none"/>
              <a:t>INTERNATIONAL EDITION</a:t>
            </a:r>
            <a:endParaRPr sz="3600" cap="none"/>
          </a:p>
        </p:txBody>
      </p:sp>
      <p:pic>
        <p:nvPicPr>
          <p:cNvPr id="171" name="Google Shape;171;p1" descr="Microsoft Access logo and symbol, meaning, history,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26050"/>
            <a:ext cx="4107048" cy="217157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  <a:reflection stA="99000"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913149" y="1233372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Name some applications you can use to store tabular data.</a:t>
            </a:r>
            <a:endParaRPr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440809" y="2950416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1430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4200" cap="none">
                <a:latin typeface="Arial"/>
                <a:ea typeface="Arial"/>
                <a:cs typeface="Arial"/>
                <a:sym typeface="Arial"/>
              </a:rPr>
              <a:t>Google Sheets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4200" cap="none">
                <a:latin typeface="Arial"/>
                <a:ea typeface="Arial"/>
                <a:cs typeface="Arial"/>
                <a:sym typeface="Arial"/>
              </a:rPr>
              <a:t>Microsoft Excel 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4200" cap="none">
                <a:latin typeface="Arial"/>
                <a:ea typeface="Arial"/>
                <a:cs typeface="Arial"/>
                <a:sym typeface="Arial"/>
              </a:rPr>
              <a:t>Xara online table maker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4200" cap="none">
                <a:latin typeface="Arial"/>
                <a:ea typeface="Arial"/>
                <a:cs typeface="Arial"/>
                <a:sym typeface="Arial"/>
              </a:rPr>
              <a:t>Microsoft Access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4200" cap="none">
                <a:latin typeface="Arial"/>
                <a:ea typeface="Arial"/>
                <a:cs typeface="Arial"/>
                <a:sym typeface="Arial"/>
              </a:rPr>
              <a:t>Fox Pro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 sz="4200" cap="none">
                <a:latin typeface="Arial"/>
                <a:ea typeface="Arial"/>
                <a:cs typeface="Arial"/>
                <a:sym typeface="Arial"/>
              </a:rPr>
              <a:t>Fox Base</a:t>
            </a:r>
            <a:r>
              <a:rPr lang="en-US" sz="3600" cap="none">
                <a:latin typeface="Arial"/>
                <a:ea typeface="Arial"/>
                <a:cs typeface="Arial"/>
                <a:sym typeface="Arial"/>
              </a:rPr>
              <a:t>……..</a:t>
            </a:r>
            <a:endParaRPr sz="4200" cap="none">
              <a:latin typeface="Arial"/>
              <a:ea typeface="Arial"/>
              <a:cs typeface="Arial"/>
              <a:sym typeface="Arial"/>
            </a:endParaRPr>
          </a:p>
          <a:p>
            <a:pPr marL="228600" lvl="0" indent="-1904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5100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r="2877" b="51829"/>
          <a:stretch/>
        </p:blipFill>
        <p:spPr>
          <a:xfrm>
            <a:off x="0" y="0"/>
            <a:ext cx="5941198" cy="142331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 descr="Microsoft Excel Computer Icons Visual Basic For Applications Microsoft  Office 365 PNG, Clipart, Angle, Area, Brand,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3" name="Google Shape;223;p10"/>
          <p:cNvPicPr preferRelativeResize="0"/>
          <p:nvPr/>
        </p:nvPicPr>
        <p:blipFill rotWithShape="1">
          <a:blip r:embed="rId4">
            <a:alphaModFix/>
          </a:blip>
          <a:srcRect l="48348"/>
          <a:stretch/>
        </p:blipFill>
        <p:spPr>
          <a:xfrm>
            <a:off x="6738332" y="2714502"/>
            <a:ext cx="906125" cy="877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/>
          <p:cNvPicPr preferRelativeResize="0"/>
          <p:nvPr/>
        </p:nvPicPr>
        <p:blipFill rotWithShape="1">
          <a:blip r:embed="rId4">
            <a:alphaModFix/>
          </a:blip>
          <a:srcRect r="48949"/>
          <a:stretch/>
        </p:blipFill>
        <p:spPr>
          <a:xfrm>
            <a:off x="5012900" y="2411969"/>
            <a:ext cx="937390" cy="918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5">
            <a:alphaModFix/>
          </a:blip>
          <a:srcRect l="10517" r="42677"/>
          <a:stretch/>
        </p:blipFill>
        <p:spPr>
          <a:xfrm>
            <a:off x="6738332" y="3883245"/>
            <a:ext cx="791366" cy="94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4788" y="4695782"/>
            <a:ext cx="935378" cy="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0929" y="4552648"/>
            <a:ext cx="1046969" cy="120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8">
            <a:alphaModFix/>
          </a:blip>
          <a:srcRect l="34901" t="2653" r="6009" b="-2653"/>
          <a:stretch/>
        </p:blipFill>
        <p:spPr>
          <a:xfrm>
            <a:off x="5597917" y="5753690"/>
            <a:ext cx="686562" cy="94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b871540b9_0_0"/>
          <p:cNvSpPr txBox="1">
            <a:spLocks noGrp="1"/>
          </p:cNvSpPr>
          <p:nvPr>
            <p:ph type="title"/>
          </p:nvPr>
        </p:nvSpPr>
        <p:spPr>
          <a:xfrm>
            <a:off x="460375" y="1905562"/>
            <a:ext cx="6971700" cy="4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43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 database is an organized collection of structured information, or data, typically stored in a computer system. A database is usually controlled by a database management system (DBMS).</a:t>
            </a:r>
            <a:endParaRPr sz="2400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7b871540b9_0_0" descr="Microsoft Excel Computer Icons Visual Basic For Applications Microsoft  Office 365 PNG, Clipart, Angle, Area, Brand,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" name="Google Shape;235;g27b871540b9_0_0"/>
          <p:cNvSpPr txBox="1">
            <a:spLocks noGrp="1"/>
          </p:cNvSpPr>
          <p:nvPr>
            <p:ph type="title"/>
          </p:nvPr>
        </p:nvSpPr>
        <p:spPr>
          <a:xfrm>
            <a:off x="572328" y="1577822"/>
            <a:ext cx="8017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300" b="1">
                <a:latin typeface="Arial"/>
                <a:ea typeface="Arial"/>
                <a:cs typeface="Arial"/>
                <a:sym typeface="Arial"/>
              </a:rPr>
              <a:t>What is a database?</a:t>
            </a:r>
            <a:endParaRPr sz="4300" b="1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27b871540b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650" y="25390"/>
            <a:ext cx="4573350" cy="381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1"/>
          <p:cNvGrpSpPr/>
          <p:nvPr/>
        </p:nvGrpSpPr>
        <p:grpSpPr>
          <a:xfrm>
            <a:off x="1" y="282665"/>
            <a:ext cx="12192000" cy="6575335"/>
            <a:chOff x="-18813" y="719393"/>
            <a:chExt cx="12210813" cy="6138607"/>
          </a:xfrm>
        </p:grpSpPr>
        <p:pic>
          <p:nvPicPr>
            <p:cNvPr id="242" name="Google Shape;242;p11"/>
            <p:cNvPicPr preferRelativeResize="0"/>
            <p:nvPr/>
          </p:nvPicPr>
          <p:blipFill rotWithShape="1">
            <a:blip r:embed="rId3">
              <a:alphaModFix/>
            </a:blip>
            <a:srcRect l="23172" t="36887" r="22946" b="17350"/>
            <a:stretch/>
          </p:blipFill>
          <p:spPr>
            <a:xfrm>
              <a:off x="-18813" y="1106265"/>
              <a:ext cx="12210813" cy="5751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1" descr="IGCSE ICT - School Management Systems | IGCSE IC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17171" y="719393"/>
              <a:ext cx="6770029" cy="36828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2"/>
          <p:cNvGrpSpPr/>
          <p:nvPr/>
        </p:nvGrpSpPr>
        <p:grpSpPr>
          <a:xfrm>
            <a:off x="0" y="1235722"/>
            <a:ext cx="12192000" cy="5622278"/>
            <a:chOff x="0" y="1533378"/>
            <a:chExt cx="12192000" cy="5324622"/>
          </a:xfrm>
        </p:grpSpPr>
        <p:pic>
          <p:nvPicPr>
            <p:cNvPr id="249" name="Google Shape;249;p12"/>
            <p:cNvPicPr preferRelativeResize="0"/>
            <p:nvPr/>
          </p:nvPicPr>
          <p:blipFill rotWithShape="1">
            <a:blip r:embed="rId3">
              <a:alphaModFix/>
            </a:blip>
            <a:srcRect l="11198" t="35094" r="12792" b="17073"/>
            <a:stretch/>
          </p:blipFill>
          <p:spPr>
            <a:xfrm>
              <a:off x="0" y="1533378"/>
              <a:ext cx="12192000" cy="5324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2"/>
            <p:cNvSpPr/>
            <p:nvPr/>
          </p:nvSpPr>
          <p:spPr>
            <a:xfrm>
              <a:off x="196949" y="2616591"/>
              <a:ext cx="140676" cy="168812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dk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124261" y="4738467"/>
              <a:ext cx="140676" cy="168812"/>
            </a:xfrm>
            <a:prstGeom prst="star10">
              <a:avLst>
                <a:gd name="adj" fmla="val 42533"/>
                <a:gd name="hf" fmla="val 105146"/>
              </a:avLst>
            </a:prstGeom>
            <a:solidFill>
              <a:schemeClr val="dk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3"/>
          <p:cNvGrpSpPr/>
          <p:nvPr/>
        </p:nvGrpSpPr>
        <p:grpSpPr>
          <a:xfrm>
            <a:off x="0" y="0"/>
            <a:ext cx="12192000" cy="6917743"/>
            <a:chOff x="0" y="0"/>
            <a:chExt cx="12192000" cy="6917743"/>
          </a:xfrm>
        </p:grpSpPr>
        <p:pic>
          <p:nvPicPr>
            <p:cNvPr id="257" name="Google Shape;257;p13"/>
            <p:cNvPicPr preferRelativeResize="0"/>
            <p:nvPr/>
          </p:nvPicPr>
          <p:blipFill rotWithShape="1">
            <a:blip r:embed="rId3">
              <a:alphaModFix/>
            </a:blip>
            <a:srcRect l="11231" t="32444" r="55037" b="57649"/>
            <a:stretch/>
          </p:blipFill>
          <p:spPr>
            <a:xfrm>
              <a:off x="1420838" y="0"/>
              <a:ext cx="5852829" cy="1047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13"/>
            <p:cNvPicPr preferRelativeResize="0"/>
            <p:nvPr/>
          </p:nvPicPr>
          <p:blipFill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324" b="-1"/>
            <a:stretch/>
          </p:blipFill>
          <p:spPr>
            <a:xfrm>
              <a:off x="0" y="1047192"/>
              <a:ext cx="12192000" cy="1774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2821421"/>
              <a:ext cx="12192000" cy="40963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872" y="589934"/>
            <a:ext cx="4793225" cy="579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6914" y="2050021"/>
            <a:ext cx="3274144" cy="943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7873" y="2050021"/>
            <a:ext cx="3564193" cy="943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75409" y="2050021"/>
            <a:ext cx="3564192" cy="943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899" y="3397037"/>
            <a:ext cx="3478159" cy="324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5352" y="3397038"/>
            <a:ext cx="3564193" cy="324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50823" y="3397037"/>
            <a:ext cx="3692013" cy="324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445343" y="1198456"/>
            <a:ext cx="9129251" cy="2228072"/>
            <a:chOff x="1445343" y="1198456"/>
            <a:chExt cx="9129251" cy="2228072"/>
          </a:xfrm>
        </p:grpSpPr>
        <p:grpSp>
          <p:nvGrpSpPr>
            <p:cNvPr id="34" name="Group 33"/>
            <p:cNvGrpSpPr/>
            <p:nvPr/>
          </p:nvGrpSpPr>
          <p:grpSpPr>
            <a:xfrm>
              <a:off x="1445343" y="1198456"/>
              <a:ext cx="9129251" cy="866310"/>
              <a:chOff x="1445343" y="1198456"/>
              <a:chExt cx="9129251" cy="866310"/>
            </a:xfrm>
          </p:grpSpPr>
          <p:cxnSp>
            <p:nvCxnSpPr>
              <p:cNvPr id="14" name="Elbow Connector 13"/>
              <p:cNvCxnSpPr/>
              <p:nvPr/>
            </p:nvCxnSpPr>
            <p:spPr>
              <a:xfrm>
                <a:off x="5707626" y="1381428"/>
                <a:ext cx="4866968" cy="668593"/>
              </a:xfrm>
              <a:prstGeom prst="bentConnector3">
                <a:avLst>
                  <a:gd name="adj1" fmla="val 10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/>
              <p:nvPr/>
            </p:nvCxnSpPr>
            <p:spPr>
              <a:xfrm rot="10800000" flipV="1">
                <a:off x="1445343" y="1383885"/>
                <a:ext cx="4247535" cy="680881"/>
              </a:xfrm>
              <a:prstGeom prst="bentConnector3">
                <a:avLst>
                  <a:gd name="adj1" fmla="val 99653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825610" y="1198456"/>
                <a:ext cx="14748" cy="8515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>
              <a:off x="2138517" y="2993918"/>
              <a:ext cx="0" cy="4031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0309125" y="2993917"/>
              <a:ext cx="0" cy="4031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105832" y="3023408"/>
              <a:ext cx="0" cy="40312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908323" y="102719"/>
            <a:ext cx="348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Database Diagram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2105116" y="417492"/>
            <a:ext cx="11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Database </a:t>
            </a:r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-402106" y="2337303"/>
            <a:ext cx="11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Tables </a:t>
            </a:r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477995" y="4834698"/>
            <a:ext cx="11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Fields</a:t>
            </a:r>
            <a:endParaRPr lang="en-US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1508818" y="6574389"/>
            <a:ext cx="11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Records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376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700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4"/>
          <p:cNvGrpSpPr/>
          <p:nvPr/>
        </p:nvGrpSpPr>
        <p:grpSpPr>
          <a:xfrm>
            <a:off x="0" y="1026942"/>
            <a:ext cx="12057098" cy="5831058"/>
            <a:chOff x="-190057" y="1026942"/>
            <a:chExt cx="12244437" cy="5831058"/>
          </a:xfrm>
        </p:grpSpPr>
        <p:pic>
          <p:nvPicPr>
            <p:cNvPr id="265" name="Google Shape;265;p14"/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4163" b="1313"/>
            <a:stretch/>
          </p:blipFill>
          <p:spPr>
            <a:xfrm>
              <a:off x="-190057" y="2405575"/>
              <a:ext cx="12244437" cy="445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4"/>
            <p:cNvPicPr preferRelativeResize="0"/>
            <p:nvPr/>
          </p:nvPicPr>
          <p:blipFill rotWithShape="1">
            <a:blip r:embed="rId5">
              <a:alphaModFix/>
            </a:blip>
            <a:srcRect l="11231" t="32444" r="55037" b="57649"/>
            <a:stretch/>
          </p:blipFill>
          <p:spPr>
            <a:xfrm>
              <a:off x="1041010" y="1026942"/>
              <a:ext cx="5852829" cy="10471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1e708cf4bd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3317"/>
            <a:ext cx="12192000" cy="429468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1e708cf4bd0_0_0"/>
          <p:cNvSpPr txBox="1"/>
          <p:nvPr/>
        </p:nvSpPr>
        <p:spPr>
          <a:xfrm>
            <a:off x="0" y="329784"/>
            <a:ext cx="12192000" cy="2092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table has </a:t>
            </a:r>
            <a:r>
              <a:rPr lang="en-US" sz="3100" b="0" i="0" u="none" strike="noStrike" cap="none">
                <a:solidFill>
                  <a:srgbClr val="040C28"/>
                </a:solidFill>
                <a:latin typeface="Arial"/>
                <a:ea typeface="Arial"/>
                <a:cs typeface="Arial"/>
                <a:sym typeface="Arial"/>
              </a:rPr>
              <a:t>records (rows) and fields (columns)</a:t>
            </a:r>
            <a:r>
              <a:rPr lang="en-US" sz="3100" b="0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Fields have different types of data, such as text, numbers, dates, and hyperlinks. A record: Contains specific data, like information about a particular employee or a product.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2700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5"/>
          <p:cNvPicPr preferRelativeResize="0"/>
          <p:nvPr/>
        </p:nvPicPr>
        <p:blipFill rotWithShape="1">
          <a:blip r:embed="rId3">
            <a:alphaModFix/>
          </a:blip>
          <a:srcRect t="20837" b="1882"/>
          <a:stretch/>
        </p:blipFill>
        <p:spPr>
          <a:xfrm>
            <a:off x="96875" y="1860331"/>
            <a:ext cx="12192001" cy="4997669"/>
          </a:xfrm>
          <a:prstGeom prst="rect">
            <a:avLst/>
          </a:prstGeom>
          <a:gradFill>
            <a:gsLst>
              <a:gs pos="0">
                <a:srgbClr val="DCDCDC"/>
              </a:gs>
              <a:gs pos="1000">
                <a:schemeClr val="lt1"/>
              </a:gs>
              <a:gs pos="81000">
                <a:srgbClr val="B7B7B7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</p:pic>
      <p:pic>
        <p:nvPicPr>
          <p:cNvPr id="278" name="Google Shape;278;p15"/>
          <p:cNvPicPr preferRelativeResize="0"/>
          <p:nvPr/>
        </p:nvPicPr>
        <p:blipFill rotWithShape="1">
          <a:blip r:embed="rId4">
            <a:alphaModFix/>
          </a:blip>
          <a:srcRect l="-1" t="5853" r="63232" b="78802"/>
          <a:stretch/>
        </p:blipFill>
        <p:spPr>
          <a:xfrm>
            <a:off x="2188780" y="299545"/>
            <a:ext cx="7814439" cy="1560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708cf4bd0_0_12"/>
          <p:cNvSpPr txBox="1"/>
          <p:nvPr/>
        </p:nvSpPr>
        <p:spPr>
          <a:xfrm>
            <a:off x="152400" y="796570"/>
            <a:ext cx="9597556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None/>
            </a:pPr>
            <a:r>
              <a:rPr lang="en-US" sz="3250" b="0" i="0" u="none" strike="noStrike" cap="none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redundancy </a:t>
            </a:r>
            <a:r>
              <a:rPr lang="en-US" sz="3250" b="1" i="0" u="none" strike="noStrike" cap="none">
                <a:solidFill>
                  <a:srgbClr val="5F63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occurs when the same piece of data is stored in two or more separate places</a:t>
            </a:r>
            <a:r>
              <a:rPr lang="en-US" sz="3250" b="0" i="0" u="none" strike="noStrike" cap="none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is a common occurrence in many businesses.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1e708cf4bd0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658600"/>
            <a:ext cx="11761925" cy="40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e708cf4bd0_0_12" descr="Download Text Symbol Question Mark Computer Graphics 3D HQ PNG Image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6331" y="-159551"/>
            <a:ext cx="2245669" cy="281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2" descr="prejudice collide so data redundancy in database influenza Interaction  Outl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706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2700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27e45ca67b5_0_0"/>
          <p:cNvPicPr preferRelativeResize="0"/>
          <p:nvPr/>
        </p:nvPicPr>
        <p:blipFill rotWithShape="1">
          <a:blip r:embed="rId3">
            <a:alphaModFix/>
          </a:blip>
          <a:srcRect t="20834" b="1885"/>
          <a:stretch/>
        </p:blipFill>
        <p:spPr>
          <a:xfrm>
            <a:off x="96875" y="1860331"/>
            <a:ext cx="12192001" cy="4997669"/>
          </a:xfrm>
          <a:prstGeom prst="rect">
            <a:avLst/>
          </a:prstGeom>
          <a:gradFill>
            <a:gsLst>
              <a:gs pos="0">
                <a:srgbClr val="DCDCDC"/>
              </a:gs>
              <a:gs pos="1000">
                <a:schemeClr val="lt1"/>
              </a:gs>
              <a:gs pos="81000">
                <a:srgbClr val="B7B7B7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</p:pic>
      <p:pic>
        <p:nvPicPr>
          <p:cNvPr id="296" name="Google Shape;296;g27e45ca67b5_0_0"/>
          <p:cNvPicPr preferRelativeResize="0"/>
          <p:nvPr/>
        </p:nvPicPr>
        <p:blipFill rotWithShape="1">
          <a:blip r:embed="rId4">
            <a:alphaModFix/>
          </a:blip>
          <a:srcRect t="5852" r="63231" b="78802"/>
          <a:stretch/>
        </p:blipFill>
        <p:spPr>
          <a:xfrm>
            <a:off x="2188780" y="299545"/>
            <a:ext cx="7814439" cy="1560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3" descr="How To Share An Access Database On Network For Multi-User Acc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299" y="0"/>
            <a:ext cx="6586616" cy="482683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/>
          <p:nvPr/>
        </p:nvSpPr>
        <p:spPr>
          <a:xfrm>
            <a:off x="2908092" y="5051685"/>
            <a:ext cx="6271823" cy="145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Sharing Data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9600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 l="-1" t="5853" r="63232" b="78802"/>
          <a:stretch/>
        </p:blipFill>
        <p:spPr>
          <a:xfrm>
            <a:off x="2094187" y="0"/>
            <a:ext cx="7814439" cy="1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4">
            <a:alphaModFix/>
          </a:blip>
          <a:srcRect t="3434"/>
          <a:stretch/>
        </p:blipFill>
        <p:spPr>
          <a:xfrm>
            <a:off x="0" y="2364827"/>
            <a:ext cx="12160775" cy="301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5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/>
          <p:nvPr/>
        </p:nvSpPr>
        <p:spPr>
          <a:xfrm>
            <a:off x="8134751" y="4413925"/>
            <a:ext cx="3848472" cy="215222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DBMS stops  data inconsistency</a:t>
            </a:r>
            <a:r>
              <a:rPr lang="en-US" sz="17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700" b="1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5" name="Google Shape;315;p44" title="File:Wrong.pn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135" y="4327570"/>
            <a:ext cx="1678016" cy="167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5" descr="What is data inconsistency in DBMS? - Qu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4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94000">
              <a:schemeClr val="lt1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7"/>
          <p:cNvPicPr preferRelativeResize="0"/>
          <p:nvPr/>
        </p:nvPicPr>
        <p:blipFill rotWithShape="1">
          <a:blip r:embed="rId3">
            <a:alphaModFix/>
          </a:blip>
          <a:srcRect l="-1" t="5853" r="63232" b="78802"/>
          <a:stretch/>
        </p:blipFill>
        <p:spPr>
          <a:xfrm>
            <a:off x="2188780" y="283780"/>
            <a:ext cx="7814439" cy="1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 rotWithShape="1">
          <a:blip r:embed="rId4">
            <a:alphaModFix/>
          </a:blip>
          <a:srcRect t="2272"/>
          <a:stretch/>
        </p:blipFill>
        <p:spPr>
          <a:xfrm>
            <a:off x="-1" y="2049518"/>
            <a:ext cx="12155209" cy="3436882"/>
          </a:xfrm>
          <a:prstGeom prst="rect">
            <a:avLst/>
          </a:prstGeom>
          <a:gradFill>
            <a:gsLst>
              <a:gs pos="0">
                <a:schemeClr val="lt1"/>
              </a:gs>
              <a:gs pos="93000">
                <a:schemeClr val="lt1"/>
              </a:gs>
              <a:gs pos="97000">
                <a:srgbClr val="B7B7B7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3219" y="47244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27e45ca67b5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675" y="0"/>
            <a:ext cx="12191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7e45ca67b5_0_5"/>
          <p:cNvSpPr txBox="1"/>
          <p:nvPr/>
        </p:nvSpPr>
        <p:spPr>
          <a:xfrm>
            <a:off x="808350" y="730125"/>
            <a:ext cx="2346900" cy="21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Adding </a:t>
            </a:r>
            <a:endParaRPr sz="32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Deleting</a:t>
            </a:r>
            <a:endParaRPr sz="32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Modifying </a:t>
            </a:r>
            <a:endParaRPr sz="32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g27e45ca67b5_0_5"/>
          <p:cNvSpPr/>
          <p:nvPr/>
        </p:nvSpPr>
        <p:spPr>
          <a:xfrm>
            <a:off x="4085625" y="152400"/>
            <a:ext cx="3319500" cy="54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sng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Maintains Integrity</a:t>
            </a:r>
            <a:endParaRPr sz="2800" b="0" i="1" u="sng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6821"/>
            <a:ext cx="12192000" cy="4955965"/>
          </a:xfrm>
          <a:prstGeom prst="rect">
            <a:avLst/>
          </a:prstGeom>
          <a:gradFill>
            <a:gsLst>
              <a:gs pos="0">
                <a:schemeClr val="lt1"/>
              </a:gs>
              <a:gs pos="78000">
                <a:schemeClr val="lt1"/>
              </a:gs>
              <a:gs pos="100000">
                <a:schemeClr val="lt1"/>
              </a:gs>
            </a:gsLst>
            <a:lin ang="2700000" scaled="0"/>
          </a:gra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9"/>
          <p:cNvGrpSpPr/>
          <p:nvPr/>
        </p:nvGrpSpPr>
        <p:grpSpPr>
          <a:xfrm>
            <a:off x="1277007" y="0"/>
            <a:ext cx="9348952" cy="6858000"/>
            <a:chOff x="993228" y="0"/>
            <a:chExt cx="9348952" cy="7063262"/>
          </a:xfrm>
        </p:grpSpPr>
        <p:pic>
          <p:nvPicPr>
            <p:cNvPr id="345" name="Google Shape;345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3228" y="1554646"/>
              <a:ext cx="9207062" cy="5508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18897" y="0"/>
              <a:ext cx="8923283" cy="15546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l="18366" t="3562" r="13064" b="21231"/>
          <a:stretch/>
        </p:blipFill>
        <p:spPr>
          <a:xfrm>
            <a:off x="0" y="-1"/>
            <a:ext cx="12192000" cy="692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669" y="1063782"/>
            <a:ext cx="11226026" cy="495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l="26747" t="25107" r="29122" b="25970"/>
          <a:stretch/>
        </p:blipFill>
        <p:spPr>
          <a:xfrm>
            <a:off x="0" y="-1"/>
            <a:ext cx="12192000" cy="6871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l="30808" t="1816" r="24058" b="38323"/>
          <a:stretch/>
        </p:blipFill>
        <p:spPr>
          <a:xfrm>
            <a:off x="-1446" y="0"/>
            <a:ext cx="121934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 t="51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421406" y="140217"/>
            <a:ext cx="10364451" cy="13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en-US" sz="5400" b="1" cap="none"/>
              <a:t>Learning Objectives</a:t>
            </a:r>
            <a:endParaRPr sz="5400" b="1" cap="none"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1"/>
          </p:nvPr>
        </p:nvSpPr>
        <p:spPr>
          <a:xfrm>
            <a:off x="604912" y="1533379"/>
            <a:ext cx="11256498" cy="490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u="sng" cap="none">
                <a:latin typeface="Arial"/>
                <a:ea typeface="Arial"/>
                <a:cs typeface="Arial"/>
                <a:sym typeface="Arial"/>
              </a:rPr>
              <a:t>The student should be able to: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2800" cap="none">
                <a:latin typeface="Arial"/>
                <a:ea typeface="Arial"/>
                <a:cs typeface="Arial"/>
                <a:sym typeface="Arial"/>
              </a:rPr>
              <a:t>Understand why we need to store data in tables   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2800" cap="none">
                <a:latin typeface="Arial"/>
                <a:ea typeface="Arial"/>
                <a:cs typeface="Arial"/>
                <a:sym typeface="Arial"/>
              </a:rPr>
              <a:t>Name some of the applications used to store tabular data.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2800" cap="none">
                <a:latin typeface="Arial"/>
                <a:ea typeface="Arial"/>
                <a:cs typeface="Arial"/>
                <a:sym typeface="Arial"/>
              </a:rPr>
              <a:t>Define the Important terms related to databases such as :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Database(DB)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Database Management System(DBMS)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Record, Field.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Table ,Queries ,Forms and Reports.</a:t>
            </a:r>
            <a:endParaRPr sz="2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2800" cap="none">
                <a:latin typeface="Arial"/>
                <a:ea typeface="Arial"/>
                <a:cs typeface="Arial"/>
                <a:sym typeface="Arial"/>
              </a:rPr>
              <a:t>Functions of DBMS and database objects</a:t>
            </a:r>
            <a:endParaRPr sz="2800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0" y="1312956"/>
            <a:ext cx="10364451" cy="92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cap="none">
                <a:latin typeface="Arial"/>
                <a:ea typeface="Arial"/>
                <a:cs typeface="Arial"/>
                <a:sym typeface="Arial"/>
              </a:rPr>
              <a:t>    Why do you need to store data in tables?</a:t>
            </a:r>
            <a:endParaRPr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>
            <a:spLocks noGrp="1"/>
          </p:cNvSpPr>
          <p:nvPr>
            <p:ph type="body" idx="1"/>
          </p:nvPr>
        </p:nvSpPr>
        <p:spPr>
          <a:xfrm>
            <a:off x="574820" y="2039622"/>
            <a:ext cx="9789631" cy="449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latin typeface="Arial"/>
                <a:ea typeface="Arial"/>
                <a:cs typeface="Arial"/>
                <a:sym typeface="Arial"/>
              </a:rPr>
              <a:t>   We can store or present large amounts of information in different ways.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One way of presenting or storing information to make it to </a:t>
            </a:r>
            <a:r>
              <a:rPr lang="en-US" sz="22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clearer and easier to understand</a:t>
            </a: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 ,is to put it in a table .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A table means that Data can be grouped together and given a title to allow the audience to see the information clearly .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Storing data in tables is a great way to </a:t>
            </a:r>
            <a:r>
              <a:rPr lang="en-US" sz="22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organize</a:t>
            </a: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 the information, as the information becomes clearer than put the data as apart of a text paragraph, so that people can </a:t>
            </a:r>
            <a:r>
              <a:rPr lang="en-US" sz="22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understand ,retrieve </a:t>
            </a: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it later and also</a:t>
            </a:r>
            <a:r>
              <a:rPr lang="en-US" sz="22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update </a:t>
            </a:r>
            <a:r>
              <a:rPr lang="en-US" sz="2200" cap="none">
                <a:latin typeface="Arial"/>
                <a:ea typeface="Arial"/>
                <a:cs typeface="Arial"/>
                <a:sym typeface="Arial"/>
              </a:rPr>
              <a:t>it as needed.</a:t>
            </a: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r="2877" b="51829"/>
          <a:stretch/>
        </p:blipFill>
        <p:spPr>
          <a:xfrm>
            <a:off x="0" y="0"/>
            <a:ext cx="5941198" cy="142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331</Words>
  <Application>Microsoft Office PowerPoint</Application>
  <PresentationFormat>Widescreen</PresentationFormat>
  <Paragraphs>40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Twentieth Century</vt:lpstr>
      <vt:lpstr>Noto Sans Symbols</vt:lpstr>
      <vt:lpstr>Droplet</vt:lpstr>
      <vt:lpstr>Droplet</vt:lpstr>
      <vt:lpstr>MS Access 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    Why do you need to store data in tables?</vt:lpstr>
      <vt:lpstr>Name some applications you can use to store tabular data.</vt:lpstr>
      <vt:lpstr>A database is an organized collection of structured information, or data, typically stored in a computer system. A database is usually controlled by a database management system (DBMS).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Access  2010</dc:title>
  <dc:creator>DELL</dc:creator>
  <cp:lastModifiedBy>User</cp:lastModifiedBy>
  <cp:revision>6</cp:revision>
  <dcterms:created xsi:type="dcterms:W3CDTF">2023-08-28T14:53:15Z</dcterms:created>
  <dcterms:modified xsi:type="dcterms:W3CDTF">2025-08-19T05:23:55Z</dcterms:modified>
</cp:coreProperties>
</file>