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0"/>
  </p:notesMasterIdLst>
  <p:sldIdLst>
    <p:sldId id="317" r:id="rId2"/>
    <p:sldId id="318" r:id="rId3"/>
    <p:sldId id="319" r:id="rId4"/>
    <p:sldId id="320" r:id="rId5"/>
    <p:sldId id="324" r:id="rId6"/>
    <p:sldId id="325" r:id="rId7"/>
    <p:sldId id="332" r:id="rId8"/>
    <p:sldId id="330" r:id="rId9"/>
    <p:sldId id="333" r:id="rId10"/>
    <p:sldId id="335" r:id="rId11"/>
    <p:sldId id="336" r:id="rId12"/>
    <p:sldId id="321" r:id="rId13"/>
    <p:sldId id="340" r:id="rId14"/>
    <p:sldId id="322" r:id="rId15"/>
    <p:sldId id="323" r:id="rId16"/>
    <p:sldId id="314" r:id="rId17"/>
    <p:sldId id="338" r:id="rId18"/>
    <p:sldId id="33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ahnschrift SemiBold" panose="020B0502040204020203" pitchFamily="34" charset="0"/>
      <p:bold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2" roundtripDataSignature="AMtx7mg6JhxLS8JCDW9S+ybZw3iPSwsR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FF2"/>
    <a:srgbClr val="EB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6C315A-EF74-4E6F-A708-77B399358CE1}">
  <a:tblStyle styleId="{536C315A-EF74-4E6F-A708-77B399358CE1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C"/>
          </a:solidFill>
        </a:fill>
      </a:tcStyle>
    </a:wholeTbl>
    <a:band1H>
      <a:tcTxStyle b="off" i="off"/>
      <a:tcStyle>
        <a:tcBdr/>
        <a:fill>
          <a:solidFill>
            <a:srgbClr val="CCE0F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E0F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6B6DE69-C544-4E1E-B283-472789F7EF3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6C6A549-E9F6-4651-A4BB-BE42E357208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1T08:09:43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1T08:09:43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86dbc254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5" name="Google Shape;495;g286dbc254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326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9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5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84c4fae4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84c4fae4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84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84c4fae4e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84c4fae4e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0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84c4fae4e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84c4fae4e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49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84c4fae4e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84c4fae4e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5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6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6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6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7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9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39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" name="Google Shape;141;p39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39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" name="Google Shape;144;p39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39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39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1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4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4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2" descr="\\DROBO-FS\QuickDrops\JB\PPTX NG\Droplets\LightingOverlay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86dbc2549c_0_0"/>
          <p:cNvSpPr txBox="1">
            <a:spLocks noGrp="1"/>
          </p:cNvSpPr>
          <p:nvPr>
            <p:ph type="title"/>
          </p:nvPr>
        </p:nvSpPr>
        <p:spPr>
          <a:xfrm>
            <a:off x="208306" y="140167"/>
            <a:ext cx="103644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en-US" sz="5400" b="1" cap="none"/>
              <a:t>Learning Objectives</a:t>
            </a:r>
            <a:endParaRPr sz="5400" b="1" cap="none"/>
          </a:p>
        </p:txBody>
      </p:sp>
      <p:sp>
        <p:nvSpPr>
          <p:cNvPr id="498" name="Google Shape;498;g286dbc2549c_0_0"/>
          <p:cNvSpPr txBox="1">
            <a:spLocks noGrp="1"/>
          </p:cNvSpPr>
          <p:nvPr>
            <p:ph type="body" idx="1"/>
          </p:nvPr>
        </p:nvSpPr>
        <p:spPr>
          <a:xfrm>
            <a:off x="356434" y="1684459"/>
            <a:ext cx="11256600" cy="4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94"/>
              <a:buNone/>
            </a:pPr>
            <a:r>
              <a:rPr lang="en-US" sz="2800" u="sng" cap="none" dirty="0">
                <a:latin typeface="Arial"/>
                <a:ea typeface="Arial"/>
                <a:cs typeface="Arial"/>
                <a:sym typeface="Arial"/>
              </a:rPr>
              <a:t>The student should be able to:</a:t>
            </a:r>
            <a:endParaRPr sz="2800" cap="none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❖"/>
            </a:pPr>
            <a:r>
              <a:rPr lang="en-US" sz="2600" b="1" dirty="0">
                <a:latin typeface="Calibri"/>
                <a:ea typeface="Calibri"/>
                <a:cs typeface="Calibri"/>
                <a:sym typeface="Arial"/>
              </a:rPr>
              <a:t>Understand the commonly used </a:t>
            </a:r>
            <a:r>
              <a:rPr lang="en-US" sz="2600" dirty="0">
                <a:latin typeface="Calibri"/>
                <a:ea typeface="Calibri"/>
                <a:cs typeface="Calibri"/>
                <a:sym typeface="Arial"/>
              </a:rPr>
              <a:t>option in the </a:t>
            </a:r>
            <a:r>
              <a:rPr lang="en-US" sz="2600" b="1" dirty="0">
                <a:latin typeface="Calibri"/>
                <a:ea typeface="Calibri"/>
                <a:cs typeface="Calibri"/>
                <a:sym typeface="Arial"/>
              </a:rPr>
              <a:t>Design Grid pane.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❖"/>
            </a:pPr>
            <a:r>
              <a:rPr lang="en-US" sz="2600" dirty="0">
                <a:latin typeface="Calibri"/>
                <a:ea typeface="Calibri"/>
                <a:cs typeface="Calibri"/>
                <a:sym typeface="Arial"/>
              </a:rPr>
              <a:t>Create </a:t>
            </a:r>
            <a:r>
              <a:rPr lang="en-US" sz="2600" b="1" dirty="0">
                <a:latin typeface="Calibri"/>
                <a:ea typeface="Calibri"/>
                <a:cs typeface="Calibri"/>
                <a:sym typeface="Arial"/>
              </a:rPr>
              <a:t>Query</a:t>
            </a:r>
            <a:r>
              <a:rPr lang="en-US" sz="2600" dirty="0">
                <a:latin typeface="Calibri"/>
                <a:ea typeface="Calibri"/>
                <a:cs typeface="Calibri"/>
                <a:sym typeface="Arial"/>
              </a:rPr>
              <a:t> from </a:t>
            </a:r>
            <a:r>
              <a:rPr lang="en-US" sz="2600" b="1" dirty="0">
                <a:latin typeface="Calibri"/>
                <a:ea typeface="Calibri"/>
                <a:cs typeface="Calibri"/>
                <a:sym typeface="Arial"/>
              </a:rPr>
              <a:t>single table  or two_ table Query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Font typeface="Noto Sans Symbols"/>
              <a:buChar char="❖"/>
            </a:pPr>
            <a:r>
              <a:rPr lang="en-US" sz="2600" dirty="0">
                <a:latin typeface="Calibri"/>
                <a:ea typeface="Calibri"/>
                <a:cs typeface="Calibri"/>
              </a:rPr>
              <a:t>Add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criteria</a:t>
            </a:r>
            <a:r>
              <a:rPr lang="en-US" sz="2600" dirty="0">
                <a:latin typeface="Calibri"/>
                <a:ea typeface="Calibri"/>
                <a:cs typeface="Calibri"/>
              </a:rPr>
              <a:t> to a query using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arithmetic</a:t>
            </a:r>
            <a:r>
              <a:rPr lang="en-US" sz="2600" dirty="0">
                <a:latin typeface="Calibri"/>
                <a:ea typeface="Calibri"/>
                <a:cs typeface="Calibri"/>
              </a:rPr>
              <a:t> and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logical operators </a:t>
            </a:r>
            <a:r>
              <a:rPr lang="en-US" sz="2600" dirty="0">
                <a:latin typeface="Calibri"/>
                <a:ea typeface="Calibri"/>
                <a:cs typeface="Calibri"/>
              </a:rPr>
              <a:t>,</a:t>
            </a:r>
            <a:r>
              <a:rPr lang="en-US" sz="2600" b="1" dirty="0">
                <a:latin typeface="Calibri"/>
                <a:ea typeface="Calibri"/>
                <a:cs typeface="Calibri"/>
              </a:rPr>
              <a:t>wildcards</a:t>
            </a:r>
            <a:r>
              <a:rPr lang="en-US" sz="2600" dirty="0">
                <a:latin typeface="Calibri"/>
                <a:ea typeface="Calibri"/>
                <a:cs typeface="Calibri"/>
              </a:rPr>
              <a:t> in a query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❖"/>
            </a:pPr>
            <a:r>
              <a:rPr lang="en-US" sz="2600" dirty="0">
                <a:latin typeface="Calibri"/>
                <a:ea typeface="Calibri"/>
                <a:cs typeface="Calibri"/>
              </a:rPr>
              <a:t>Edit a query: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add, remove, move, hide, and unhide </a:t>
            </a:r>
            <a:r>
              <a:rPr lang="en-US" sz="2600" dirty="0">
                <a:latin typeface="Calibri"/>
                <a:ea typeface="Calibri"/>
                <a:cs typeface="Calibri"/>
              </a:rPr>
              <a:t>fields.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❖"/>
            </a:pPr>
            <a:r>
              <a:rPr lang="en-US" sz="2600" b="1" dirty="0">
                <a:latin typeface="Calibri"/>
                <a:ea typeface="Calibri"/>
                <a:cs typeface="Calibri"/>
              </a:rPr>
              <a:t>Delete</a:t>
            </a:r>
            <a:r>
              <a:rPr lang="en-US" sz="2600" dirty="0">
                <a:latin typeface="Calibri"/>
                <a:ea typeface="Calibri"/>
                <a:cs typeface="Calibri"/>
              </a:rPr>
              <a:t> and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Run</a:t>
            </a:r>
            <a:r>
              <a:rPr lang="en-US" sz="2600" dirty="0">
                <a:latin typeface="Calibri"/>
                <a:ea typeface="Calibri"/>
                <a:cs typeface="Calibri"/>
              </a:rPr>
              <a:t> a Query</a:t>
            </a:r>
          </a:p>
          <a:p>
            <a:pPr marL="63500" lvl="0" indent="0">
              <a:lnSpc>
                <a:spcPct val="115000"/>
              </a:lnSpc>
              <a:spcBef>
                <a:spcPts val="0"/>
              </a:spcBef>
              <a:buSzPts val="2600"/>
              <a:buNone/>
            </a:pPr>
            <a:endParaRPr lang="en-US" sz="2600" b="1" dirty="0">
              <a:latin typeface="Calibri"/>
              <a:ea typeface="Calibri"/>
              <a:cs typeface="Calibri"/>
            </a:endParaRP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Font typeface="Noto Sans Symbols"/>
              <a:buChar char="❖"/>
            </a:pPr>
            <a:endParaRPr lang="en-US" sz="2600" b="1" dirty="0">
              <a:latin typeface="Calibri"/>
              <a:ea typeface="Calibri"/>
              <a:cs typeface="Calibri"/>
            </a:endParaRPr>
          </a:p>
          <a:p>
            <a:pPr marL="63500" lvl="0" indent="0">
              <a:lnSpc>
                <a:spcPct val="115000"/>
              </a:lnSpc>
              <a:spcBef>
                <a:spcPts val="0"/>
              </a:spcBef>
              <a:buSzPts val="2600"/>
              <a:buNone/>
            </a:pPr>
            <a:endParaRPr lang="en-US" sz="2600" b="1" dirty="0">
              <a:latin typeface="Calibri"/>
              <a:ea typeface="Calibri"/>
              <a:cs typeface="Calibri"/>
            </a:endParaRP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Font typeface="Noto Sans Symbols"/>
              <a:buChar char="❖"/>
            </a:pPr>
            <a:endParaRPr lang="en-US" sz="2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73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926" y="266218"/>
            <a:ext cx="11848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create a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Query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from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two-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table  using form Query Design do the following: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7" y="1102112"/>
            <a:ext cx="3450635" cy="5310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1307" y="6076477"/>
            <a:ext cx="519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Note: </a:t>
            </a:r>
            <a:r>
              <a:rPr lang="en-US" sz="2000" dirty="0"/>
              <a:t>No need to do the step4 is not included 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91263" y="1003001"/>
            <a:ext cx="6479883" cy="4859913"/>
            <a:chOff x="4191263" y="1003001"/>
            <a:chExt cx="6479883" cy="48599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263" y="1003001"/>
              <a:ext cx="6479883" cy="48599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5977719" y="3698545"/>
              <a:ext cx="1897039" cy="928047"/>
            </a:xfrm>
            <a:prstGeom prst="rect">
              <a:avLst/>
            </a:prstGeom>
            <a:solidFill>
              <a:srgbClr val="ECEF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08625" y="3168684"/>
              <a:ext cx="266133" cy="928047"/>
            </a:xfrm>
            <a:prstGeom prst="rect">
              <a:avLst/>
            </a:prstGeom>
            <a:solidFill>
              <a:srgbClr val="ECEF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60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863" y="266218"/>
            <a:ext cx="11848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create a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Query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from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two-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table  using form Query Design do the following: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19115" y="1362383"/>
            <a:ext cx="6089466" cy="4328490"/>
            <a:chOff x="3402823" y="472110"/>
            <a:chExt cx="7977100" cy="5982825"/>
          </a:xfrm>
        </p:grpSpPr>
        <p:grpSp>
          <p:nvGrpSpPr>
            <p:cNvPr id="9" name="Group 8"/>
            <p:cNvGrpSpPr/>
            <p:nvPr/>
          </p:nvGrpSpPr>
          <p:grpSpPr>
            <a:xfrm>
              <a:off x="3402823" y="472110"/>
              <a:ext cx="7977100" cy="5982825"/>
              <a:chOff x="3508330" y="507279"/>
              <a:chExt cx="7977100" cy="598282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08330" y="507279"/>
                <a:ext cx="7977100" cy="5982825"/>
                <a:chOff x="3507287" y="266218"/>
                <a:chExt cx="7977100" cy="598282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07287" y="266218"/>
                  <a:ext cx="7977100" cy="5982825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5611660" y="3586374"/>
                  <a:ext cx="5661764" cy="1173516"/>
                </a:xfrm>
                <a:prstGeom prst="rect">
                  <a:avLst/>
                </a:prstGeom>
                <a:solidFill>
                  <a:srgbClr val="EBEF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793276" y="2683398"/>
                  <a:ext cx="98121" cy="1173516"/>
                </a:xfrm>
                <a:prstGeom prst="rect">
                  <a:avLst/>
                </a:prstGeom>
                <a:solidFill>
                  <a:srgbClr val="EBEF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t="1" b="20609"/>
              <a:stretch/>
            </p:blipFill>
            <p:spPr>
              <a:xfrm>
                <a:off x="7534458" y="5317090"/>
                <a:ext cx="1030313" cy="15678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8951" y="5438705"/>
              <a:ext cx="772514" cy="17186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07674" y="968702"/>
            <a:ext cx="3388314" cy="5133975"/>
            <a:chOff x="588268" y="902306"/>
            <a:chExt cx="3388314" cy="51339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r="4746"/>
            <a:stretch/>
          </p:blipFill>
          <p:spPr>
            <a:xfrm>
              <a:off x="588268" y="902306"/>
              <a:ext cx="3203572" cy="51339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1967022" y="2200940"/>
              <a:ext cx="2009560" cy="308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Arial" panose="020B0604020202020204" pitchFamily="34" charset="0"/>
                </a:rPr>
                <a:t>(Choose two tables)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15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84c4fae4ef_0_27"/>
          <p:cNvSpPr txBox="1">
            <a:spLocks noGrp="1"/>
          </p:cNvSpPr>
          <p:nvPr>
            <p:ph type="body" idx="1"/>
          </p:nvPr>
        </p:nvSpPr>
        <p:spPr>
          <a:xfrm>
            <a:off x="185194" y="87150"/>
            <a:ext cx="12006805" cy="6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SzPts val="935"/>
              <a:buNone/>
            </a:pPr>
            <a:r>
              <a:rPr lang="en-US" sz="2100" b="1" u="sng" dirty="0">
                <a:solidFill>
                  <a:srgbClr val="90C2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u="sng" dirty="0">
                <a:latin typeface="Trebuchet MS"/>
                <a:ea typeface="Trebuchet MS"/>
                <a:cs typeface="Trebuchet MS"/>
                <a:sym typeface="Trebuchet MS"/>
              </a:rPr>
              <a:t>TO enter the Criteria in Design view </a:t>
            </a:r>
            <a:r>
              <a:rPr lang="en-US" sz="2600" b="1" u="sng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Numbers:</a:t>
            </a:r>
            <a:endParaRPr sz="2600" b="1" u="sng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95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Less than to 45: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None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&lt;45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95000"/>
              </a:lnSpc>
              <a:spcBef>
                <a:spcPts val="1200"/>
              </a:spcBef>
              <a:buSzPct val="104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Less than or equal to 45: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5080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None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&lt;=45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Greater than or equal to 45: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None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&gt;=45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Equal to (is) 45: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None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=45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Does not equal to (Excludes) 45: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None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&lt;&gt;45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Number must be between 10 and 100 :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4000"/>
              <a:buNone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  Between 10 and 100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4000"/>
              <a:buFont typeface="Arial" panose="020B0604020202020204" pitchFamily="34" charset="0"/>
              <a:buChar char="•"/>
            </a:pPr>
            <a:endParaRPr sz="2100" dirty="0"/>
          </a:p>
        </p:txBody>
      </p:sp>
      <p:graphicFrame>
        <p:nvGraphicFramePr>
          <p:cNvPr id="523" name="Google Shape;523;g284c4fae4ef_0_27"/>
          <p:cNvGraphicFramePr/>
          <p:nvPr>
            <p:extLst>
              <p:ext uri="{D42A27DB-BD31-4B8C-83A1-F6EECF244321}">
                <p14:modId xmlns:p14="http://schemas.microsoft.com/office/powerpoint/2010/main" val="1003858815"/>
              </p:ext>
            </p:extLst>
          </p:nvPr>
        </p:nvGraphicFramePr>
        <p:xfrm>
          <a:off x="1684485" y="3217762"/>
          <a:ext cx="4688250" cy="54861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32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2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55600" lvl="0" indent="0" algn="l" rtl="0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35"/>
                        <a:buFont typeface="Arial"/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&gt;=45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4" name="Google Shape;524;g284c4fae4ef_0_27"/>
          <p:cNvGraphicFramePr/>
          <p:nvPr>
            <p:extLst>
              <p:ext uri="{D42A27DB-BD31-4B8C-83A1-F6EECF244321}">
                <p14:modId xmlns:p14="http://schemas.microsoft.com/office/powerpoint/2010/main" val="3443672869"/>
              </p:ext>
            </p:extLst>
          </p:nvPr>
        </p:nvGraphicFramePr>
        <p:xfrm>
          <a:off x="1662393" y="1263273"/>
          <a:ext cx="4688250" cy="54861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34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6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55600" lvl="0" indent="0" algn="l" rtl="0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&lt;45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5" name="Google Shape;525;g284c4fae4ef_0_27"/>
          <p:cNvGraphicFramePr/>
          <p:nvPr>
            <p:extLst>
              <p:ext uri="{D42A27DB-BD31-4B8C-83A1-F6EECF244321}">
                <p14:modId xmlns:p14="http://schemas.microsoft.com/office/powerpoint/2010/main" val="3004981862"/>
              </p:ext>
            </p:extLst>
          </p:nvPr>
        </p:nvGraphicFramePr>
        <p:xfrm>
          <a:off x="1662393" y="2212419"/>
          <a:ext cx="4688250" cy="54861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34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55600" lvl="0" indent="0" algn="l" rtl="0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&lt;=45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6" name="Google Shape;526;g284c4fae4ef_0_27"/>
          <p:cNvGraphicFramePr/>
          <p:nvPr>
            <p:extLst>
              <p:ext uri="{D42A27DB-BD31-4B8C-83A1-F6EECF244321}">
                <p14:modId xmlns:p14="http://schemas.microsoft.com/office/powerpoint/2010/main" val="1663226539"/>
              </p:ext>
            </p:extLst>
          </p:nvPr>
        </p:nvGraphicFramePr>
        <p:xfrm>
          <a:off x="3978441" y="6283002"/>
          <a:ext cx="6240379" cy="54861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65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Between 10 and 100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7" name="Google Shape;527;g284c4fae4ef_0_27"/>
          <p:cNvGraphicFramePr/>
          <p:nvPr>
            <p:extLst>
              <p:ext uri="{D42A27DB-BD31-4B8C-83A1-F6EECF244321}">
                <p14:modId xmlns:p14="http://schemas.microsoft.com/office/powerpoint/2010/main" val="153437756"/>
              </p:ext>
            </p:extLst>
          </p:nvPr>
        </p:nvGraphicFramePr>
        <p:xfrm>
          <a:off x="1662393" y="5274999"/>
          <a:ext cx="4606900" cy="54861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30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55600" lvl="0" indent="0" algn="l" rtl="0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&lt;&gt;45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8" name="Google Shape;528;g284c4fae4ef_0_27"/>
          <p:cNvGraphicFramePr/>
          <p:nvPr>
            <p:extLst>
              <p:ext uri="{D42A27DB-BD31-4B8C-83A1-F6EECF244321}">
                <p14:modId xmlns:p14="http://schemas.microsoft.com/office/powerpoint/2010/main" val="3296023793"/>
              </p:ext>
            </p:extLst>
          </p:nvPr>
        </p:nvGraphicFramePr>
        <p:xfrm>
          <a:off x="1662393" y="4233458"/>
          <a:ext cx="4688250" cy="54861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34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55600" lvl="0" indent="0" algn="l" rtl="0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=45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1B55DF-FDC5-4D6E-98D5-4457D0E6CB5E}"/>
                  </a:ext>
                </a:extLst>
              </p14:cNvPr>
              <p14:cNvContentPartPr/>
              <p14:nvPr/>
            </p14:nvContentPartPr>
            <p14:xfrm>
              <a:off x="1754348" y="391790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1B55DF-FDC5-4D6E-98D5-4457D0E6CB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5348" y="39092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6782F8-3BA4-4FD4-8D1B-D8B46802C1EB}"/>
                  </a:ext>
                </a:extLst>
              </p14:cNvPr>
              <p14:cNvContentPartPr/>
              <p14:nvPr/>
            </p14:nvContentPartPr>
            <p14:xfrm>
              <a:off x="1779548" y="398774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6782F8-3BA4-4FD4-8D1B-D8B46802C1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0908" y="39791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42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79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84c4fae4ef_0_17"/>
          <p:cNvSpPr txBox="1">
            <a:spLocks noGrp="1"/>
          </p:cNvSpPr>
          <p:nvPr>
            <p:ph type="body" idx="1"/>
          </p:nvPr>
        </p:nvSpPr>
        <p:spPr>
          <a:xfrm>
            <a:off x="262670" y="228837"/>
            <a:ext cx="11243848" cy="675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2387600" lvl="0" indent="0" algn="l" rtl="0">
              <a:lnSpc>
                <a:spcPct val="13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rgbClr val="90C2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u="sng" dirty="0">
                <a:latin typeface="Trebuchet MS"/>
                <a:ea typeface="Trebuchet MS"/>
                <a:cs typeface="Trebuchet MS"/>
                <a:sym typeface="Trebuchet MS"/>
              </a:rPr>
              <a:t>TO enter the Criteria in Design view: </a:t>
            </a:r>
            <a:r>
              <a:rPr lang="en-US" sz="2600" b="1" u="sng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Text Data type </a:t>
            </a:r>
            <a:r>
              <a:rPr lang="en-US" sz="2400" b="1" dirty="0">
                <a:solidFill>
                  <a:srgbClr val="90C225"/>
                </a:solidFill>
                <a:latin typeface="Trebuchet MS"/>
                <a:ea typeface="Trebuchet MS"/>
                <a:cs typeface="Trebuchet MS"/>
                <a:sym typeface="Trebuchet MS"/>
              </a:rPr>
              <a:t>Wild cards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(*,?):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The Data  must contain </a:t>
            </a:r>
            <a:r>
              <a:rPr lang="en-US" sz="2400" b="1">
                <a:latin typeface="Trebuchet MS"/>
                <a:ea typeface="Trebuchet MS"/>
                <a:cs typeface="Trebuchet MS"/>
                <a:sym typeface="Trebuchet MS"/>
              </a:rPr>
              <a:t>(include) 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er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”  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:  *er*</a:t>
            </a:r>
            <a:endParaRPr lang="en-US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indent="0">
              <a:lnSpc>
                <a:spcPct val="115000"/>
              </a:lnSpc>
              <a:buSzPct val="100000"/>
              <a:buNone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The Data  must start (begin) with 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me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”  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:  me*</a:t>
            </a:r>
          </a:p>
          <a:p>
            <a:pPr marL="355600">
              <a:lnSpc>
                <a:spcPct val="115000"/>
              </a:lnSpc>
              <a:buSzPct val="100000"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The Data  must end with 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ly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”  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:  *ly</a:t>
            </a:r>
          </a:p>
          <a:p>
            <a:pPr marL="355600">
              <a:lnSpc>
                <a:spcPct val="115000"/>
              </a:lnSpc>
              <a:buSzPct val="100000"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The Data must start with 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be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” 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and it only consists of four letters: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850900" indent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be??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The Data must end with 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er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” 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and it only consists of five letters: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39800" indent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???er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After Pressing the Enter Key it will  Change to Like </a:t>
            </a:r>
            <a:r>
              <a:rPr lang="en-US" sz="2400" b="1" i="1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“ </a:t>
            </a:r>
            <a:r>
              <a:rPr lang="en-US" sz="2400" b="1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me* </a:t>
            </a:r>
            <a:r>
              <a:rPr lang="en-US" sz="2400" b="1" i="1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2400" b="1" i="1" dirty="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2349423" y="1873748"/>
            <a:ext cx="4920700" cy="4416490"/>
            <a:chOff x="3424244" y="1713327"/>
            <a:chExt cx="4920700" cy="4416490"/>
          </a:xfrm>
        </p:grpSpPr>
        <p:graphicFrame>
          <p:nvGraphicFramePr>
            <p:cNvPr id="534" name="Google Shape;534;g284c4fae4ef_0_17"/>
            <p:cNvGraphicFramePr/>
            <p:nvPr>
              <p:extLst>
                <p:ext uri="{D42A27DB-BD31-4B8C-83A1-F6EECF244321}">
                  <p14:modId xmlns:p14="http://schemas.microsoft.com/office/powerpoint/2010/main" val="2679616218"/>
                </p:ext>
              </p:extLst>
            </p:nvPr>
          </p:nvGraphicFramePr>
          <p:xfrm>
            <a:off x="3424244" y="1713327"/>
            <a:ext cx="4920700" cy="548610"/>
          </p:xfrm>
          <a:graphic>
            <a:graphicData uri="http://schemas.openxmlformats.org/drawingml/2006/table">
              <a:tbl>
                <a:tblPr>
                  <a:noFill/>
                  <a:tableStyleId>{C6C6A549-E9F6-4651-A4BB-BE42E357208D}</a:tableStyleId>
                </a:tblPr>
                <a:tblGrid>
                  <a:gridCol w="2460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60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536805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Criteria</a:t>
                        </a:r>
                        <a:endParaRPr lang="en-US" sz="2400" dirty="0"/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“*er*”</a:t>
                        </a:r>
                        <a:endParaRPr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535" name="Google Shape;535;g284c4fae4ef_0_17"/>
            <p:cNvGraphicFramePr/>
            <p:nvPr>
              <p:extLst>
                <p:ext uri="{D42A27DB-BD31-4B8C-83A1-F6EECF244321}">
                  <p14:modId xmlns:p14="http://schemas.microsoft.com/office/powerpoint/2010/main" val="645246730"/>
                </p:ext>
              </p:extLst>
            </p:nvPr>
          </p:nvGraphicFramePr>
          <p:xfrm>
            <a:off x="3424244" y="5581207"/>
            <a:ext cx="4920700" cy="548610"/>
          </p:xfrm>
          <a:graphic>
            <a:graphicData uri="http://schemas.openxmlformats.org/drawingml/2006/table">
              <a:tbl>
                <a:tblPr>
                  <a:noFill/>
                  <a:tableStyleId>{C6C6A549-E9F6-4651-A4BB-BE42E357208D}</a:tableStyleId>
                </a:tblPr>
                <a:tblGrid>
                  <a:gridCol w="2460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60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Criteria</a:t>
                        </a:r>
                        <a:endParaRPr lang="en-US" sz="2400" dirty="0"/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like”???er*”</a:t>
                        </a:r>
                        <a:endParaRPr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6" name="Google Shape;534;g284c4fae4ef_0_17"/>
            <p:cNvGraphicFramePr/>
            <p:nvPr>
              <p:extLst>
                <p:ext uri="{D42A27DB-BD31-4B8C-83A1-F6EECF244321}">
                  <p14:modId xmlns:p14="http://schemas.microsoft.com/office/powerpoint/2010/main" val="848566386"/>
                </p:ext>
              </p:extLst>
            </p:nvPr>
          </p:nvGraphicFramePr>
          <p:xfrm>
            <a:off x="3424244" y="2654372"/>
            <a:ext cx="4920700" cy="548610"/>
          </p:xfrm>
          <a:graphic>
            <a:graphicData uri="http://schemas.openxmlformats.org/drawingml/2006/table">
              <a:tbl>
                <a:tblPr>
                  <a:noFill/>
                  <a:tableStyleId>{C6C6A549-E9F6-4651-A4BB-BE42E357208D}</a:tableStyleId>
                </a:tblPr>
                <a:tblGrid>
                  <a:gridCol w="2460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60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87193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Criteria</a:t>
                        </a:r>
                        <a:endParaRPr lang="en-US" sz="2400" dirty="0"/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“me*”</a:t>
                        </a:r>
                        <a:endParaRPr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7" name="Google Shape;534;g284c4fae4ef_0_17"/>
            <p:cNvGraphicFramePr/>
            <p:nvPr>
              <p:extLst>
                <p:ext uri="{D42A27DB-BD31-4B8C-83A1-F6EECF244321}">
                  <p14:modId xmlns:p14="http://schemas.microsoft.com/office/powerpoint/2010/main" val="1596796840"/>
                </p:ext>
              </p:extLst>
            </p:nvPr>
          </p:nvGraphicFramePr>
          <p:xfrm>
            <a:off x="3424244" y="3778449"/>
            <a:ext cx="4920700" cy="548610"/>
          </p:xfrm>
          <a:graphic>
            <a:graphicData uri="http://schemas.openxmlformats.org/drawingml/2006/table">
              <a:tbl>
                <a:tblPr>
                  <a:noFill/>
                  <a:tableStyleId>{C6C6A549-E9F6-4651-A4BB-BE42E357208D}</a:tableStyleId>
                </a:tblPr>
                <a:tblGrid>
                  <a:gridCol w="2460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60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87193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Criteria</a:t>
                        </a:r>
                        <a:endParaRPr lang="en-US" sz="2400" dirty="0"/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“*ly”</a:t>
                        </a:r>
                        <a:endParaRPr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8" name="Google Shape;534;g284c4fae4ef_0_17"/>
            <p:cNvGraphicFramePr/>
            <p:nvPr>
              <p:extLst>
                <p:ext uri="{D42A27DB-BD31-4B8C-83A1-F6EECF244321}">
                  <p14:modId xmlns:p14="http://schemas.microsoft.com/office/powerpoint/2010/main" val="2822072155"/>
                </p:ext>
              </p:extLst>
            </p:nvPr>
          </p:nvGraphicFramePr>
          <p:xfrm>
            <a:off x="3424244" y="4651967"/>
            <a:ext cx="4920700" cy="548610"/>
          </p:xfrm>
          <a:graphic>
            <a:graphicData uri="http://schemas.openxmlformats.org/drawingml/2006/table">
              <a:tbl>
                <a:tblPr>
                  <a:noFill/>
                  <a:tableStyleId>{C6C6A549-E9F6-4651-A4BB-BE42E357208D}</a:tableStyleId>
                </a:tblPr>
                <a:tblGrid>
                  <a:gridCol w="2460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60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87193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Criteria</a:t>
                        </a:r>
                        <a:endParaRPr lang="en-US" sz="2400" dirty="0"/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dirty="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rPr>
                          <a:t>“Be??”</a:t>
                        </a:r>
                        <a:endParaRPr sz="24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379" y="1501556"/>
            <a:ext cx="4067747" cy="1841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230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84c4fae4ef_0_22"/>
          <p:cNvSpPr txBox="1">
            <a:spLocks noGrp="1"/>
          </p:cNvSpPr>
          <p:nvPr>
            <p:ph type="body" idx="1"/>
          </p:nvPr>
        </p:nvSpPr>
        <p:spPr>
          <a:xfrm>
            <a:off x="304799" y="127650"/>
            <a:ext cx="11229475" cy="660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rgbClr val="90C2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u="sng" dirty="0">
                <a:latin typeface="Trebuchet MS"/>
                <a:ea typeface="Trebuchet MS"/>
                <a:cs typeface="Trebuchet MS"/>
                <a:sym typeface="Trebuchet MS"/>
              </a:rPr>
              <a:t>TO enter the Criteria in Design view: </a:t>
            </a:r>
            <a:r>
              <a:rPr lang="en-US" sz="2400" b="1" u="sng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Date and time Data type:</a:t>
            </a:r>
            <a:endParaRPr sz="2400" b="1" u="sng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Today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’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s date : =Date()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Today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’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s date or later : &gt;=Date()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Today</a:t>
            </a:r>
            <a:r>
              <a:rPr lang="en-US" sz="2400" b="1" i="1" dirty="0">
                <a:latin typeface="Trebuchet MS"/>
                <a:ea typeface="Trebuchet MS"/>
                <a:cs typeface="Trebuchet MS"/>
                <a:sym typeface="Trebuchet MS"/>
              </a:rPr>
              <a:t>’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s date or earlier: &lt;=Date()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After 2/3/2020: &gt; 2/3/2020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Before 2/3/2020: &lt; 2/3/2020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15000"/>
              </a:lnSpc>
              <a:buSzPct val="100000"/>
              <a:buNone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>
              <a:lnSpc>
                <a:spcPct val="115000"/>
              </a:lnSpc>
              <a:buSzPct val="100000"/>
            </a:pP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On or After 2/3/2020: &gt;= 2/3/2020</a:t>
            </a:r>
          </a:p>
          <a:p>
            <a:pPr marL="342900">
              <a:lnSpc>
                <a:spcPct val="115000"/>
              </a:lnSpc>
              <a:buSzPct val="100000"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After Pressing the Enter Key it will  Change to &gt;#2/3/2020#</a:t>
            </a:r>
            <a:endParaRPr sz="2400" b="1" dirty="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41" name="Google Shape;541;g284c4fae4ef_0_22"/>
          <p:cNvGraphicFramePr/>
          <p:nvPr>
            <p:extLst>
              <p:ext uri="{D42A27DB-BD31-4B8C-83A1-F6EECF244321}">
                <p14:modId xmlns:p14="http://schemas.microsoft.com/office/powerpoint/2010/main" val="2680976740"/>
              </p:ext>
            </p:extLst>
          </p:nvPr>
        </p:nvGraphicFramePr>
        <p:xfrm>
          <a:off x="1000925" y="1166704"/>
          <a:ext cx="5327550" cy="53337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66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7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=Date()</a:t>
                      </a:r>
                      <a:endParaRPr sz="12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2" name="Google Shape;542;g284c4fae4ef_0_22"/>
          <p:cNvGraphicFramePr/>
          <p:nvPr>
            <p:extLst>
              <p:ext uri="{D42A27DB-BD31-4B8C-83A1-F6EECF244321}">
                <p14:modId xmlns:p14="http://schemas.microsoft.com/office/powerpoint/2010/main" val="2812235537"/>
              </p:ext>
            </p:extLst>
          </p:nvPr>
        </p:nvGraphicFramePr>
        <p:xfrm>
          <a:off x="1000925" y="2866629"/>
          <a:ext cx="5327550" cy="53337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8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2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&lt;=Date()</a:t>
                      </a:r>
                      <a:endParaRPr sz="12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3" name="Google Shape;543;g284c4fae4ef_0_22"/>
          <p:cNvGraphicFramePr/>
          <p:nvPr>
            <p:extLst>
              <p:ext uri="{D42A27DB-BD31-4B8C-83A1-F6EECF244321}">
                <p14:modId xmlns:p14="http://schemas.microsoft.com/office/powerpoint/2010/main" val="160493019"/>
              </p:ext>
            </p:extLst>
          </p:nvPr>
        </p:nvGraphicFramePr>
        <p:xfrm>
          <a:off x="1000925" y="3744182"/>
          <a:ext cx="5240400" cy="53337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62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3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 2/3/2020</a:t>
                      </a:r>
                      <a:endParaRPr sz="12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4" name="Google Shape;544;g284c4fae4ef_0_22"/>
          <p:cNvGraphicFramePr/>
          <p:nvPr>
            <p:extLst>
              <p:ext uri="{D42A27DB-BD31-4B8C-83A1-F6EECF244321}">
                <p14:modId xmlns:p14="http://schemas.microsoft.com/office/powerpoint/2010/main" val="4145967160"/>
              </p:ext>
            </p:extLst>
          </p:nvPr>
        </p:nvGraphicFramePr>
        <p:xfrm>
          <a:off x="1000925" y="2002107"/>
          <a:ext cx="5327550" cy="498318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66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3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&gt;=Date()</a:t>
                      </a:r>
                      <a:endParaRPr sz="11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5" name="Google Shape;545;g284c4fae4ef_0_22"/>
          <p:cNvGraphicFramePr/>
          <p:nvPr>
            <p:extLst>
              <p:ext uri="{D42A27DB-BD31-4B8C-83A1-F6EECF244321}">
                <p14:modId xmlns:p14="http://schemas.microsoft.com/office/powerpoint/2010/main" val="2130336118"/>
              </p:ext>
            </p:extLst>
          </p:nvPr>
        </p:nvGraphicFramePr>
        <p:xfrm>
          <a:off x="1000925" y="4664845"/>
          <a:ext cx="5240400" cy="53337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62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0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 2/3/2020</a:t>
                      </a:r>
                      <a:endParaRPr sz="12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6" name="Google Shape;546;g284c4fae4ef_0_22"/>
          <p:cNvGraphicFramePr/>
          <p:nvPr>
            <p:extLst>
              <p:ext uri="{D42A27DB-BD31-4B8C-83A1-F6EECF244321}">
                <p14:modId xmlns:p14="http://schemas.microsoft.com/office/powerpoint/2010/main" val="4099531508"/>
              </p:ext>
            </p:extLst>
          </p:nvPr>
        </p:nvGraphicFramePr>
        <p:xfrm>
          <a:off x="1000925" y="5576839"/>
          <a:ext cx="5267756" cy="533370"/>
        </p:xfrm>
        <a:graphic>
          <a:graphicData uri="http://schemas.openxmlformats.org/drawingml/2006/table">
            <a:tbl>
              <a:tblPr>
                <a:noFill/>
                <a:tableStyleId>{C6C6A549-E9F6-4651-A4BB-BE42E357208D}</a:tableStyleId>
              </a:tblPr>
              <a:tblGrid>
                <a:gridCol w="263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Criteria</a:t>
                      </a:r>
                      <a:endParaRPr lang="en-US"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 #2/3/2020#</a:t>
                      </a:r>
                      <a:endParaRPr sz="12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41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84c4fae4ef_0_12"/>
          <p:cNvSpPr txBox="1">
            <a:spLocks noGrp="1"/>
          </p:cNvSpPr>
          <p:nvPr>
            <p:ph type="body" idx="1"/>
          </p:nvPr>
        </p:nvSpPr>
        <p:spPr>
          <a:xfrm>
            <a:off x="656507" y="226822"/>
            <a:ext cx="11278200" cy="61982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to a query using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one or more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of the following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logical operators: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or</a:t>
            </a:r>
          </a:p>
          <a:p>
            <a:pPr marL="15240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lang="en-US" sz="1800" b="1" dirty="0">
              <a:latin typeface="Arial"/>
              <a:ea typeface="Arial"/>
              <a:cs typeface="Arial"/>
              <a:sym typeface="Arial"/>
            </a:endParaRPr>
          </a:p>
          <a:p>
            <a:pPr marL="15240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lang="en-US" sz="1800" b="1" dirty="0">
              <a:latin typeface="Arial"/>
              <a:ea typeface="Arial"/>
              <a:cs typeface="Arial"/>
              <a:sym typeface="Arial"/>
            </a:endParaRPr>
          </a:p>
          <a:p>
            <a:pPr marL="16129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And</a:t>
            </a:r>
          </a:p>
          <a:p>
            <a:pPr marL="16129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lang="en-US" sz="1800" b="1" dirty="0">
              <a:latin typeface="Arial"/>
              <a:ea typeface="Arial"/>
              <a:cs typeface="Arial"/>
              <a:sym typeface="Arial"/>
            </a:endParaRPr>
          </a:p>
          <a:p>
            <a:pPr marL="16129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lang="en-US" sz="1800" b="1" dirty="0">
              <a:latin typeface="Arial"/>
              <a:ea typeface="Arial"/>
              <a:cs typeface="Arial"/>
              <a:sym typeface="Arial"/>
            </a:endParaRPr>
          </a:p>
          <a:p>
            <a:pPr marL="635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4000" b="1" u="sng" dirty="0">
                <a:latin typeface="Arial"/>
                <a:ea typeface="Arial"/>
                <a:cs typeface="Arial"/>
                <a:sym typeface="Arial"/>
              </a:rPr>
              <a:t>Notes:</a:t>
            </a:r>
          </a:p>
          <a:p>
            <a:pPr marL="1612900" indent="-522288">
              <a:lnSpc>
                <a:spcPct val="9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Not Equal: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NOT  or &lt;&gt; </a:t>
            </a:r>
          </a:p>
          <a:p>
            <a:pPr marL="1612900" indent="-522288">
              <a:lnSpc>
                <a:spcPct val="9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Yes/No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 Type 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Yes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No 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or type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True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False </a:t>
            </a:r>
          </a:p>
          <a:p>
            <a:pPr marL="1612900" indent="-522288">
              <a:lnSpc>
                <a:spcPct val="9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Text: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text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=text </a:t>
            </a:r>
          </a:p>
          <a:p>
            <a:pPr marL="1612900" indent="-522288">
              <a:lnSpc>
                <a:spcPct val="9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wildcards</a:t>
            </a: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Symbols :</a:t>
            </a:r>
            <a:endParaRPr lang="en-U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47812" lvl="1" indent="0">
              <a:lnSpc>
                <a:spcPct val="95000"/>
              </a:lnSpc>
              <a:buSzPct val="90000"/>
              <a:buNone/>
            </a:pPr>
            <a:r>
              <a:rPr lang="en-US" sz="4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(Matches any number of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characters)</a:t>
            </a:r>
          </a:p>
          <a:p>
            <a:pPr marL="1547812" lvl="1" indent="0">
              <a:lnSpc>
                <a:spcPct val="95000"/>
              </a:lnSpc>
              <a:buSzPct val="90000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  (Matches single alphabetic of character)</a:t>
            </a:r>
          </a:p>
          <a:p>
            <a:pPr marL="1547812" lvl="1" indent="0">
              <a:lnSpc>
                <a:spcPct val="95000"/>
              </a:lnSpc>
              <a:buSzPct val="90000"/>
              <a:buNone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523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523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3"/>
              <a:buNone/>
            </a:pPr>
            <a:endParaRPr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91917"/>
              </p:ext>
            </p:extLst>
          </p:nvPr>
        </p:nvGraphicFramePr>
        <p:xfrm>
          <a:off x="3219116" y="2506095"/>
          <a:ext cx="8128000" cy="8360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77473">
                  <a:extLst>
                    <a:ext uri="{9D8B030D-6E8A-4147-A177-3AD203B41FA5}">
                      <a16:colId xmlns:a16="http://schemas.microsoft.com/office/drawing/2014/main" val="2966302954"/>
                    </a:ext>
                  </a:extLst>
                </a:gridCol>
                <a:gridCol w="3008481">
                  <a:extLst>
                    <a:ext uri="{9D8B030D-6E8A-4147-A177-3AD203B41FA5}">
                      <a16:colId xmlns:a16="http://schemas.microsoft.com/office/drawing/2014/main" val="1243009937"/>
                    </a:ext>
                  </a:extLst>
                </a:gridCol>
                <a:gridCol w="3542046">
                  <a:extLst>
                    <a:ext uri="{9D8B030D-6E8A-4147-A177-3AD203B41FA5}">
                      <a16:colId xmlns:a16="http://schemas.microsoft.com/office/drawing/2014/main" val="1511981888"/>
                    </a:ext>
                  </a:extLst>
                </a:gridCol>
              </a:tblGrid>
              <a:tr h="192506">
                <a:tc>
                  <a:txBody>
                    <a:bodyPr/>
                    <a:lstStyle/>
                    <a:p>
                      <a:r>
                        <a:rPr lang="en-US" sz="2000" b="1" dirty="0"/>
                        <a:t>Criteria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&lt;=45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&gt;=Date()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52228"/>
                  </a:ext>
                </a:extLst>
              </a:tr>
              <a:tr h="439843">
                <a:tc>
                  <a:txBody>
                    <a:bodyPr/>
                    <a:lstStyle/>
                    <a:p>
                      <a:r>
                        <a:rPr lang="en-US" sz="2000" b="1" dirty="0"/>
                        <a:t>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9689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1430"/>
              </p:ext>
            </p:extLst>
          </p:nvPr>
        </p:nvGraphicFramePr>
        <p:xfrm>
          <a:off x="3219116" y="1243338"/>
          <a:ext cx="8128000" cy="8052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77473">
                  <a:extLst>
                    <a:ext uri="{9D8B030D-6E8A-4147-A177-3AD203B41FA5}">
                      <a16:colId xmlns:a16="http://schemas.microsoft.com/office/drawing/2014/main" val="2966302954"/>
                    </a:ext>
                  </a:extLst>
                </a:gridCol>
                <a:gridCol w="3008481">
                  <a:extLst>
                    <a:ext uri="{9D8B030D-6E8A-4147-A177-3AD203B41FA5}">
                      <a16:colId xmlns:a16="http://schemas.microsoft.com/office/drawing/2014/main" val="1243009937"/>
                    </a:ext>
                  </a:extLst>
                </a:gridCol>
                <a:gridCol w="3542046">
                  <a:extLst>
                    <a:ext uri="{9D8B030D-6E8A-4147-A177-3AD203B41FA5}">
                      <a16:colId xmlns:a16="http://schemas.microsoft.com/office/drawing/2014/main" val="1511981888"/>
                    </a:ext>
                  </a:extLst>
                </a:gridCol>
              </a:tblGrid>
              <a:tr h="408999">
                <a:tc>
                  <a:txBody>
                    <a:bodyPr/>
                    <a:lstStyle/>
                    <a:p>
                      <a:r>
                        <a:rPr lang="en-US" sz="2000" b="1" dirty="0"/>
                        <a:t>Criteria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&gt;=Date()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52228"/>
                  </a:ext>
                </a:extLst>
              </a:tr>
              <a:tr h="324125">
                <a:tc>
                  <a:txBody>
                    <a:bodyPr/>
                    <a:lstStyle/>
                    <a:p>
                      <a:r>
                        <a:rPr lang="en-US" sz="2000" b="1" dirty="0"/>
                        <a:t>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&lt;=45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968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60" y="1331495"/>
            <a:ext cx="11128192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query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using all the fields from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supplier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table , to show records with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supplier ID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than or equal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 with the name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rosary_Query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Save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database.                                                             [2Minutes]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arenR" startAt="2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Create a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new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query from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</a:rPr>
              <a:t>two tables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using the following: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productID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 Amount fields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from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Deliveries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table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and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Company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400" b="1" smtClean="0">
                <a:latin typeface="Calibri" panose="020F0502020204030204" pitchFamily="34" charset="0"/>
                <a:ea typeface="Calibri" panose="020F0502020204030204" pitchFamily="34" charset="0"/>
              </a:rPr>
              <a:t>ContactPerson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field from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Suppliers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table.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To show all companies whose name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 contains word “Fruit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“then save it with name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Company_Query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Save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close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your database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                       [2 Minutes]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5964" y="339407"/>
            <a:ext cx="5208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Apply these skills: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09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1107061"/>
            <a:ext cx="11477767" cy="502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Open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Delivery2014 Query.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Add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criteria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to show all Company that have a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ProductID between 4 and 7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. Then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save .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Move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SupplierID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field from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Delivery2014 Query,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so that it appears immediately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after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amount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field, then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  Save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.                                                                            [1Minute]                                                                                                 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Open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Delivery2014 Query. Add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criteria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to show records where the Suppliers number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is not equal to 3 </a:t>
            </a:r>
            <a:r>
              <a:rPr lang="en-US" sz="3600" b="1" u="sng" dirty="0">
                <a:latin typeface="Calibri" panose="020F0502020204030204" pitchFamily="34" charset="0"/>
                <a:ea typeface="Calibri" panose="020F0502020204030204" pitchFamily="34" charset="0"/>
              </a:rPr>
              <a:t>or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DeliveryDate is after 1/1/2014 ,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save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. [1Minutes]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Remove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NewSupplier field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from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Delivery2014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query. Then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save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close.  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        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[1Minute]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963" y="339407"/>
            <a:ext cx="6170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Apply these skills: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591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520" y="-1"/>
            <a:ext cx="12213520" cy="6858001"/>
            <a:chOff x="-21520" y="-1"/>
            <a:chExt cx="12213520" cy="685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92000" cy="3732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1520" y="3732551"/>
              <a:ext cx="12213520" cy="3125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58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833" cy="4736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892"/>
            <a:ext cx="12192000" cy="21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4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7331"/>
          <a:stretch/>
        </p:blipFill>
        <p:spPr>
          <a:xfrm>
            <a:off x="0" y="930442"/>
            <a:ext cx="3414912" cy="5277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24" y="1155030"/>
            <a:ext cx="4990791" cy="3741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291" y="2516295"/>
            <a:ext cx="4922667" cy="3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6926" y="266218"/>
            <a:ext cx="11848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create a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Query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from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one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table  using form Query Design do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04835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700" y="1232308"/>
            <a:ext cx="5865034" cy="439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6926" y="266218"/>
            <a:ext cx="11848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create a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Query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from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one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table  using form Query Design do the following: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9125" y="5750787"/>
            <a:ext cx="726159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u="sng" dirty="0">
                <a:solidFill>
                  <a:srgbClr val="FF0000"/>
                </a:solidFill>
                <a:latin typeface="Open Sans"/>
              </a:rPr>
              <a:t>Note 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: You can also add tables to a query by dragging them from the Navigation Pane to the top half of the Query window. 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7331"/>
          <a:stretch/>
        </p:blipFill>
        <p:spPr>
          <a:xfrm>
            <a:off x="103792" y="1119265"/>
            <a:ext cx="3414912" cy="5277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29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55" r="2506" b="38844"/>
          <a:stretch/>
        </p:blipFill>
        <p:spPr>
          <a:xfrm>
            <a:off x="271649" y="2106593"/>
            <a:ext cx="2538893" cy="2384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92" y="1054097"/>
            <a:ext cx="7226064" cy="541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11797" y="289367"/>
            <a:ext cx="11848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Save a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Query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do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0661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817" t="13790" r="17133" b="15614"/>
          <a:stretch/>
        </p:blipFill>
        <p:spPr>
          <a:xfrm>
            <a:off x="4340506" y="997284"/>
            <a:ext cx="7000704" cy="5038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11797" y="289367"/>
            <a:ext cx="11848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Run a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Query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do the following: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031" t="19144" r="69789" b="58774"/>
          <a:stretch/>
        </p:blipFill>
        <p:spPr>
          <a:xfrm>
            <a:off x="658640" y="1788491"/>
            <a:ext cx="3191466" cy="2637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00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98" y="2030577"/>
            <a:ext cx="5007853" cy="3755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629" y="1006861"/>
            <a:ext cx="4822520" cy="418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6926" y="266218"/>
            <a:ext cx="11848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create a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Query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from </a:t>
            </a:r>
            <a:r>
              <a:rPr lang="en-US" sz="2800" b="1" u="sng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two- table  </a:t>
            </a:r>
            <a:r>
              <a:rPr lang="en-US" sz="28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using form Query Design do the following: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684" y="1006861"/>
            <a:ext cx="3388314" cy="5133975"/>
            <a:chOff x="588268" y="902306"/>
            <a:chExt cx="3388314" cy="5133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4746"/>
            <a:stretch/>
          </p:blipFill>
          <p:spPr>
            <a:xfrm>
              <a:off x="588268" y="902306"/>
              <a:ext cx="3203572" cy="51339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1967022" y="2200940"/>
              <a:ext cx="2009560" cy="308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Arial" panose="020B0604020202020204" pitchFamily="34" charset="0"/>
                </a:rPr>
                <a:t>(Choose two tables)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15943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793</Words>
  <Application>Microsoft Office PowerPoint</Application>
  <PresentationFormat>Widescreen</PresentationFormat>
  <Paragraphs>131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Twentieth Century</vt:lpstr>
      <vt:lpstr>Times New Roman</vt:lpstr>
      <vt:lpstr>Bahnschrift SemiBold</vt:lpstr>
      <vt:lpstr>Noto Sans Symbols</vt:lpstr>
      <vt:lpstr>Trebuchet MS</vt:lpstr>
      <vt:lpstr>Open Sans</vt:lpstr>
      <vt:lpstr>Droplet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Access  2010</dc:title>
  <dc:creator>DELL</dc:creator>
  <cp:lastModifiedBy>Lab</cp:lastModifiedBy>
  <cp:revision>143</cp:revision>
  <dcterms:created xsi:type="dcterms:W3CDTF">2023-08-28T14:53:15Z</dcterms:created>
  <dcterms:modified xsi:type="dcterms:W3CDTF">2025-10-11T10:31:41Z</dcterms:modified>
</cp:coreProperties>
</file>