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</p:sldIdLst>
  <p:sldSz cx="12192000" cy="6858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4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339D9-FA01-417C-8B9D-CC7A8940BD92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DE19B-E513-42AE-8DFD-9E5C3994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8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DE19B-E513-42AE-8DFD-9E5C399432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288" y="-121792"/>
            <a:ext cx="11097133" cy="1467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750" y="1413205"/>
            <a:ext cx="6339840" cy="479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95119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6323709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stomguide.com/access/create-a-form-with-the-form-wizard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12192000" cy="6847840"/>
          </a:xfrm>
          <a:prstGeom prst="rect">
            <a:avLst/>
          </a:prstGeom>
          <a:ln>
            <a:solidFill>
              <a:srgbClr val="F3D4D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052" y="2072749"/>
            <a:ext cx="4469483" cy="1584851"/>
          </a:xfrm>
        </p:spPr>
        <p:txBody>
          <a:bodyPr/>
          <a:lstStyle/>
          <a:p>
            <a:pPr algn="ctr"/>
            <a:r>
              <a:rPr lang="en-US" sz="2800" b="1" u="none" dirty="0" smtClean="0"/>
              <a:t>Q&amp;A Activity:</a:t>
            </a:r>
            <a:r>
              <a:rPr lang="en-US" sz="2800" dirty="0" smtClean="0">
                <a:hlinkClick r:id="rId3"/>
              </a:rPr>
              <a:t/>
            </a:r>
            <a:br>
              <a:rPr lang="en-US" sz="2800" dirty="0" smtClean="0">
                <a:hlinkClick r:id="rId3"/>
              </a:rPr>
            </a:br>
            <a:r>
              <a:rPr lang="en-US" sz="2800" b="1" dirty="0">
                <a:hlinkClick r:id="rId3"/>
              </a:rPr>
              <a:t>https://</a:t>
            </a:r>
            <a:r>
              <a:rPr lang="en-US" sz="2800" b="1" dirty="0" smtClean="0">
                <a:hlinkClick r:id="rId3"/>
              </a:rPr>
              <a:t>wordwall.net/resource/99511907</a:t>
            </a:r>
            <a:r>
              <a:rPr lang="ar-JO" sz="2800" dirty="0" smtClean="0"/>
              <a:t/>
            </a:r>
            <a:br>
              <a:rPr lang="ar-JO" sz="2800" dirty="0" smtClean="0"/>
            </a:br>
            <a:r>
              <a:rPr lang="ar-JO" sz="2800" b="1" dirty="0" smtClean="0"/>
              <a:t/>
            </a:r>
            <a:br>
              <a:rPr lang="ar-JO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7166" y="121060"/>
            <a:ext cx="7166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u="none" dirty="0" smtClean="0">
                <a:latin typeface="Bernard MT Condensed" panose="02050806060905020404" pitchFamily="18" charset="0"/>
              </a:rPr>
              <a:t> </a:t>
            </a:r>
            <a:r>
              <a:rPr lang="en-US" sz="8800" u="none" dirty="0" smtClean="0">
                <a:latin typeface="Bernard MT Condensed" panose="02050806060905020404" pitchFamily="18" charset="0"/>
              </a:rPr>
              <a:t>Creating Forms </a:t>
            </a:r>
            <a:endParaRPr lang="en-US" sz="8000" u="none" dirty="0" smtClean="0">
              <a:latin typeface="Bernard MT Condensed" panose="02050806060905020404" pitchFamily="18" charset="0"/>
            </a:endParaRPr>
          </a:p>
          <a:p>
            <a:pPr algn="ctr"/>
            <a:r>
              <a:rPr lang="en-US" sz="8000" u="none" dirty="0" smtClean="0">
                <a:latin typeface="Bernard MT Condensed" panose="02050806060905020404" pitchFamily="18" charset="0"/>
              </a:rPr>
              <a:t>Using MS Access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15600" y="6172200"/>
            <a:ext cx="1482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none" dirty="0" smtClean="0">
                <a:latin typeface="Bodoni MT Black" panose="02070A03080606020203" pitchFamily="18" charset="0"/>
              </a:rPr>
              <a:t>5-7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794" rIns="0" bIns="0" rtlCol="0">
            <a:spAutoFit/>
          </a:bodyPr>
          <a:lstStyle/>
          <a:p>
            <a:pPr marL="1641475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Record</a:t>
            </a:r>
            <a:r>
              <a:rPr sz="4000" spc="-175" dirty="0"/>
              <a:t> </a:t>
            </a:r>
            <a:r>
              <a:rPr sz="4000" spc="-55" dirty="0"/>
              <a:t>Navigator</a:t>
            </a:r>
            <a:r>
              <a:rPr sz="4000" spc="-170" dirty="0"/>
              <a:t> </a:t>
            </a:r>
            <a:r>
              <a:rPr sz="4000" dirty="0"/>
              <a:t>Bar</a:t>
            </a:r>
            <a:r>
              <a:rPr sz="4000" spc="-180" dirty="0"/>
              <a:t> </a:t>
            </a:r>
            <a:r>
              <a:rPr sz="4000" dirty="0"/>
              <a:t>parts</a:t>
            </a:r>
            <a:r>
              <a:rPr sz="4000" spc="-165" dirty="0"/>
              <a:t> </a:t>
            </a:r>
            <a:r>
              <a:rPr sz="4000" spc="-25" dirty="0"/>
              <a:t>(</a:t>
            </a:r>
            <a:r>
              <a:rPr sz="40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let</a:t>
            </a:r>
            <a:r>
              <a:rPr sz="4000" i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 Light"/>
                <a:cs typeface="Calibri Light"/>
              </a:rPr>
              <a:t>’</a:t>
            </a:r>
            <a:r>
              <a:rPr sz="40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s</a:t>
            </a:r>
            <a:r>
              <a:rPr sz="4000" u="sng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play</a:t>
            </a:r>
            <a:r>
              <a:rPr sz="4000" spc="-10" dirty="0"/>
              <a:t>)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51432" y="1927860"/>
            <a:ext cx="9281160" cy="3400425"/>
            <a:chOff x="1551432" y="1927860"/>
            <a:chExt cx="9281160" cy="34004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7528" y="1927860"/>
              <a:ext cx="9275064" cy="33329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7528" y="1941576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1307592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307592" y="885444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7528" y="1941576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0" y="885444"/>
                  </a:moveTo>
                  <a:lnTo>
                    <a:pt x="1307592" y="885444"/>
                  </a:lnTo>
                  <a:lnTo>
                    <a:pt x="1307592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4276" y="4375404"/>
              <a:ext cx="1309370" cy="885825"/>
            </a:xfrm>
            <a:custGeom>
              <a:avLst/>
              <a:gdLst/>
              <a:ahLst/>
              <a:cxnLst/>
              <a:rect l="l" t="t" r="r" b="b"/>
              <a:pathLst>
                <a:path w="1309370" h="885825">
                  <a:moveTo>
                    <a:pt x="1309115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309115" y="885444"/>
                  </a:lnTo>
                  <a:lnTo>
                    <a:pt x="1309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94276" y="4375404"/>
              <a:ext cx="1309370" cy="885825"/>
            </a:xfrm>
            <a:custGeom>
              <a:avLst/>
              <a:gdLst/>
              <a:ahLst/>
              <a:cxnLst/>
              <a:rect l="l" t="t" r="r" b="b"/>
              <a:pathLst>
                <a:path w="1309370" h="885825">
                  <a:moveTo>
                    <a:pt x="0" y="885444"/>
                  </a:moveTo>
                  <a:lnTo>
                    <a:pt x="1309115" y="885444"/>
                  </a:lnTo>
                  <a:lnTo>
                    <a:pt x="1309115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9968" y="4358639"/>
              <a:ext cx="1609725" cy="887094"/>
            </a:xfrm>
            <a:custGeom>
              <a:avLst/>
              <a:gdLst/>
              <a:ahLst/>
              <a:cxnLst/>
              <a:rect l="l" t="t" r="r" b="b"/>
              <a:pathLst>
                <a:path w="1609725" h="887095">
                  <a:moveTo>
                    <a:pt x="1609344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1609344" y="886968"/>
                  </a:lnTo>
                  <a:lnTo>
                    <a:pt x="1609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9968" y="4358639"/>
              <a:ext cx="1609725" cy="887094"/>
            </a:xfrm>
            <a:custGeom>
              <a:avLst/>
              <a:gdLst/>
              <a:ahLst/>
              <a:cxnLst/>
              <a:rect l="l" t="t" r="r" b="b"/>
              <a:pathLst>
                <a:path w="1609725" h="887095">
                  <a:moveTo>
                    <a:pt x="0" y="886968"/>
                  </a:moveTo>
                  <a:lnTo>
                    <a:pt x="1609344" y="886968"/>
                  </a:lnTo>
                  <a:lnTo>
                    <a:pt x="1609344" y="0"/>
                  </a:lnTo>
                  <a:lnTo>
                    <a:pt x="0" y="0"/>
                  </a:lnTo>
                  <a:lnTo>
                    <a:pt x="0" y="886968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43700" y="2093976"/>
              <a:ext cx="2098675" cy="885825"/>
            </a:xfrm>
            <a:custGeom>
              <a:avLst/>
              <a:gdLst/>
              <a:ahLst/>
              <a:cxnLst/>
              <a:rect l="l" t="t" r="r" b="b"/>
              <a:pathLst>
                <a:path w="2098675" h="885825">
                  <a:moveTo>
                    <a:pt x="2098548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2098548" y="885444"/>
                  </a:lnTo>
                  <a:lnTo>
                    <a:pt x="209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3700" y="2093976"/>
              <a:ext cx="2098675" cy="885825"/>
            </a:xfrm>
            <a:custGeom>
              <a:avLst/>
              <a:gdLst/>
              <a:ahLst/>
              <a:cxnLst/>
              <a:rect l="l" t="t" r="r" b="b"/>
              <a:pathLst>
                <a:path w="2098675" h="885825">
                  <a:moveTo>
                    <a:pt x="0" y="885444"/>
                  </a:moveTo>
                  <a:lnTo>
                    <a:pt x="2098548" y="885444"/>
                  </a:lnTo>
                  <a:lnTo>
                    <a:pt x="2098548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18432" y="1941576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1307591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307591" y="885444"/>
                  </a:lnTo>
                  <a:lnTo>
                    <a:pt x="1307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18432" y="1941576"/>
              <a:ext cx="1308100" cy="885825"/>
            </a:xfrm>
            <a:custGeom>
              <a:avLst/>
              <a:gdLst/>
              <a:ahLst/>
              <a:cxnLst/>
              <a:rect l="l" t="t" r="r" b="b"/>
              <a:pathLst>
                <a:path w="1308100" h="885825">
                  <a:moveTo>
                    <a:pt x="0" y="885444"/>
                  </a:moveTo>
                  <a:lnTo>
                    <a:pt x="1307591" y="885444"/>
                  </a:lnTo>
                  <a:lnTo>
                    <a:pt x="1307591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10755" y="4436364"/>
              <a:ext cx="1309370" cy="885825"/>
            </a:xfrm>
            <a:custGeom>
              <a:avLst/>
              <a:gdLst/>
              <a:ahLst/>
              <a:cxnLst/>
              <a:rect l="l" t="t" r="r" b="b"/>
              <a:pathLst>
                <a:path w="1309370" h="885825">
                  <a:moveTo>
                    <a:pt x="1309116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1309116" y="885444"/>
                  </a:lnTo>
                  <a:lnTo>
                    <a:pt x="1309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10755" y="4436364"/>
              <a:ext cx="1309370" cy="885825"/>
            </a:xfrm>
            <a:custGeom>
              <a:avLst/>
              <a:gdLst/>
              <a:ahLst/>
              <a:cxnLst/>
              <a:rect l="l" t="t" r="r" b="b"/>
              <a:pathLst>
                <a:path w="1309370" h="885825">
                  <a:moveTo>
                    <a:pt x="0" y="885444"/>
                  </a:moveTo>
                  <a:lnTo>
                    <a:pt x="1309116" y="885444"/>
                  </a:lnTo>
                  <a:lnTo>
                    <a:pt x="1309116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3439" y="4259580"/>
              <a:ext cx="2086610" cy="887094"/>
            </a:xfrm>
            <a:custGeom>
              <a:avLst/>
              <a:gdLst/>
              <a:ahLst/>
              <a:cxnLst/>
              <a:rect l="l" t="t" r="r" b="b"/>
              <a:pathLst>
                <a:path w="2086609" h="887095">
                  <a:moveTo>
                    <a:pt x="2086355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2086355" y="886968"/>
                  </a:lnTo>
                  <a:lnTo>
                    <a:pt x="2086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73439" y="4259580"/>
              <a:ext cx="2086610" cy="887094"/>
            </a:xfrm>
            <a:custGeom>
              <a:avLst/>
              <a:gdLst/>
              <a:ahLst/>
              <a:cxnLst/>
              <a:rect l="l" t="t" r="r" b="b"/>
              <a:pathLst>
                <a:path w="2086609" h="887095">
                  <a:moveTo>
                    <a:pt x="0" y="886968"/>
                  </a:moveTo>
                  <a:lnTo>
                    <a:pt x="2086355" y="886968"/>
                  </a:lnTo>
                  <a:lnTo>
                    <a:pt x="2086355" y="0"/>
                  </a:lnTo>
                  <a:lnTo>
                    <a:pt x="0" y="0"/>
                  </a:lnTo>
                  <a:lnTo>
                    <a:pt x="0" y="886968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08630" y="5789472"/>
            <a:ext cx="70567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https://wordwall.net/resource/63237090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3766"/>
            <a:ext cx="585724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u="none" spc="-10" dirty="0"/>
              <a:t>Apply</a:t>
            </a:r>
            <a:r>
              <a:rPr sz="6600" u="none" spc="-345" dirty="0"/>
              <a:t> </a:t>
            </a:r>
            <a:r>
              <a:rPr sz="6600" u="none" dirty="0"/>
              <a:t>these</a:t>
            </a:r>
            <a:r>
              <a:rPr sz="6600" u="none" spc="-340" dirty="0"/>
              <a:t> </a:t>
            </a:r>
            <a:r>
              <a:rPr sz="6600" u="none" spc="-10" dirty="0"/>
              <a:t>skills: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40155" y="1160605"/>
            <a:ext cx="10291445" cy="140017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469265" algn="l"/>
              </a:tabLst>
            </a:pPr>
            <a:r>
              <a:rPr sz="2000" spc="-25" dirty="0">
                <a:latin typeface="Arial MT"/>
                <a:cs typeface="Arial MT"/>
              </a:rPr>
              <a:t>1.</a:t>
            </a:r>
            <a:r>
              <a:rPr sz="2000" dirty="0">
                <a:latin typeface="Arial MT"/>
                <a:cs typeface="Arial MT"/>
              </a:rPr>
              <a:t>	Open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fruit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market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Database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your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folder.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Create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simple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with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name</a:t>
            </a:r>
            <a:endParaRPr sz="20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Arial"/>
                <a:cs typeface="Arial"/>
              </a:rPr>
              <a:t>Staff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2023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Staff</a:t>
            </a:r>
            <a:r>
              <a:rPr sz="20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table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all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fields.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Accept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default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settings.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100"/>
              </a:spcBef>
            </a:pPr>
            <a:r>
              <a:rPr sz="2100" b="1" i="1" spc="-10" dirty="0">
                <a:latin typeface="Arial"/>
                <a:cs typeface="Arial"/>
              </a:rPr>
              <a:t>(1minute)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155" y="2683891"/>
            <a:ext cx="7080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5780" algn="l"/>
              </a:tabLst>
            </a:pPr>
            <a:r>
              <a:rPr sz="2000" spc="-25" dirty="0">
                <a:latin typeface="Arial MT"/>
                <a:cs typeface="Arial MT"/>
              </a:rPr>
              <a:t>2.</a:t>
            </a:r>
            <a:r>
              <a:rPr sz="2000" dirty="0">
                <a:latin typeface="Arial MT"/>
                <a:cs typeface="Arial MT"/>
              </a:rPr>
              <a:t>	Add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following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new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record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Staff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2023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from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data: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8301" y="2670126"/>
            <a:ext cx="123888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dirty="0">
                <a:latin typeface="Arial"/>
                <a:cs typeface="Arial"/>
              </a:rPr>
              <a:t>(1</a:t>
            </a:r>
            <a:r>
              <a:rPr sz="2100" b="1" i="1" spc="-140" dirty="0">
                <a:latin typeface="Arial"/>
                <a:cs typeface="Arial"/>
              </a:rPr>
              <a:t> </a:t>
            </a:r>
            <a:r>
              <a:rPr sz="2100" b="1" i="1" spc="-50" dirty="0">
                <a:latin typeface="Arial"/>
                <a:cs typeface="Arial"/>
              </a:rPr>
              <a:t>minute)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155" y="4727832"/>
            <a:ext cx="6614795" cy="13970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AutoNum type="arabicPeriod" startAt="3"/>
              <a:tabLst>
                <a:tab pos="469265" algn="l"/>
                <a:tab pos="5699125" algn="l"/>
              </a:tabLst>
            </a:pPr>
            <a:r>
              <a:rPr sz="2000" dirty="0">
                <a:latin typeface="Arial MT"/>
                <a:cs typeface="Arial MT"/>
              </a:rPr>
              <a:t>Change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Last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Jean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record</a:t>
            </a:r>
            <a:r>
              <a:rPr sz="2000" u="sng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to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b="1" spc="-10" dirty="0">
                <a:latin typeface="Arial"/>
                <a:cs typeface="Arial"/>
              </a:rPr>
              <a:t>Wilson.</a:t>
            </a: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469265" algn="l"/>
                <a:tab pos="5359400" algn="l"/>
              </a:tabLst>
            </a:pPr>
            <a:r>
              <a:rPr sz="2000" dirty="0">
                <a:latin typeface="Arial MT"/>
                <a:cs typeface="Arial MT"/>
              </a:rPr>
              <a:t>Change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First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Name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record</a:t>
            </a:r>
            <a:r>
              <a:rPr sz="20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spc="-25" dirty="0">
                <a:latin typeface="Arial MT"/>
                <a:cs typeface="Arial MT"/>
              </a:rPr>
              <a:t>to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b="1" spc="-10" dirty="0">
                <a:latin typeface="Arial"/>
                <a:cs typeface="Arial"/>
              </a:rPr>
              <a:t>Sara</a:t>
            </a:r>
            <a:r>
              <a:rPr sz="2000" spc="-1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AutoNum type="arabicPeriod" startAt="3"/>
              <a:tabLst>
                <a:tab pos="469265" algn="l"/>
                <a:tab pos="3587750" algn="l"/>
                <a:tab pos="6289040" algn="l"/>
              </a:tabLst>
            </a:pPr>
            <a:r>
              <a:rPr sz="2000" dirty="0">
                <a:latin typeface="Arial MT"/>
                <a:cs typeface="Arial MT"/>
              </a:rPr>
              <a:t>Delete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second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record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Staff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2023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 MT"/>
                <a:cs typeface="Arial MT"/>
              </a:rPr>
              <a:t>from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b="1" spc="-5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20681" y="4730581"/>
            <a:ext cx="1278890" cy="139700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170"/>
              </a:spcBef>
            </a:pPr>
            <a:r>
              <a:rPr sz="2100" b="1" i="1" dirty="0">
                <a:latin typeface="Arial"/>
                <a:cs typeface="Arial"/>
              </a:rPr>
              <a:t>(1</a:t>
            </a:r>
            <a:r>
              <a:rPr sz="2100" b="1" i="1" spc="-140" dirty="0">
                <a:latin typeface="Arial"/>
                <a:cs typeface="Arial"/>
              </a:rPr>
              <a:t> </a:t>
            </a:r>
            <a:r>
              <a:rPr sz="2100" b="1" i="1" spc="-40" dirty="0">
                <a:latin typeface="Arial"/>
                <a:cs typeface="Arial"/>
              </a:rPr>
              <a:t>minute)</a:t>
            </a:r>
            <a:endParaRPr sz="21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Arial"/>
                <a:cs typeface="Arial"/>
              </a:rPr>
              <a:t>(</a:t>
            </a:r>
            <a:r>
              <a:rPr sz="2100" b="1" i="1" dirty="0">
                <a:latin typeface="Arial"/>
                <a:cs typeface="Arial"/>
              </a:rPr>
              <a:t>1</a:t>
            </a:r>
            <a:r>
              <a:rPr sz="2100" b="1" i="1" spc="-114" dirty="0">
                <a:latin typeface="Arial"/>
                <a:cs typeface="Arial"/>
              </a:rPr>
              <a:t> </a:t>
            </a:r>
            <a:r>
              <a:rPr sz="2100" b="1" i="1" spc="-50" dirty="0">
                <a:latin typeface="Arial"/>
                <a:cs typeface="Arial"/>
              </a:rPr>
              <a:t>minute)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100" b="1" i="1" spc="-10" dirty="0">
                <a:latin typeface="Arial"/>
                <a:cs typeface="Arial"/>
              </a:rPr>
              <a:t>(1</a:t>
            </a:r>
            <a:r>
              <a:rPr sz="2100" b="1" i="1" spc="-130" dirty="0">
                <a:latin typeface="Arial"/>
                <a:cs typeface="Arial"/>
              </a:rPr>
              <a:t> </a:t>
            </a:r>
            <a:r>
              <a:rPr sz="2100" b="1" i="1" spc="-10" dirty="0">
                <a:latin typeface="Arial"/>
                <a:cs typeface="Arial"/>
              </a:rPr>
              <a:t>minute)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091" y="3479291"/>
            <a:ext cx="9957816" cy="9083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67941" y="3894582"/>
            <a:ext cx="497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New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239" y="-121792"/>
            <a:ext cx="58540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u="none" spc="-10" dirty="0"/>
              <a:t>Apply</a:t>
            </a:r>
            <a:r>
              <a:rPr sz="6600" u="none" spc="-355" dirty="0"/>
              <a:t> </a:t>
            </a:r>
            <a:r>
              <a:rPr sz="6600" u="none" spc="-10" dirty="0"/>
              <a:t>these</a:t>
            </a:r>
            <a:r>
              <a:rPr sz="6600" u="none" spc="-360" dirty="0"/>
              <a:t> </a:t>
            </a:r>
            <a:r>
              <a:rPr sz="6600" u="none" spc="-10" dirty="0"/>
              <a:t>skills: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291490" y="965453"/>
            <a:ext cx="11666220" cy="532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lnSpc>
                <a:spcPts val="2830"/>
              </a:lnSpc>
              <a:spcBef>
                <a:spcPts val="100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Calibri"/>
                <a:cs typeface="Calibri"/>
              </a:rPr>
              <a:t>Open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Arial"/>
                <a:cs typeface="Arial"/>
              </a:rPr>
              <a:t>Staff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2023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form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Change</a:t>
            </a:r>
            <a:r>
              <a:rPr sz="24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font</a:t>
            </a:r>
            <a:r>
              <a:rPr sz="24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style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sz="24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header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text</a:t>
            </a:r>
            <a:r>
              <a:rPr sz="24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following: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940"/>
              </a:lnSpc>
            </a:pPr>
            <a:r>
              <a:rPr sz="25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(1minute)</a:t>
            </a:r>
            <a:endParaRPr sz="2500">
              <a:latin typeface="Calibri"/>
              <a:cs typeface="Calibri"/>
            </a:endParaRPr>
          </a:p>
          <a:p>
            <a:pPr marL="1910080" lvl="1" indent="-526415">
              <a:lnSpc>
                <a:spcPts val="2870"/>
              </a:lnSpc>
              <a:buFont typeface="Arial MT"/>
              <a:buChar char="•"/>
              <a:tabLst>
                <a:tab pos="19100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font</a:t>
            </a:r>
            <a:r>
              <a:rPr sz="240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color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endParaRPr sz="2400">
              <a:latin typeface="Calibri"/>
              <a:cs typeface="Calibri"/>
            </a:endParaRPr>
          </a:p>
          <a:p>
            <a:pPr marL="1910080" lvl="1" indent="-526415">
              <a:lnSpc>
                <a:spcPct val="100000"/>
              </a:lnSpc>
              <a:buFont typeface="Arial MT"/>
              <a:buChar char="•"/>
              <a:tabLst>
                <a:tab pos="19100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font</a:t>
            </a:r>
            <a:r>
              <a:rPr sz="24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size</a:t>
            </a:r>
            <a:r>
              <a:rPr sz="24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17</a:t>
            </a:r>
            <a:endParaRPr sz="2400">
              <a:latin typeface="Calibri"/>
              <a:cs typeface="Calibri"/>
            </a:endParaRPr>
          </a:p>
          <a:p>
            <a:pPr marL="1910080" lvl="1" indent="-526415">
              <a:lnSpc>
                <a:spcPct val="100000"/>
              </a:lnSpc>
              <a:buFont typeface="Arial MT"/>
              <a:buChar char="•"/>
              <a:tabLst>
                <a:tab pos="191008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font</a:t>
            </a:r>
            <a:r>
              <a:rPr sz="24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face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Board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endParaRPr sz="2400">
              <a:latin typeface="Calibri"/>
              <a:cs typeface="Calibri"/>
            </a:endParaRPr>
          </a:p>
          <a:p>
            <a:pPr marL="1841500" lvl="1" indent="-457834">
              <a:lnSpc>
                <a:spcPct val="100000"/>
              </a:lnSpc>
              <a:buFont typeface="Arial MT"/>
              <a:buChar char="•"/>
              <a:tabLst>
                <a:tab pos="184150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Date</a:t>
            </a:r>
            <a:r>
              <a:rPr sz="24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4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596265" indent="-583565">
              <a:lnSpc>
                <a:spcPct val="100000"/>
              </a:lnSpc>
              <a:buAutoNum type="arabicPeriod" startAt="2"/>
              <a:tabLst>
                <a:tab pos="596265" algn="l"/>
              </a:tabLst>
            </a:pPr>
            <a:r>
              <a:rPr sz="2400" dirty="0">
                <a:latin typeface="Calibri"/>
                <a:cs typeface="Calibri"/>
              </a:rPr>
              <a:t>Move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Staff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appears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immediately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Last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Name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field.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27685" algn="l"/>
                <a:tab pos="2693670" algn="l"/>
              </a:tabLst>
            </a:pPr>
            <a:r>
              <a:rPr sz="2400" spc="-25" dirty="0">
                <a:latin typeface="Calibri"/>
                <a:cs typeface="Calibri"/>
              </a:rPr>
              <a:t>2.</a:t>
            </a:r>
            <a:r>
              <a:rPr sz="2400" dirty="0">
                <a:latin typeface="Calibri"/>
                <a:cs typeface="Calibri"/>
              </a:rPr>
              <a:t>	Enter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FirstName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75" dirty="0">
                <a:latin typeface="Calibri"/>
                <a:cs typeface="Calibri"/>
              </a:rPr>
              <a:t>(</a:t>
            </a:r>
            <a:r>
              <a:rPr sz="2500" i="1" spc="-75" dirty="0">
                <a:latin typeface="Calibri"/>
                <a:cs typeface="Calibri"/>
              </a:rPr>
              <a:t>Dana)</a:t>
            </a:r>
            <a:r>
              <a:rPr sz="2500" i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staff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6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Staff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2023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save.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2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96265" algn="l"/>
              </a:tabLst>
            </a:pPr>
            <a:r>
              <a:rPr sz="2400" spc="-25" dirty="0">
                <a:latin typeface="Calibri"/>
                <a:cs typeface="Calibri"/>
              </a:rPr>
              <a:t>2.</a:t>
            </a:r>
            <a:r>
              <a:rPr sz="2400" dirty="0">
                <a:latin typeface="Calibri"/>
                <a:cs typeface="Calibri"/>
              </a:rPr>
              <a:t>	Insert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logo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picture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folder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Form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Calibri"/>
                <a:cs typeface="Calibri"/>
              </a:rPr>
              <a:t>header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Arial"/>
                <a:cs typeface="Arial"/>
              </a:rPr>
              <a:t>Staff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2023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400" dirty="0">
                <a:latin typeface="Calibri"/>
                <a:cs typeface="Calibri"/>
              </a:rPr>
              <a:t>from,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save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close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4916" y="4992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916" y="4992"/>
            <a:ext cx="12196916" cy="7005408"/>
          </a:xfrm>
          <a:prstGeom prst="rect">
            <a:avLst/>
          </a:prstGeom>
          <a:solidFill>
            <a:srgbClr val="F3D4DA"/>
          </a:solidFill>
          <a:ln>
            <a:solidFill>
              <a:srgbClr val="F3D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69872" y="192963"/>
            <a:ext cx="6015992" cy="1523999"/>
          </a:xfrm>
          <a:prstGeom prst="cloud">
            <a:avLst/>
          </a:prstGeom>
          <a:solidFill>
            <a:srgbClr val="F3D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47218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Learning</a:t>
            </a:r>
            <a:r>
              <a:rPr u="none" spc="-15" dirty="0"/>
              <a:t> </a:t>
            </a:r>
            <a:r>
              <a:rPr u="none" spc="-10" dirty="0"/>
              <a:t>objectives: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447800"/>
            <a:ext cx="9769475" cy="4451988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8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student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should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8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able</a:t>
            </a:r>
            <a:r>
              <a:rPr sz="28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to:</a:t>
            </a:r>
            <a:endParaRPr sz="2800" dirty="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240"/>
              </a:spcBef>
              <a:buAutoNum type="arabicPeriod"/>
              <a:tabLst>
                <a:tab pos="927100" algn="l"/>
                <a:tab pos="390397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Learn the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cs typeface="Calibri"/>
              </a:rPr>
              <a:t>importance of creating forms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within the database.</a:t>
            </a:r>
          </a:p>
          <a:p>
            <a:pPr marL="927100" lvl="1" indent="-457200">
              <a:lnSpc>
                <a:spcPct val="100000"/>
              </a:lnSpc>
              <a:spcBef>
                <a:spcPts val="1240"/>
              </a:spcBef>
              <a:buAutoNum type="arabicPeriod"/>
              <a:tabLst>
                <a:tab pos="927100" algn="l"/>
                <a:tab pos="3903979" algn="l"/>
              </a:tabLst>
            </a:pPr>
            <a:r>
              <a:rPr sz="2400" dirty="0" smtClean="0">
                <a:solidFill>
                  <a:schemeClr val="tx1"/>
                </a:solidFill>
                <a:latin typeface="Calibri"/>
                <a:cs typeface="Calibri"/>
              </a:rPr>
              <a:t>Create</a:t>
            </a:r>
            <a:r>
              <a:rPr sz="2400" spc="-7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form</a:t>
            </a:r>
            <a:r>
              <a:rPr sz="24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from</a:t>
            </a:r>
            <a:r>
              <a:rPr sz="2400" spc="-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2400" b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sz="2400" b="1" u="sng" spc="-8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wizard</a:t>
            </a:r>
            <a:r>
              <a:rPr sz="2400" b="1" u="sng" spc="-1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command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1645"/>
              </a:spcBef>
              <a:buAutoNum type="arabicPeriod"/>
              <a:tabLst>
                <a:tab pos="984885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Name</a:t>
            </a:r>
            <a:r>
              <a:rPr sz="2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Save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Calibri"/>
                <a:cs typeface="Calibri"/>
              </a:rPr>
              <a:t>form</a:t>
            </a:r>
            <a:r>
              <a:rPr sz="2400" spc="-2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1655"/>
              </a:spcBef>
              <a:buAutoNum type="arabicPeriod"/>
              <a:tabLst>
                <a:tab pos="984885" algn="l"/>
              </a:tabLst>
            </a:pP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Open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close</a:t>
            </a:r>
            <a:r>
              <a:rPr sz="24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n existing</a:t>
            </a:r>
            <a:r>
              <a:rPr sz="2400" spc="-3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tx1"/>
                </a:solidFill>
                <a:latin typeface="Calibri"/>
                <a:cs typeface="Calibri"/>
              </a:rPr>
              <a:t>form</a:t>
            </a:r>
            <a:r>
              <a:rPr sz="2400" spc="-2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984885" marR="5080" lvl="1" indent="-515620">
              <a:lnSpc>
                <a:spcPct val="140000"/>
              </a:lnSpc>
              <a:spcBef>
                <a:spcPts val="505"/>
              </a:spcBef>
              <a:buAutoNum type="arabicPeriod"/>
              <a:tabLst>
                <a:tab pos="984885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Navigate between records in </a:t>
            </a:r>
            <a:r>
              <a:rPr sz="24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sz="2400" b="1" u="sng" spc="-7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view</a:t>
            </a:r>
            <a:r>
              <a:rPr sz="2400" b="1" u="sng" spc="-5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(inserting</a:t>
            </a:r>
            <a:r>
              <a:rPr sz="2400" spc="-7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deleting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records, </a:t>
            </a:r>
            <a:r>
              <a:rPr sz="2400" dirty="0">
                <a:latin typeface="Calibri"/>
                <a:cs typeface="Calibri"/>
              </a:rPr>
              <a:t>searching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searching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modify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records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record</a:t>
            </a:r>
            <a:r>
              <a:rPr sz="2400" b="1" u="sng" spc="-1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navigator</a:t>
            </a:r>
            <a:r>
              <a:rPr sz="2400" b="1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</a:t>
            </a:r>
            <a:r>
              <a:rPr sz="2400" spc="-2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288" y="-121792"/>
            <a:ext cx="11097133" cy="1060495"/>
          </a:xfrm>
          <a:prstGeom prst="rect">
            <a:avLst/>
          </a:prstGeom>
        </p:spPr>
        <p:txBody>
          <a:bodyPr vert="horz" wrap="square" lIns="0" tIns="379679" rIns="0" bIns="0" rtlCol="0">
            <a:spAutoFit/>
          </a:bodyPr>
          <a:lstStyle/>
          <a:p>
            <a:pPr marL="814069" algn="ctr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Form</a:t>
            </a:r>
            <a:r>
              <a:rPr spc="-200" dirty="0"/>
              <a:t> </a:t>
            </a:r>
            <a:r>
              <a:rPr spc="-40" dirty="0"/>
              <a:t>Definition</a:t>
            </a:r>
            <a:r>
              <a:rPr spc="-170" dirty="0"/>
              <a:t> </a:t>
            </a:r>
            <a:r>
              <a:rPr spc="-20" dirty="0"/>
              <a:t>(pages</a:t>
            </a:r>
            <a:r>
              <a:rPr spc="-170" dirty="0"/>
              <a:t> </a:t>
            </a:r>
            <a:r>
              <a:rPr spc="-45" dirty="0"/>
              <a:t>23-</a:t>
            </a:r>
            <a:r>
              <a:rPr spc="-25" dirty="0"/>
              <a:t>24)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8600" y="879775"/>
            <a:ext cx="6622767" cy="494596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541020" indent="-228600">
              <a:lnSpc>
                <a:spcPct val="701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A</a:t>
            </a:r>
            <a:r>
              <a:rPr spc="-30" dirty="0"/>
              <a:t> </a:t>
            </a:r>
            <a:r>
              <a:rPr dirty="0"/>
              <a:t>form</a:t>
            </a:r>
            <a:r>
              <a:rPr spc="-20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third</a:t>
            </a:r>
            <a:r>
              <a:rPr spc="-30" dirty="0"/>
              <a:t> </a:t>
            </a:r>
            <a:r>
              <a:rPr dirty="0"/>
              <a:t>object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Database</a:t>
            </a:r>
            <a:r>
              <a:rPr spc="-10" dirty="0"/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objects</a:t>
            </a:r>
            <a:r>
              <a:rPr spc="-10" dirty="0"/>
              <a:t>.</a:t>
            </a:r>
          </a:p>
          <a:p>
            <a:pPr marL="241300" marR="567055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1607820" algn="l"/>
                <a:tab pos="4955540" algn="l"/>
              </a:tabLst>
            </a:pPr>
            <a:r>
              <a:rPr dirty="0"/>
              <a:t>A</a:t>
            </a:r>
            <a:r>
              <a:rPr spc="-65" dirty="0"/>
              <a:t> </a:t>
            </a:r>
            <a:r>
              <a:rPr dirty="0"/>
              <a:t>form</a:t>
            </a:r>
            <a:r>
              <a:rPr spc="-4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user-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friendly</a:t>
            </a:r>
            <a:r>
              <a:rPr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layout</a:t>
            </a:r>
            <a:r>
              <a:rPr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2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</a:t>
            </a:r>
            <a:r>
              <a:rPr lang="en-US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b="1" u="sng" spc="-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Clear</a:t>
            </a:r>
            <a:r>
              <a:rPr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interface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	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deal</a:t>
            </a:r>
            <a:r>
              <a:rPr spc="-65" dirty="0"/>
              <a:t> </a:t>
            </a:r>
            <a:r>
              <a:rPr dirty="0"/>
              <a:t>with</a:t>
            </a:r>
            <a:r>
              <a:rPr spc="-55" dirty="0"/>
              <a:t> </a:t>
            </a:r>
            <a:r>
              <a:rPr dirty="0"/>
              <a:t>Data</a:t>
            </a:r>
            <a:r>
              <a:rPr spc="-5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record</a:t>
            </a:r>
            <a:r>
              <a:rPr spc="-50" dirty="0"/>
              <a:t> </a:t>
            </a:r>
            <a:r>
              <a:rPr spc="-25" dirty="0"/>
              <a:t>in </a:t>
            </a:r>
            <a:r>
              <a:rPr dirty="0"/>
              <a:t>term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entering</a:t>
            </a:r>
            <a:r>
              <a:rPr spc="-75" dirty="0"/>
              <a:t> </a:t>
            </a:r>
            <a:r>
              <a:rPr dirty="0"/>
              <a:t>,displaying,</a:t>
            </a:r>
            <a:r>
              <a:rPr spc="-45" dirty="0"/>
              <a:t> </a:t>
            </a:r>
            <a:r>
              <a:rPr dirty="0"/>
              <a:t>deleting</a:t>
            </a:r>
            <a:r>
              <a:rPr spc="-60" dirty="0"/>
              <a:t> </a:t>
            </a:r>
            <a:r>
              <a:rPr spc="-25" dirty="0"/>
              <a:t>and </a:t>
            </a:r>
            <a:r>
              <a:rPr dirty="0"/>
              <a:t>modifying</a:t>
            </a:r>
            <a:r>
              <a:rPr spc="-10" dirty="0"/>
              <a:t> </a:t>
            </a:r>
            <a:r>
              <a:rPr spc="-50" dirty="0"/>
              <a:t>.</a:t>
            </a:r>
          </a:p>
          <a:p>
            <a:pPr>
              <a:lnSpc>
                <a:spcPct val="100000"/>
              </a:lnSpc>
              <a:spcBef>
                <a:spcPts val="1010"/>
              </a:spcBef>
              <a:buFont typeface="Arial MT"/>
              <a:buChar char="•"/>
            </a:pPr>
            <a:endParaRPr spc="-50" dirty="0"/>
          </a:p>
          <a:p>
            <a:pPr marL="241300" marR="5080" indent="-228600" algn="just">
              <a:lnSpc>
                <a:spcPct val="7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you</a:t>
            </a:r>
            <a:r>
              <a:rPr spc="-35" dirty="0"/>
              <a:t> </a:t>
            </a:r>
            <a:r>
              <a:rPr dirty="0"/>
              <a:t>can</a:t>
            </a:r>
            <a:r>
              <a:rPr spc="-30" dirty="0"/>
              <a:t> </a:t>
            </a:r>
            <a:r>
              <a:rPr dirty="0"/>
              <a:t>use</a:t>
            </a:r>
            <a:r>
              <a:rPr spc="-6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form</a:t>
            </a:r>
            <a:r>
              <a:rPr spc="-4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easily</a:t>
            </a:r>
            <a:r>
              <a:rPr spc="-45" dirty="0"/>
              <a:t> </a:t>
            </a:r>
            <a:r>
              <a:rPr dirty="0"/>
              <a:t>display</a:t>
            </a:r>
            <a:r>
              <a:rPr spc="-55" dirty="0"/>
              <a:t> </a:t>
            </a:r>
            <a:r>
              <a:rPr spc="-10" dirty="0"/>
              <a:t>records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database</a:t>
            </a:r>
            <a:r>
              <a:rPr spc="-5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individual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way</a:t>
            </a:r>
            <a:r>
              <a:rPr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/>
              <a:t>(the</a:t>
            </a:r>
            <a:r>
              <a:rPr spc="-40" dirty="0"/>
              <a:t> </a:t>
            </a:r>
            <a:r>
              <a:rPr spc="-10" dirty="0"/>
              <a:t>forms </a:t>
            </a:r>
            <a:r>
              <a:rPr dirty="0"/>
              <a:t>show</a:t>
            </a:r>
            <a:r>
              <a:rPr spc="-40" dirty="0"/>
              <a:t> </a:t>
            </a:r>
            <a:r>
              <a:rPr dirty="0"/>
              <a:t>only</a:t>
            </a:r>
            <a:r>
              <a:rPr spc="-50" dirty="0"/>
              <a:t> </a:t>
            </a:r>
            <a:r>
              <a:rPr dirty="0"/>
              <a:t>one</a:t>
            </a:r>
            <a:r>
              <a:rPr spc="-60" dirty="0"/>
              <a:t> </a:t>
            </a:r>
            <a:r>
              <a:rPr dirty="0"/>
              <a:t>record</a:t>
            </a:r>
            <a:r>
              <a:rPr spc="-45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10" dirty="0"/>
              <a:t>time</a:t>
            </a:r>
            <a:r>
              <a:rPr spc="-10" dirty="0" smtClean="0"/>
              <a:t>)</a:t>
            </a:r>
            <a:endParaRPr lang="en-US" spc="-10" dirty="0" smtClean="0"/>
          </a:p>
          <a:p>
            <a:pPr marL="241300" marR="5080" indent="-228600" algn="just">
              <a:lnSpc>
                <a:spcPct val="7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endParaRPr spc="-10" dirty="0"/>
          </a:p>
          <a:p>
            <a:pPr marL="241300" marR="191770" indent="-228600">
              <a:lnSpc>
                <a:spcPct val="70100"/>
              </a:lnSpc>
              <a:buChar char="•"/>
              <a:tabLst>
                <a:tab pos="241300" algn="l"/>
                <a:tab pos="315595" algn="l"/>
              </a:tabLst>
            </a:pPr>
            <a:r>
              <a:rPr dirty="0">
                <a:latin typeface="Arial MT"/>
                <a:cs typeface="Arial MT"/>
              </a:rPr>
              <a:t>	</a:t>
            </a:r>
            <a:r>
              <a:rPr dirty="0"/>
              <a:t>Unlike</a:t>
            </a:r>
            <a:r>
              <a:rPr spc="-7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table,</a:t>
            </a:r>
            <a:r>
              <a:rPr spc="-4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table</a:t>
            </a:r>
            <a:r>
              <a:rPr spc="-60" dirty="0"/>
              <a:t> </a:t>
            </a:r>
            <a:r>
              <a:rPr dirty="0"/>
              <a:t>displays</a:t>
            </a:r>
            <a:r>
              <a:rPr spc="-75" dirty="0"/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all</a:t>
            </a:r>
            <a:r>
              <a:rPr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pc="-10" dirty="0"/>
              <a:t>records</a:t>
            </a:r>
            <a:r>
              <a:rPr spc="-65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same</a:t>
            </a:r>
            <a:r>
              <a:rPr spc="-50" dirty="0"/>
              <a:t> </a:t>
            </a:r>
            <a:r>
              <a:rPr spc="-10" dirty="0"/>
              <a:t>interface</a:t>
            </a:r>
            <a:r>
              <a:rPr spc="-6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tabular</a:t>
            </a:r>
            <a:r>
              <a:rPr spc="-30" dirty="0"/>
              <a:t> </a:t>
            </a:r>
            <a:r>
              <a:rPr spc="-10" dirty="0"/>
              <a:t>format.</a:t>
            </a: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We</a:t>
            </a:r>
            <a:r>
              <a:rPr spc="-60" dirty="0"/>
              <a:t> </a:t>
            </a:r>
            <a:r>
              <a:rPr dirty="0"/>
              <a:t>can</a:t>
            </a:r>
            <a:r>
              <a:rPr spc="-50" dirty="0"/>
              <a:t> </a:t>
            </a:r>
            <a:r>
              <a:rPr dirty="0"/>
              <a:t>build</a:t>
            </a:r>
            <a:r>
              <a:rPr spc="-6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form</a:t>
            </a:r>
            <a:r>
              <a:rPr spc="-45" dirty="0"/>
              <a:t> </a:t>
            </a:r>
            <a:r>
              <a:rPr dirty="0"/>
              <a:t>from</a:t>
            </a:r>
            <a:r>
              <a:rPr spc="-4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table</a:t>
            </a:r>
            <a:r>
              <a:rPr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</a:t>
            </a:r>
            <a:r>
              <a:rPr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Query</a:t>
            </a:r>
            <a:r>
              <a:rPr u="sng" spc="-10" dirty="0" smtClean="0">
                <a:uFill>
                  <a:solidFill>
                    <a:srgbClr val="000000"/>
                  </a:solidFill>
                </a:uFill>
              </a:rPr>
              <a:t>.</a:t>
            </a:r>
            <a:endParaRPr lang="en-US" u="sng" spc="-10" dirty="0" smtClean="0">
              <a:uFill>
                <a:solidFill>
                  <a:srgbClr val="000000"/>
                </a:solidFill>
              </a:uFill>
            </a:endParaRPr>
          </a:p>
          <a:p>
            <a:pPr marL="12700">
              <a:spcBef>
                <a:spcPts val="75"/>
              </a:spcBef>
              <a:tabLst>
                <a:tab pos="241300" algn="l"/>
              </a:tabLst>
            </a:pPr>
            <a:r>
              <a:rPr lang="en-US" sz="2400" b="1" dirty="0" smtClean="0"/>
              <a:t> 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3156" y="1338268"/>
            <a:ext cx="5228844" cy="521512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0" y="5334000"/>
            <a:ext cx="6726811" cy="1524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7260" y="58257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spcBef>
                <a:spcPts val="75"/>
              </a:spcBef>
              <a:tabLst>
                <a:tab pos="241300" algn="l"/>
              </a:tabLst>
            </a:pPr>
            <a:r>
              <a:rPr lang="en-US" sz="1800" b="1" dirty="0" smtClean="0"/>
              <a:t>Any</a:t>
            </a:r>
            <a:r>
              <a:rPr lang="en-US" sz="1800" b="1" spc="-55" dirty="0" smtClean="0"/>
              <a:t> </a:t>
            </a:r>
            <a:r>
              <a:rPr lang="en-US" sz="1800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changes</a:t>
            </a:r>
            <a:r>
              <a:rPr lang="en-US" sz="1800" b="1" spc="-5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made</a:t>
            </a:r>
            <a:r>
              <a:rPr lang="en-US" sz="1800" b="1" spc="-50" dirty="0" smtClean="0"/>
              <a:t> </a:t>
            </a:r>
            <a:r>
              <a:rPr lang="en-US" sz="1800" b="1" dirty="0" smtClean="0"/>
              <a:t>to</a:t>
            </a:r>
            <a:r>
              <a:rPr lang="en-US" sz="1800" b="1" spc="-65" dirty="0" smtClean="0"/>
              <a:t> </a:t>
            </a:r>
            <a:r>
              <a:rPr lang="en-US" sz="1800" b="1" dirty="0" smtClean="0"/>
              <a:t>data</a:t>
            </a:r>
            <a:r>
              <a:rPr lang="en-US" sz="1800" b="1" spc="-65" dirty="0" smtClean="0"/>
              <a:t> </a:t>
            </a:r>
            <a:r>
              <a:rPr lang="en-US" sz="1800" b="1" dirty="0" smtClean="0"/>
              <a:t>in</a:t>
            </a:r>
            <a:r>
              <a:rPr lang="en-US" sz="1800" b="1" spc="-60" dirty="0" smtClean="0"/>
              <a:t> </a:t>
            </a:r>
            <a:r>
              <a:rPr lang="en-US" sz="1800" b="1" dirty="0" smtClean="0"/>
              <a:t>a</a:t>
            </a:r>
            <a:r>
              <a:rPr lang="en-US" sz="1800" b="1" spc="-45" dirty="0" smtClean="0"/>
              <a:t> </a:t>
            </a:r>
            <a:r>
              <a:rPr lang="en-US" sz="1800" b="1" u="sng" dirty="0" smtClean="0">
                <a:uFill>
                  <a:solidFill>
                    <a:srgbClr val="000000"/>
                  </a:solidFill>
                </a:uFill>
              </a:rPr>
              <a:t>form</a:t>
            </a:r>
            <a:r>
              <a:rPr lang="en-US" sz="1800" b="1" spc="-65" dirty="0" smtClean="0"/>
              <a:t> </a:t>
            </a:r>
            <a:r>
              <a:rPr lang="en-US" sz="1800" b="1" dirty="0" smtClean="0"/>
              <a:t>will</a:t>
            </a:r>
            <a:r>
              <a:rPr lang="en-US" sz="1800" b="1" spc="-55" dirty="0" smtClean="0"/>
              <a:t> </a:t>
            </a:r>
            <a:r>
              <a:rPr lang="en-US" sz="1800" b="1" dirty="0" smtClean="0"/>
              <a:t>be</a:t>
            </a:r>
            <a:r>
              <a:rPr lang="en-US" sz="1800" b="1" spc="-65" dirty="0" smtClean="0"/>
              <a:t>  </a:t>
            </a:r>
            <a:r>
              <a:rPr lang="en-US" sz="1800" b="1" dirty="0" smtClean="0"/>
              <a:t>updated</a:t>
            </a:r>
            <a:r>
              <a:rPr lang="en-US" sz="1800" b="1" spc="-30" dirty="0" smtClean="0"/>
              <a:t> </a:t>
            </a:r>
            <a:r>
              <a:rPr lang="en-US" sz="1800" b="1" dirty="0" smtClean="0"/>
              <a:t>in</a:t>
            </a:r>
            <a:r>
              <a:rPr lang="en-US" sz="1800" b="1" spc="-60" dirty="0" smtClean="0"/>
              <a:t> </a:t>
            </a:r>
            <a:r>
              <a:rPr lang="en-US" sz="1800" b="1" dirty="0" smtClean="0"/>
              <a:t>the</a:t>
            </a:r>
            <a:r>
              <a:rPr lang="en-US" sz="1800" b="1" spc="-50" dirty="0" smtClean="0"/>
              <a:t> </a:t>
            </a:r>
            <a:r>
              <a:rPr lang="en-US" sz="1800" b="1" u="sng" dirty="0" smtClean="0">
                <a:uFill>
                  <a:solidFill>
                    <a:srgbClr val="000000"/>
                  </a:solidFill>
                </a:uFill>
              </a:rPr>
              <a:t>table</a:t>
            </a:r>
            <a:r>
              <a:rPr lang="en-US" sz="1800" b="1" dirty="0" smtClean="0"/>
              <a:t>,</a:t>
            </a:r>
            <a:r>
              <a:rPr lang="en-US" sz="1800" b="1" spc="-60" dirty="0" smtClean="0"/>
              <a:t> </a:t>
            </a:r>
            <a:r>
              <a:rPr lang="en-US" sz="1800" b="1" dirty="0" smtClean="0"/>
              <a:t>or</a:t>
            </a:r>
            <a:r>
              <a:rPr lang="en-US" sz="1800" b="1" spc="-50" dirty="0" smtClean="0"/>
              <a:t> </a:t>
            </a:r>
            <a:r>
              <a:rPr lang="en-US" sz="1800" b="1" spc="-20" dirty="0" smtClean="0"/>
              <a:t>vice </a:t>
            </a:r>
            <a:r>
              <a:rPr lang="en-US" sz="1800" b="1" spc="-10" dirty="0" smtClean="0"/>
              <a:t>versa.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7021" y="-228600"/>
            <a:ext cx="6147156" cy="1330876"/>
          </a:xfrm>
          <a:prstGeom prst="rect">
            <a:avLst/>
          </a:prstGeom>
        </p:spPr>
        <p:txBody>
          <a:bodyPr vert="horz" wrap="square" lIns="0" tIns="288543" rIns="0" bIns="0" rtlCol="0">
            <a:spAutoFit/>
          </a:bodyPr>
          <a:lstStyle/>
          <a:p>
            <a:pPr marL="629285" marR="5080">
              <a:lnSpc>
                <a:spcPts val="4320"/>
              </a:lnSpc>
              <a:spcBef>
                <a:spcPts val="640"/>
              </a:spcBef>
            </a:pPr>
            <a:r>
              <a:rPr sz="2200" dirty="0"/>
              <a:t>A</a:t>
            </a:r>
            <a:r>
              <a:rPr sz="2200" spc="-120" dirty="0"/>
              <a:t> </a:t>
            </a:r>
            <a:r>
              <a:rPr sz="2200" spc="-20" dirty="0"/>
              <a:t>table</a:t>
            </a:r>
            <a:r>
              <a:rPr sz="2200" spc="-145" dirty="0"/>
              <a:t> </a:t>
            </a:r>
            <a:r>
              <a:rPr sz="2200" spc="-40" dirty="0"/>
              <a:t>displays</a:t>
            </a:r>
            <a:r>
              <a:rPr sz="2200" spc="-130" dirty="0"/>
              <a:t> </a:t>
            </a: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all</a:t>
            </a:r>
            <a:r>
              <a:rPr sz="2200" b="1" u="sng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00" spc="-45" dirty="0"/>
              <a:t>records</a:t>
            </a:r>
            <a:r>
              <a:rPr sz="2200" spc="-135" dirty="0"/>
              <a:t> </a:t>
            </a:r>
            <a:r>
              <a:rPr sz="2200" dirty="0"/>
              <a:t>in</a:t>
            </a:r>
            <a:r>
              <a:rPr sz="2200" spc="-130" dirty="0"/>
              <a:t> </a:t>
            </a:r>
            <a:r>
              <a:rPr sz="2200" dirty="0"/>
              <a:t>the</a:t>
            </a:r>
            <a:r>
              <a:rPr sz="2200" spc="-130" dirty="0"/>
              <a:t> </a:t>
            </a:r>
            <a:r>
              <a:rPr sz="2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same interface </a:t>
            </a:r>
            <a:r>
              <a:rPr sz="2200" dirty="0"/>
              <a:t>in</a:t>
            </a:r>
            <a:r>
              <a:rPr sz="2200" spc="-140" dirty="0"/>
              <a:t> </a:t>
            </a:r>
            <a:r>
              <a:rPr sz="2200" spc="-50" dirty="0"/>
              <a:t>a</a:t>
            </a:r>
            <a:r>
              <a:rPr sz="2200" u="none" spc="-50" dirty="0"/>
              <a:t> </a:t>
            </a:r>
            <a:r>
              <a:rPr sz="2200" spc="-25" dirty="0"/>
              <a:t>tabular</a:t>
            </a:r>
            <a:r>
              <a:rPr sz="2200" spc="-185" dirty="0"/>
              <a:t> </a:t>
            </a:r>
            <a:r>
              <a:rPr sz="2200" spc="-10" dirty="0"/>
              <a:t>format.</a:t>
            </a:r>
            <a:endParaRPr sz="22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373506"/>
            <a:ext cx="5841290" cy="5179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6096000" y="-228600"/>
            <a:ext cx="25044" cy="7086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ect 2"/>
          <p:cNvSpPr txBox="1">
            <a:spLocks/>
          </p:cNvSpPr>
          <p:nvPr/>
        </p:nvSpPr>
        <p:spPr>
          <a:xfrm>
            <a:off x="5714999" y="-207055"/>
            <a:ext cx="6400801" cy="1330876"/>
          </a:xfrm>
          <a:prstGeom prst="rect">
            <a:avLst/>
          </a:prstGeom>
        </p:spPr>
        <p:txBody>
          <a:bodyPr vert="horz" wrap="square" lIns="0" tIns="288543" rIns="0" bIns="0" rtlCol="0">
            <a:spAutoFit/>
          </a:bodyPr>
          <a:lstStyle>
            <a:lvl1pPr>
              <a:defRPr sz="4400" b="0" i="0" u="sng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629285" marR="5080">
              <a:lnSpc>
                <a:spcPts val="4320"/>
              </a:lnSpc>
              <a:spcBef>
                <a:spcPts val="640"/>
              </a:spcBef>
            </a:pPr>
            <a:r>
              <a:rPr lang="en-US" sz="2200" dirty="0" smtClean="0"/>
              <a:t>A</a:t>
            </a:r>
            <a:r>
              <a:rPr lang="en-US" sz="2200" spc="-120" dirty="0" smtClean="0"/>
              <a:t> </a:t>
            </a:r>
            <a:r>
              <a:rPr lang="en-US" sz="2200" spc="-20" dirty="0" smtClean="0"/>
              <a:t>Form</a:t>
            </a:r>
            <a:r>
              <a:rPr lang="en-US" sz="2200" spc="-145" dirty="0" smtClean="0"/>
              <a:t> </a:t>
            </a:r>
            <a:r>
              <a:rPr lang="en-US" sz="2200" spc="-40" dirty="0" smtClean="0"/>
              <a:t>displays</a:t>
            </a:r>
            <a:r>
              <a:rPr lang="en-US" sz="2200" spc="-130" dirty="0" smtClean="0"/>
              <a:t> </a:t>
            </a:r>
            <a:r>
              <a:rPr lang="en-US" sz="2200" spc="-45" dirty="0" smtClean="0"/>
              <a:t>records</a:t>
            </a:r>
            <a:r>
              <a:rPr lang="en-US" sz="2200" spc="-135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individually</a:t>
            </a:r>
            <a:r>
              <a:rPr lang="en-US" sz="2200" dirty="0" smtClean="0"/>
              <a:t> (A</a:t>
            </a:r>
            <a:r>
              <a:rPr lang="en-US" sz="2200" spc="-40" dirty="0" smtClean="0"/>
              <a:t> </a:t>
            </a:r>
            <a:r>
              <a:rPr lang="en-US" sz="2200" spc="-10" dirty="0"/>
              <a:t>forms </a:t>
            </a:r>
            <a:r>
              <a:rPr lang="en-US" sz="2200" dirty="0"/>
              <a:t>show</a:t>
            </a:r>
            <a:r>
              <a:rPr lang="en-US" sz="2200" spc="-40" dirty="0"/>
              <a:t> </a:t>
            </a:r>
            <a:r>
              <a:rPr lang="en-US" sz="2200" dirty="0"/>
              <a:t>only</a:t>
            </a:r>
            <a:r>
              <a:rPr lang="en-US" sz="2200" spc="-50" dirty="0"/>
              <a:t> </a:t>
            </a:r>
            <a:r>
              <a:rPr lang="en-US" sz="2200" dirty="0"/>
              <a:t>one</a:t>
            </a:r>
            <a:r>
              <a:rPr lang="en-US" sz="2200" spc="-60" dirty="0"/>
              <a:t> </a:t>
            </a:r>
            <a:r>
              <a:rPr lang="en-US" sz="2200" dirty="0"/>
              <a:t>record</a:t>
            </a:r>
            <a:r>
              <a:rPr lang="en-US" sz="2200" spc="-45" dirty="0"/>
              <a:t> </a:t>
            </a:r>
            <a:r>
              <a:rPr lang="en-US" sz="2200" dirty="0"/>
              <a:t>at</a:t>
            </a:r>
            <a:r>
              <a:rPr lang="en-US" sz="2200" spc="-35" dirty="0"/>
              <a:t> </a:t>
            </a:r>
            <a:r>
              <a:rPr lang="en-US" sz="2200" dirty="0"/>
              <a:t>a</a:t>
            </a:r>
            <a:r>
              <a:rPr lang="en-US" sz="2200" spc="-40" dirty="0"/>
              <a:t> </a:t>
            </a:r>
            <a:r>
              <a:rPr lang="en-US" sz="2200" spc="-10" dirty="0"/>
              <a:t>time)</a:t>
            </a:r>
            <a:r>
              <a:rPr lang="en-US" sz="2200" spc="-10" dirty="0" smtClean="0"/>
              <a:t>.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555" y="1373506"/>
            <a:ext cx="5816246" cy="5179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916" y="4992"/>
            <a:ext cx="12196916" cy="7005408"/>
          </a:xfrm>
          <a:prstGeom prst="rect">
            <a:avLst/>
          </a:prstGeom>
          <a:solidFill>
            <a:srgbClr val="F3D4DA"/>
          </a:solidFill>
          <a:ln>
            <a:solidFill>
              <a:srgbClr val="F3D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-152400"/>
            <a:ext cx="11097133" cy="1062547"/>
          </a:xfrm>
          <a:prstGeom prst="rect">
            <a:avLst/>
          </a:prstGeom>
        </p:spPr>
        <p:txBody>
          <a:bodyPr vert="horz" wrap="square" lIns="0" tIns="442671" rIns="0" bIns="0" rtlCol="0">
            <a:spAutoFit/>
          </a:bodyPr>
          <a:lstStyle/>
          <a:p>
            <a:pPr marL="803275">
              <a:lnSpc>
                <a:spcPct val="100000"/>
              </a:lnSpc>
              <a:spcBef>
                <a:spcPts val="95"/>
              </a:spcBef>
            </a:pPr>
            <a:r>
              <a:rPr lang="en-US" sz="4000" spc="-20" dirty="0" smtClean="0"/>
              <a:t> </a:t>
            </a:r>
            <a:r>
              <a:rPr sz="4000" spc="-20" dirty="0" smtClean="0"/>
              <a:t>Form</a:t>
            </a:r>
            <a:r>
              <a:rPr sz="4000" spc="-180" dirty="0" smtClean="0"/>
              <a:t> </a:t>
            </a:r>
            <a:r>
              <a:rPr sz="4000" spc="-45" dirty="0"/>
              <a:t>Wizard</a:t>
            </a:r>
            <a:r>
              <a:rPr sz="4000" spc="-155" dirty="0"/>
              <a:t> </a:t>
            </a:r>
            <a:r>
              <a:rPr sz="4000" dirty="0"/>
              <a:t>and</a:t>
            </a:r>
            <a:r>
              <a:rPr sz="4000" spc="-135" dirty="0"/>
              <a:t> </a:t>
            </a:r>
            <a:r>
              <a:rPr sz="4000" spc="-40" dirty="0"/>
              <a:t>Record</a:t>
            </a:r>
            <a:r>
              <a:rPr sz="4000" spc="-150" dirty="0"/>
              <a:t> </a:t>
            </a:r>
            <a:r>
              <a:rPr sz="4000" spc="-65" dirty="0"/>
              <a:t>Navigator</a:t>
            </a:r>
            <a:r>
              <a:rPr sz="4000" spc="-140" dirty="0"/>
              <a:t> </a:t>
            </a:r>
            <a:r>
              <a:rPr sz="4000" spc="-25" dirty="0"/>
              <a:t>Bar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26034" y="1524000"/>
            <a:ext cx="5004792" cy="355853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240029" algn="l"/>
              </a:tabLst>
            </a:pPr>
            <a:r>
              <a:rPr lang="en-US" sz="3200" b="1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Creating Form using form wizard method</a:t>
            </a: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sz="3200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3200" b="1" u="sng" spc="-6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form</a:t>
            </a:r>
            <a:r>
              <a:rPr sz="32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wizard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000"/>
              </a:spcBef>
            </a:pPr>
            <a:r>
              <a:rPr sz="3200" dirty="0">
                <a:latin typeface="Calibri"/>
                <a:cs typeface="Calibri"/>
              </a:rPr>
              <a:t>is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user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interface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design pattern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enables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users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achieve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goal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through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a </a:t>
            </a:r>
            <a:r>
              <a:rPr sz="3200" u="sng" dirty="0">
                <a:latin typeface="Calibri"/>
                <a:cs typeface="Calibri"/>
              </a:rPr>
              <a:t>series</a:t>
            </a:r>
            <a:r>
              <a:rPr sz="3200" u="sng" spc="-40" dirty="0">
                <a:latin typeface="Calibri"/>
                <a:cs typeface="Calibri"/>
              </a:rPr>
              <a:t> </a:t>
            </a:r>
            <a:r>
              <a:rPr sz="3200" u="sng" dirty="0">
                <a:latin typeface="Calibri"/>
                <a:cs typeface="Calibri"/>
              </a:rPr>
              <a:t>of</a:t>
            </a:r>
            <a:r>
              <a:rPr sz="3200" u="sng" spc="-10" dirty="0">
                <a:latin typeface="Calibri"/>
                <a:cs typeface="Calibri"/>
              </a:rPr>
              <a:t> steps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524000"/>
            <a:ext cx="5297423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41" y="3771900"/>
            <a:ext cx="52292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5892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95"/>
              </a:spcBef>
              <a:tabLst>
                <a:tab pos="4766945" algn="l"/>
              </a:tabLst>
            </a:pPr>
            <a:r>
              <a:rPr sz="2800" b="1" spc="-95" dirty="0">
                <a:latin typeface="Calibri"/>
                <a:cs typeface="Calibri"/>
              </a:rPr>
              <a:t>To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create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from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table</a:t>
            </a:r>
            <a:r>
              <a:rPr sz="2800" b="1" dirty="0">
                <a:latin typeface="Calibri"/>
                <a:cs typeface="Calibri"/>
              </a:rPr>
              <a:t>	using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wizard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Option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following: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04132" y="1106424"/>
            <a:ext cx="7355205" cy="4747260"/>
            <a:chOff x="4104132" y="1106424"/>
            <a:chExt cx="7355205" cy="4747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6567" y="2987040"/>
              <a:ext cx="626364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2232" y="1124712"/>
              <a:ext cx="7296911" cy="1783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2430780"/>
              <a:ext cx="7324344" cy="34030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8844" y="3268980"/>
              <a:ext cx="626364" cy="5699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23182" y="1125474"/>
              <a:ext cx="7317105" cy="4709160"/>
            </a:xfrm>
            <a:custGeom>
              <a:avLst/>
              <a:gdLst/>
              <a:ahLst/>
              <a:cxnLst/>
              <a:rect l="l" t="t" r="r" b="b"/>
              <a:pathLst>
                <a:path w="7317105" h="4709160">
                  <a:moveTo>
                    <a:pt x="0" y="4709160"/>
                  </a:moveTo>
                  <a:lnTo>
                    <a:pt x="7316723" y="4709160"/>
                  </a:lnTo>
                  <a:lnTo>
                    <a:pt x="7316723" y="0"/>
                  </a:lnTo>
                  <a:lnTo>
                    <a:pt x="0" y="0"/>
                  </a:lnTo>
                  <a:lnTo>
                    <a:pt x="0" y="47091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4278" y="1078964"/>
            <a:ext cx="3858895" cy="5798185"/>
            <a:chOff x="114278" y="1078964"/>
            <a:chExt cx="3858895" cy="57981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78" y="1078964"/>
              <a:ext cx="3858811" cy="57790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164" y="1124710"/>
              <a:ext cx="3698748" cy="573328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0114" y="1105662"/>
              <a:ext cx="3736975" cy="5752465"/>
            </a:xfrm>
            <a:custGeom>
              <a:avLst/>
              <a:gdLst/>
              <a:ahLst/>
              <a:cxnLst/>
              <a:rect l="l" t="t" r="r" b="b"/>
              <a:pathLst>
                <a:path w="3736975" h="5752465">
                  <a:moveTo>
                    <a:pt x="3736848" y="5752338"/>
                  </a:moveTo>
                  <a:lnTo>
                    <a:pt x="3736848" y="0"/>
                  </a:lnTo>
                  <a:lnTo>
                    <a:pt x="0" y="0"/>
                  </a:lnTo>
                  <a:lnTo>
                    <a:pt x="0" y="575233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04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none" spc="-150" dirty="0">
                <a:latin typeface="Calibri"/>
                <a:cs typeface="Calibri"/>
              </a:rPr>
              <a:t>To</a:t>
            </a:r>
            <a:r>
              <a:rPr sz="3600" b="1" u="none" spc="-5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create</a:t>
            </a:r>
            <a:r>
              <a:rPr sz="3600" b="1" u="none" spc="-80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a</a:t>
            </a:r>
            <a:r>
              <a:rPr sz="3600" b="1" u="none" spc="-6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form</a:t>
            </a:r>
            <a:r>
              <a:rPr sz="3600" b="1" u="none" spc="-70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from</a:t>
            </a:r>
            <a:r>
              <a:rPr sz="3600" b="1" u="none" spc="-8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a</a:t>
            </a:r>
            <a:r>
              <a:rPr sz="3600" b="1" u="none" spc="-6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table</a:t>
            </a:r>
            <a:r>
              <a:rPr sz="3600" b="1" u="none" spc="-70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do</a:t>
            </a:r>
            <a:r>
              <a:rPr sz="3600" b="1" u="none" spc="-65" dirty="0">
                <a:latin typeface="Calibri"/>
                <a:cs typeface="Calibri"/>
              </a:rPr>
              <a:t> </a:t>
            </a:r>
            <a:r>
              <a:rPr sz="3600" b="1" u="none" dirty="0">
                <a:latin typeface="Calibri"/>
                <a:cs typeface="Calibri"/>
              </a:rPr>
              <a:t>the</a:t>
            </a:r>
            <a:r>
              <a:rPr sz="3600" b="1" u="none" spc="-60" dirty="0">
                <a:latin typeface="Calibri"/>
                <a:cs typeface="Calibri"/>
              </a:rPr>
              <a:t> </a:t>
            </a:r>
            <a:r>
              <a:rPr sz="3600" b="1" u="none" spc="-10" dirty="0">
                <a:latin typeface="Calibri"/>
                <a:cs typeface="Calibri"/>
              </a:rPr>
              <a:t>following: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780287"/>
            <a:ext cx="3945890" cy="5911850"/>
            <a:chOff x="-18288" y="780287"/>
            <a:chExt cx="3945890" cy="5911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80287"/>
              <a:ext cx="3927348" cy="59115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4295"/>
              <a:ext cx="3813047" cy="57332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825245"/>
              <a:ext cx="3831590" cy="5771515"/>
            </a:xfrm>
            <a:custGeom>
              <a:avLst/>
              <a:gdLst/>
              <a:ahLst/>
              <a:cxnLst/>
              <a:rect l="l" t="t" r="r" b="b"/>
              <a:pathLst>
                <a:path w="3831590" h="5771515">
                  <a:moveTo>
                    <a:pt x="0" y="5771388"/>
                  </a:moveTo>
                  <a:lnTo>
                    <a:pt x="3831336" y="5771388"/>
                  </a:lnTo>
                  <a:lnTo>
                    <a:pt x="3831336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97452" y="822931"/>
            <a:ext cx="8213725" cy="5229225"/>
            <a:chOff x="3997452" y="822931"/>
            <a:chExt cx="8213725" cy="52292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48" y="822931"/>
              <a:ext cx="4739651" cy="38801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7223" y="868680"/>
              <a:ext cx="4684776" cy="37292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88173" y="849630"/>
              <a:ext cx="4704080" cy="3767454"/>
            </a:xfrm>
            <a:custGeom>
              <a:avLst/>
              <a:gdLst/>
              <a:ahLst/>
              <a:cxnLst/>
              <a:rect l="l" t="t" r="r" b="b"/>
              <a:pathLst>
                <a:path w="4704080" h="3767454">
                  <a:moveTo>
                    <a:pt x="4703826" y="0"/>
                  </a:moveTo>
                  <a:lnTo>
                    <a:pt x="0" y="0"/>
                  </a:lnTo>
                  <a:lnTo>
                    <a:pt x="0" y="3767328"/>
                  </a:lnTo>
                  <a:lnTo>
                    <a:pt x="4703826" y="376732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7452" y="1807463"/>
              <a:ext cx="4917948" cy="42443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1460" y="1871472"/>
              <a:ext cx="4739640" cy="40660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42410" y="1852422"/>
              <a:ext cx="4777740" cy="4104640"/>
            </a:xfrm>
            <a:custGeom>
              <a:avLst/>
              <a:gdLst/>
              <a:ahLst/>
              <a:cxnLst/>
              <a:rect l="l" t="t" r="r" b="b"/>
              <a:pathLst>
                <a:path w="4777740" h="4104640">
                  <a:moveTo>
                    <a:pt x="0" y="4104132"/>
                  </a:moveTo>
                  <a:lnTo>
                    <a:pt x="4777740" y="4104132"/>
                  </a:lnTo>
                  <a:lnTo>
                    <a:pt x="4777740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66946" y="5952235"/>
            <a:ext cx="6900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https://www.customguide.com/access/create-</a:t>
            </a:r>
            <a:r>
              <a:rPr sz="2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a-form-</a:t>
            </a:r>
            <a:r>
              <a:rPr sz="2400" b="1" spc="-10" dirty="0">
                <a:solidFill>
                  <a:srgbClr val="0462C1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24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with-the-form-</a:t>
            </a:r>
            <a:r>
              <a:rPr sz="24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wizard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622" rIns="0" bIns="0" rtlCol="0">
            <a:spAutoFit/>
          </a:bodyPr>
          <a:lstStyle/>
          <a:p>
            <a:pPr marL="44323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Notes:</a:t>
            </a:r>
            <a:r>
              <a:rPr spc="-145" dirty="0"/>
              <a:t> </a:t>
            </a:r>
            <a:r>
              <a:rPr spc="-20" dirty="0"/>
              <a:t>Keep</a:t>
            </a:r>
            <a:r>
              <a:rPr spc="-175" dirty="0"/>
              <a:t> </a:t>
            </a:r>
            <a:r>
              <a:rPr dirty="0"/>
              <a:t>the</a:t>
            </a:r>
            <a:r>
              <a:rPr spc="-165" dirty="0"/>
              <a:t> </a:t>
            </a:r>
            <a:r>
              <a:rPr spc="-45" dirty="0"/>
              <a:t>following</a:t>
            </a:r>
            <a:r>
              <a:rPr spc="-175" dirty="0"/>
              <a:t> </a:t>
            </a:r>
            <a:r>
              <a:rPr dirty="0"/>
              <a:t>in</a:t>
            </a:r>
            <a:r>
              <a:rPr spc="-165" dirty="0"/>
              <a:t> </a:t>
            </a:r>
            <a:r>
              <a:rPr spc="-20" dirty="0"/>
              <a:t>mind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957" y="1742058"/>
            <a:ext cx="10944860" cy="1318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84200" algn="l"/>
              </a:tabLst>
            </a:pPr>
            <a:r>
              <a:rPr sz="2800" dirty="0">
                <a:latin typeface="Calibri"/>
                <a:cs typeface="Calibri"/>
              </a:rPr>
              <a:t>Any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changes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made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updated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table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vice </a:t>
            </a:r>
            <a:r>
              <a:rPr sz="2800" spc="-10" dirty="0">
                <a:latin typeface="Calibri"/>
                <a:cs typeface="Calibri"/>
              </a:rPr>
              <a:t>versa.</a:t>
            </a:r>
            <a:endParaRPr sz="2800" dirty="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583565" algn="l"/>
                <a:tab pos="2067560" algn="l"/>
                <a:tab pos="4853305" algn="l"/>
              </a:tabLst>
            </a:pPr>
            <a:r>
              <a:rPr sz="2800" b="1" spc="-10" dirty="0" smtClean="0">
                <a:latin typeface="Arial"/>
                <a:cs typeface="Arial"/>
              </a:rPr>
              <a:t>Accept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sz="2800" b="1" dirty="0" smtClean="0">
                <a:latin typeface="Arial"/>
                <a:cs typeface="Arial"/>
              </a:rPr>
              <a:t>default</a:t>
            </a:r>
            <a:r>
              <a:rPr sz="2800" b="1" spc="-95" dirty="0" smtClean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settings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1800" spc="-5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957" y="5583427"/>
            <a:ext cx="7789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583565" algn="l"/>
                <a:tab pos="3357879" algn="l"/>
              </a:tabLst>
            </a:pPr>
            <a:r>
              <a:rPr sz="2800" dirty="0">
                <a:latin typeface="Calibri"/>
                <a:cs typeface="Calibri"/>
              </a:rPr>
              <a:t>Change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layout</a:t>
            </a:r>
            <a:r>
              <a:rPr sz="2800" dirty="0">
                <a:latin typeface="Calibri"/>
                <a:cs typeface="Calibri"/>
              </a:rPr>
              <a:t>	for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Form</a:t>
            </a:r>
            <a:r>
              <a:rPr sz="28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layout</a:t>
            </a:r>
            <a:r>
              <a:rPr sz="280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view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4316" y="3432047"/>
            <a:ext cx="7154545" cy="1114425"/>
          </a:xfrm>
          <a:custGeom>
            <a:avLst/>
            <a:gdLst/>
            <a:ahLst/>
            <a:cxnLst/>
            <a:rect l="l" t="t" r="r" b="b"/>
            <a:pathLst>
              <a:path w="7154545" h="1114425">
                <a:moveTo>
                  <a:pt x="1387602" y="1027430"/>
                </a:moveTo>
                <a:lnTo>
                  <a:pt x="1329690" y="998474"/>
                </a:lnTo>
                <a:lnTo>
                  <a:pt x="1213866" y="940562"/>
                </a:lnTo>
                <a:lnTo>
                  <a:pt x="1213866" y="998474"/>
                </a:lnTo>
                <a:lnTo>
                  <a:pt x="1102614" y="998474"/>
                </a:lnTo>
                <a:lnTo>
                  <a:pt x="1102614" y="57912"/>
                </a:lnTo>
                <a:lnTo>
                  <a:pt x="1102614" y="28956"/>
                </a:lnTo>
                <a:lnTo>
                  <a:pt x="1102614" y="0"/>
                </a:lnTo>
                <a:lnTo>
                  <a:pt x="0" y="0"/>
                </a:lnTo>
                <a:lnTo>
                  <a:pt x="0" y="57912"/>
                </a:lnTo>
                <a:lnTo>
                  <a:pt x="1044702" y="57912"/>
                </a:lnTo>
                <a:lnTo>
                  <a:pt x="1044702" y="1056386"/>
                </a:lnTo>
                <a:lnTo>
                  <a:pt x="1213866" y="1056386"/>
                </a:lnTo>
                <a:lnTo>
                  <a:pt x="1213866" y="1114298"/>
                </a:lnTo>
                <a:lnTo>
                  <a:pt x="1329690" y="1056386"/>
                </a:lnTo>
                <a:lnTo>
                  <a:pt x="1387602" y="1027430"/>
                </a:lnTo>
                <a:close/>
              </a:path>
              <a:path w="7154545" h="1114425">
                <a:moveTo>
                  <a:pt x="7154545" y="827532"/>
                </a:moveTo>
                <a:lnTo>
                  <a:pt x="7096633" y="798576"/>
                </a:lnTo>
                <a:lnTo>
                  <a:pt x="6980809" y="740664"/>
                </a:lnTo>
                <a:lnTo>
                  <a:pt x="6980809" y="798576"/>
                </a:lnTo>
                <a:lnTo>
                  <a:pt x="4299712" y="798576"/>
                </a:lnTo>
                <a:lnTo>
                  <a:pt x="4299712" y="57912"/>
                </a:lnTo>
                <a:lnTo>
                  <a:pt x="4299712" y="28956"/>
                </a:lnTo>
                <a:lnTo>
                  <a:pt x="4299712" y="0"/>
                </a:lnTo>
                <a:lnTo>
                  <a:pt x="1386840" y="0"/>
                </a:lnTo>
                <a:lnTo>
                  <a:pt x="1386840" y="57912"/>
                </a:lnTo>
                <a:lnTo>
                  <a:pt x="4241800" y="57912"/>
                </a:lnTo>
                <a:lnTo>
                  <a:pt x="4241800" y="856488"/>
                </a:lnTo>
                <a:lnTo>
                  <a:pt x="6980809" y="856488"/>
                </a:lnTo>
                <a:lnTo>
                  <a:pt x="6980809" y="914400"/>
                </a:lnTo>
                <a:lnTo>
                  <a:pt x="7096633" y="856488"/>
                </a:lnTo>
                <a:lnTo>
                  <a:pt x="7154545" y="82753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957" y="4154804"/>
            <a:ext cx="7131050" cy="102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4565" marR="32486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Don't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any </a:t>
            </a:r>
            <a:r>
              <a:rPr sz="1800" b="1" dirty="0">
                <a:latin typeface="Calibri"/>
                <a:cs typeface="Calibri"/>
              </a:rPr>
              <a:t>selected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option</a:t>
            </a:r>
            <a:endParaRPr sz="1800" dirty="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83565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build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table</a:t>
            </a:r>
            <a:r>
              <a:rPr sz="28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</a:t>
            </a:r>
            <a:r>
              <a:rPr sz="28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Query.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3204" y="3954907"/>
            <a:ext cx="18821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Preexisting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value</a:t>
            </a:r>
            <a:r>
              <a:rPr sz="1800" b="1" spc="-25" dirty="0">
                <a:latin typeface="Calibri"/>
                <a:cs typeface="Calibri"/>
              </a:rPr>
              <a:t> or </a:t>
            </a:r>
            <a:r>
              <a:rPr sz="1800" b="1" spc="-10" dirty="0">
                <a:latin typeface="Calibri"/>
                <a:cs typeface="Calibri"/>
              </a:rPr>
              <a:t>setting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813"/>
            <a:ext cx="7775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Form</a:t>
            </a:r>
            <a:r>
              <a:rPr sz="4000" spc="-180" dirty="0"/>
              <a:t> </a:t>
            </a:r>
            <a:r>
              <a:rPr sz="4000" spc="-45" dirty="0"/>
              <a:t>Wizard</a:t>
            </a:r>
            <a:r>
              <a:rPr sz="4000" spc="-155" dirty="0"/>
              <a:t> </a:t>
            </a:r>
            <a:r>
              <a:rPr sz="4000" dirty="0"/>
              <a:t>and</a:t>
            </a:r>
            <a:r>
              <a:rPr sz="4000" spc="-135" dirty="0"/>
              <a:t> </a:t>
            </a:r>
            <a:r>
              <a:rPr sz="4000" spc="-40" dirty="0"/>
              <a:t>Record</a:t>
            </a:r>
            <a:r>
              <a:rPr sz="4000" spc="-150" dirty="0"/>
              <a:t> </a:t>
            </a:r>
            <a:r>
              <a:rPr sz="4000" spc="-65" dirty="0"/>
              <a:t>Navigator</a:t>
            </a:r>
            <a:r>
              <a:rPr sz="4000" spc="-140" dirty="0"/>
              <a:t> </a:t>
            </a:r>
            <a:r>
              <a:rPr sz="4000" spc="-25" dirty="0"/>
              <a:t>Bar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0660" y="1283335"/>
            <a:ext cx="11718925" cy="17310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39395" marR="5080" indent="-227329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sz="2800" b="1" u="sng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form</a:t>
            </a:r>
            <a:r>
              <a:rPr sz="28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wizard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interface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pattern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enables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achieve 	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series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steps.</a:t>
            </a:r>
            <a:endParaRPr sz="2800">
              <a:latin typeface="Calibri"/>
              <a:cs typeface="Calibri"/>
            </a:endParaRPr>
          </a:p>
          <a:p>
            <a:pPr marL="239395" marR="91440" indent="-227329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Record</a:t>
            </a:r>
            <a:r>
              <a:rPr sz="28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navigator</a:t>
            </a:r>
            <a:r>
              <a:rPr sz="2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bar</a:t>
            </a:r>
            <a:r>
              <a:rPr sz="2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displayed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bottom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screen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	</a:t>
            </a:r>
            <a:r>
              <a:rPr sz="2800" spc="-10" dirty="0">
                <a:latin typeface="Calibri"/>
                <a:cs typeface="Calibri"/>
              </a:rPr>
              <a:t>different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options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navigate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records.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189" y="3307438"/>
            <a:ext cx="8939523" cy="30265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11760</TotalTime>
  <Words>663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MT</vt:lpstr>
      <vt:lpstr>Bernard MT Condensed</vt:lpstr>
      <vt:lpstr>Bodoni MT Black</vt:lpstr>
      <vt:lpstr>Calibri</vt:lpstr>
      <vt:lpstr>Calibri Light</vt:lpstr>
      <vt:lpstr>Office Theme</vt:lpstr>
      <vt:lpstr>Q&amp;A Activity: https://wordwall.net/resource/99511907   </vt:lpstr>
      <vt:lpstr>Learning objectives:</vt:lpstr>
      <vt:lpstr>Form Definition (pages 23-24)</vt:lpstr>
      <vt:lpstr>A table displays all records in the same interface in a tabular format.</vt:lpstr>
      <vt:lpstr> Form Wizard and Record Navigator Bar</vt:lpstr>
      <vt:lpstr>To create a form from a table using form wizard Option do the following:</vt:lpstr>
      <vt:lpstr>To create a form from a table do the following:</vt:lpstr>
      <vt:lpstr>Notes: Keep the following in mind</vt:lpstr>
      <vt:lpstr>Form Wizard and Record Navigator Bar</vt:lpstr>
      <vt:lpstr>Record Navigator Bar parts (let’s play)</vt:lpstr>
      <vt:lpstr>Apply these skills:</vt:lpstr>
      <vt:lpstr>Apply these skills: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Lab</cp:lastModifiedBy>
  <cp:revision>24</cp:revision>
  <cp:lastPrinted>2025-10-12T17:48:55Z</cp:lastPrinted>
  <dcterms:created xsi:type="dcterms:W3CDTF">2025-09-28T15:39:47Z</dcterms:created>
  <dcterms:modified xsi:type="dcterms:W3CDTF">2025-11-25T05:36:17Z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2025-09-28T00:00:00Z</vt:filetime>
  </property>
  <property fmtid="{D5CDD505-2E9C-101B-9397-08002B2CF9AE}" pid="5" name="Producer">
    <vt:lpwstr>Microsoft® PowerPoint® 2016</vt:lpwstr>
  </property>
</Properties>
</file>