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40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8923EC-AD4E-4161-8CB7-6C0A69C6B483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09AB6-9A29-489B-9662-6270A52044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5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43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00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702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09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667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731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22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260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734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29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302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89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75302-D49F-4237-B00B-A275E1C8EE34}" type="datetimeFigureOut">
              <a:rPr lang="en-US" smtClean="0"/>
              <a:t>8/25/2025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8AC9A-6EBA-481E-B5CE-2271F50D57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47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465872" y="589934"/>
            <a:ext cx="4793225" cy="579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Jordan hospital </a:t>
            </a:r>
          </a:p>
        </p:txBody>
      </p:sp>
      <p:sp>
        <p:nvSpPr>
          <p:cNvPr id="5" name="Rectangle 4"/>
          <p:cNvSpPr/>
          <p:nvPr/>
        </p:nvSpPr>
        <p:spPr>
          <a:xfrm>
            <a:off x="546914" y="2050021"/>
            <a:ext cx="3274144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Patients Table</a:t>
            </a:r>
          </a:p>
        </p:txBody>
      </p:sp>
      <p:sp>
        <p:nvSpPr>
          <p:cNvPr id="8" name="Rectangle 7"/>
          <p:cNvSpPr/>
          <p:nvPr/>
        </p:nvSpPr>
        <p:spPr>
          <a:xfrm>
            <a:off x="4227873" y="2050021"/>
            <a:ext cx="3564193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Doctors Table</a:t>
            </a:r>
          </a:p>
        </p:txBody>
      </p:sp>
      <p:sp>
        <p:nvSpPr>
          <p:cNvPr id="9" name="Rectangle 8"/>
          <p:cNvSpPr/>
          <p:nvPr/>
        </p:nvSpPr>
        <p:spPr>
          <a:xfrm>
            <a:off x="8475409" y="2050021"/>
            <a:ext cx="3564192" cy="9438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Appointments Table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26027" y="3397037"/>
            <a:ext cx="3478159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Patient id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FirstName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LastName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DateOfBirth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Gender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Phone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Address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Chronic illness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75352" y="3397038"/>
            <a:ext cx="3564193" cy="32446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DoctorID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FirstName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LastName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Phone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Email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Major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450823" y="3397037"/>
            <a:ext cx="3692013" cy="324465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AppointmentID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PatientID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DoctorID</a:t>
            </a:r>
            <a:r>
              <a:rPr lang="en-US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AppointmentDate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Reason</a:t>
            </a:r>
          </a:p>
        </p:txBody>
      </p:sp>
      <p:grpSp>
        <p:nvGrpSpPr>
          <p:cNvPr id="58" name="Group 57"/>
          <p:cNvGrpSpPr/>
          <p:nvPr/>
        </p:nvGrpSpPr>
        <p:grpSpPr>
          <a:xfrm>
            <a:off x="1445343" y="1198456"/>
            <a:ext cx="9129251" cy="2228072"/>
            <a:chOff x="1445343" y="1198456"/>
            <a:chExt cx="9129251" cy="2228072"/>
          </a:xfrm>
        </p:grpSpPr>
        <p:grpSp>
          <p:nvGrpSpPr>
            <p:cNvPr id="34" name="Group 33"/>
            <p:cNvGrpSpPr/>
            <p:nvPr/>
          </p:nvGrpSpPr>
          <p:grpSpPr>
            <a:xfrm>
              <a:off x="1445343" y="1198456"/>
              <a:ext cx="9129251" cy="866310"/>
              <a:chOff x="1445343" y="1198456"/>
              <a:chExt cx="9129251" cy="866310"/>
            </a:xfrm>
          </p:grpSpPr>
          <p:cxnSp>
            <p:nvCxnSpPr>
              <p:cNvPr id="14" name="Elbow Connector 13"/>
              <p:cNvCxnSpPr/>
              <p:nvPr/>
            </p:nvCxnSpPr>
            <p:spPr>
              <a:xfrm>
                <a:off x="5707626" y="1381428"/>
                <a:ext cx="4866968" cy="668593"/>
              </a:xfrm>
              <a:prstGeom prst="bentConnector3">
                <a:avLst>
                  <a:gd name="adj1" fmla="val 100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Elbow Connector 17"/>
              <p:cNvCxnSpPr/>
              <p:nvPr/>
            </p:nvCxnSpPr>
            <p:spPr>
              <a:xfrm rot="10800000" flipV="1">
                <a:off x="1445343" y="1383885"/>
                <a:ext cx="4247535" cy="680881"/>
              </a:xfrm>
              <a:prstGeom prst="bentConnector3">
                <a:avLst>
                  <a:gd name="adj1" fmla="val 99653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>
                <a:off x="5825610" y="1198456"/>
                <a:ext cx="14748" cy="851565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42" name="Straight Arrow Connector 41"/>
            <p:cNvCxnSpPr/>
            <p:nvPr/>
          </p:nvCxnSpPr>
          <p:spPr>
            <a:xfrm>
              <a:off x="2138517" y="299391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10309125" y="2993917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6105832" y="3023408"/>
              <a:ext cx="0" cy="40312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1" name="TextBox 50"/>
          <p:cNvSpPr txBox="1"/>
          <p:nvPr/>
        </p:nvSpPr>
        <p:spPr>
          <a:xfrm>
            <a:off x="3908323" y="102719"/>
            <a:ext cx="348061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Database Diagram</a:t>
            </a:r>
          </a:p>
        </p:txBody>
      </p:sp>
      <p:sp>
        <p:nvSpPr>
          <p:cNvPr id="53" name="TextBox 52"/>
          <p:cNvSpPr txBox="1"/>
          <p:nvPr/>
        </p:nvSpPr>
        <p:spPr>
          <a:xfrm rot="16200000">
            <a:off x="2105116" y="417492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Database </a:t>
            </a:r>
          </a:p>
        </p:txBody>
      </p:sp>
      <p:sp>
        <p:nvSpPr>
          <p:cNvPr id="55" name="TextBox 54"/>
          <p:cNvSpPr txBox="1"/>
          <p:nvPr/>
        </p:nvSpPr>
        <p:spPr>
          <a:xfrm rot="16200000">
            <a:off x="-402106" y="2337303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Tables </a:t>
            </a:r>
          </a:p>
        </p:txBody>
      </p:sp>
      <p:sp>
        <p:nvSpPr>
          <p:cNvPr id="56" name="TextBox 55"/>
          <p:cNvSpPr txBox="1"/>
          <p:nvPr/>
        </p:nvSpPr>
        <p:spPr>
          <a:xfrm rot="16200000">
            <a:off x="-477995" y="4834698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Fields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508818" y="6574389"/>
            <a:ext cx="11925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/>
              <a:t>Records</a:t>
            </a:r>
          </a:p>
        </p:txBody>
      </p:sp>
    </p:spTree>
    <p:extLst>
      <p:ext uri="{BB962C8B-B14F-4D97-AF65-F5344CB8AC3E}">
        <p14:creationId xmlns:p14="http://schemas.microsoft.com/office/powerpoint/2010/main" val="407569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48C3B11-7814-7C48-F68B-47E1EFC93B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657483"/>
              </p:ext>
            </p:extLst>
          </p:nvPr>
        </p:nvGraphicFramePr>
        <p:xfrm>
          <a:off x="294740" y="763934"/>
          <a:ext cx="11602520" cy="414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2930">
                  <a:extLst>
                    <a:ext uri="{9D8B030D-6E8A-4147-A177-3AD203B41FA5}">
                      <a16:colId xmlns:a16="http://schemas.microsoft.com/office/drawing/2014/main" val="150256517"/>
                    </a:ext>
                  </a:extLst>
                </a:gridCol>
                <a:gridCol w="1468768">
                  <a:extLst>
                    <a:ext uri="{9D8B030D-6E8A-4147-A177-3AD203B41FA5}">
                      <a16:colId xmlns:a16="http://schemas.microsoft.com/office/drawing/2014/main" val="3272078744"/>
                    </a:ext>
                  </a:extLst>
                </a:gridCol>
                <a:gridCol w="1325996">
                  <a:extLst>
                    <a:ext uri="{9D8B030D-6E8A-4147-A177-3AD203B41FA5}">
                      <a16:colId xmlns:a16="http://schemas.microsoft.com/office/drawing/2014/main" val="3351945240"/>
                    </a:ext>
                  </a:extLst>
                </a:gridCol>
                <a:gridCol w="1637517">
                  <a:extLst>
                    <a:ext uri="{9D8B030D-6E8A-4147-A177-3AD203B41FA5}">
                      <a16:colId xmlns:a16="http://schemas.microsoft.com/office/drawing/2014/main" val="261260525"/>
                    </a:ext>
                  </a:extLst>
                </a:gridCol>
                <a:gridCol w="1035086">
                  <a:extLst>
                    <a:ext uri="{9D8B030D-6E8A-4147-A177-3AD203B41FA5}">
                      <a16:colId xmlns:a16="http://schemas.microsoft.com/office/drawing/2014/main" val="2710991389"/>
                    </a:ext>
                  </a:extLst>
                </a:gridCol>
                <a:gridCol w="999404">
                  <a:extLst>
                    <a:ext uri="{9D8B030D-6E8A-4147-A177-3AD203B41FA5}">
                      <a16:colId xmlns:a16="http://schemas.microsoft.com/office/drawing/2014/main" val="693284487"/>
                    </a:ext>
                  </a:extLst>
                </a:gridCol>
                <a:gridCol w="1097276">
                  <a:extLst>
                    <a:ext uri="{9D8B030D-6E8A-4147-A177-3AD203B41FA5}">
                      <a16:colId xmlns:a16="http://schemas.microsoft.com/office/drawing/2014/main" val="4211707989"/>
                    </a:ext>
                  </a:extLst>
                </a:gridCol>
                <a:gridCol w="1888871">
                  <a:extLst>
                    <a:ext uri="{9D8B030D-6E8A-4147-A177-3AD203B41FA5}">
                      <a16:colId xmlns:a16="http://schemas.microsoft.com/office/drawing/2014/main" val="2287299414"/>
                    </a:ext>
                  </a:extLst>
                </a:gridCol>
                <a:gridCol w="1566672">
                  <a:extLst>
                    <a:ext uri="{9D8B030D-6E8A-4147-A177-3AD203B41FA5}">
                      <a16:colId xmlns:a16="http://schemas.microsoft.com/office/drawing/2014/main" val="3378053303"/>
                    </a:ext>
                  </a:extLst>
                </a:gridCol>
              </a:tblGrid>
              <a:tr h="872385">
                <a:tc gridSpan="9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/>
                        <a:t>Patients Table</a:t>
                      </a:r>
                    </a:p>
                    <a:p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385559"/>
                  </a:ext>
                </a:extLst>
              </a:tr>
              <a:tr h="872385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id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FirstName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LastName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Date Of Birth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Gender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Phone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Address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Email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Chronic illness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921133"/>
                  </a:ext>
                </a:extLst>
              </a:tr>
              <a:tr h="353800">
                <a:tc>
                  <a:txBody>
                    <a:bodyPr/>
                    <a:lstStyle/>
                    <a:p>
                      <a:r>
                        <a:rPr lang="en-US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njood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orabi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23-07-1995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female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0798765657456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amman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6441788"/>
                  </a:ext>
                </a:extLst>
              </a:tr>
              <a:tr h="353800">
                <a:tc>
                  <a:txBody>
                    <a:bodyPr/>
                    <a:lstStyle/>
                    <a:p>
                      <a:r>
                        <a:rPr lang="en-US" dirty="0"/>
                        <a:t>876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Alaa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Adnan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03-03-1985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07955998888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Madaba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bl@hotmail.com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535544"/>
                  </a:ext>
                </a:extLst>
              </a:tr>
              <a:tr h="353800">
                <a:tc>
                  <a:txBody>
                    <a:bodyPr/>
                    <a:lstStyle/>
                    <a:p>
                      <a:r>
                        <a:rPr lang="en-US" dirty="0"/>
                        <a:t>9865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mohammed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akram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01-01-1978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08976577876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jarash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m.m@yahoo.com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3038841"/>
                  </a:ext>
                </a:extLst>
              </a:tr>
              <a:tr h="353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34257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5271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19AB543-DC18-DA05-CCC1-48E6DC331B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4743702"/>
              </p:ext>
            </p:extLst>
          </p:nvPr>
        </p:nvGraphicFramePr>
        <p:xfrm>
          <a:off x="725714" y="653143"/>
          <a:ext cx="10638972" cy="3182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73162">
                  <a:extLst>
                    <a:ext uri="{9D8B030D-6E8A-4147-A177-3AD203B41FA5}">
                      <a16:colId xmlns:a16="http://schemas.microsoft.com/office/drawing/2014/main" val="2616152845"/>
                    </a:ext>
                  </a:extLst>
                </a:gridCol>
                <a:gridCol w="1773162">
                  <a:extLst>
                    <a:ext uri="{9D8B030D-6E8A-4147-A177-3AD203B41FA5}">
                      <a16:colId xmlns:a16="http://schemas.microsoft.com/office/drawing/2014/main" val="3986992687"/>
                    </a:ext>
                  </a:extLst>
                </a:gridCol>
                <a:gridCol w="1773162">
                  <a:extLst>
                    <a:ext uri="{9D8B030D-6E8A-4147-A177-3AD203B41FA5}">
                      <a16:colId xmlns:a16="http://schemas.microsoft.com/office/drawing/2014/main" val="1684215402"/>
                    </a:ext>
                  </a:extLst>
                </a:gridCol>
                <a:gridCol w="1773162">
                  <a:extLst>
                    <a:ext uri="{9D8B030D-6E8A-4147-A177-3AD203B41FA5}">
                      <a16:colId xmlns:a16="http://schemas.microsoft.com/office/drawing/2014/main" val="1378404383"/>
                    </a:ext>
                  </a:extLst>
                </a:gridCol>
                <a:gridCol w="1773162">
                  <a:extLst>
                    <a:ext uri="{9D8B030D-6E8A-4147-A177-3AD203B41FA5}">
                      <a16:colId xmlns:a16="http://schemas.microsoft.com/office/drawing/2014/main" val="2977217762"/>
                    </a:ext>
                  </a:extLst>
                </a:gridCol>
                <a:gridCol w="1773162">
                  <a:extLst>
                    <a:ext uri="{9D8B030D-6E8A-4147-A177-3AD203B41FA5}">
                      <a16:colId xmlns:a16="http://schemas.microsoft.com/office/drawing/2014/main" val="3366262595"/>
                    </a:ext>
                  </a:extLst>
                </a:gridCol>
              </a:tblGrid>
              <a:tr h="951130"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3200" dirty="0"/>
                        <a:t>Doctors Table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9330530"/>
                  </a:ext>
                </a:extLst>
              </a:tr>
              <a:tr h="95113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Doctor 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FirstName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/>
                    </a:p>
                    <a:p>
                      <a:r>
                        <a:rPr lang="en-US" dirty="0"/>
                        <a:t>LastName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Email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Major 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757654"/>
                  </a:ext>
                </a:extLst>
              </a:tr>
              <a:tr h="385736"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maher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shalabi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07987654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m.sh@yahoo.com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Heart </a:t>
                      </a:r>
                      <a:r>
                        <a:rPr lang="en-US" dirty="0" err="1"/>
                        <a:t>serjery</a:t>
                      </a:r>
                      <a:r>
                        <a:rPr lang="en-US" dirty="0"/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1215629"/>
                  </a:ext>
                </a:extLst>
              </a:tr>
              <a:tr h="385736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ameer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077876546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Amer.noh@hotmail.com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Eye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14866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18110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D26C9C4-DC82-70A7-336E-244CEEBF97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091344"/>
              </p:ext>
            </p:extLst>
          </p:nvPr>
        </p:nvGraphicFramePr>
        <p:xfrm>
          <a:off x="2032000" y="719666"/>
          <a:ext cx="9327475" cy="257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1927">
                  <a:extLst>
                    <a:ext uri="{9D8B030D-6E8A-4147-A177-3AD203B41FA5}">
                      <a16:colId xmlns:a16="http://schemas.microsoft.com/office/drawing/2014/main" val="3251118460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526341671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654665819"/>
                    </a:ext>
                  </a:extLst>
                </a:gridCol>
                <a:gridCol w="1956880">
                  <a:extLst>
                    <a:ext uri="{9D8B030D-6E8A-4147-A177-3AD203B41FA5}">
                      <a16:colId xmlns:a16="http://schemas.microsoft.com/office/drawing/2014/main" val="1651116819"/>
                    </a:ext>
                  </a:extLst>
                </a:gridCol>
                <a:gridCol w="2709334">
                  <a:extLst>
                    <a:ext uri="{9D8B030D-6E8A-4147-A177-3AD203B41FA5}">
                      <a16:colId xmlns:a16="http://schemas.microsoft.com/office/drawing/2014/main" val="1859798617"/>
                    </a:ext>
                  </a:extLst>
                </a:gridCol>
              </a:tblGrid>
              <a:tr h="370840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/>
                        <a:t>Appointments Table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696725"/>
                  </a:ext>
                </a:extLst>
              </a:tr>
              <a:tr h="463974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Appointment I D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PatientID</a:t>
                      </a:r>
                      <a:r>
                        <a:rPr lang="en-US" dirty="0"/>
                        <a:t> 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DoctorID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Appointment Date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Reason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939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087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23-09-2025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Heart </a:t>
                      </a:r>
                      <a:r>
                        <a:rPr lang="en-US" dirty="0" err="1"/>
                        <a:t>hert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070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2419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39304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135</Words>
  <Application>Microsoft Office PowerPoint</Application>
  <PresentationFormat>Widescreen</PresentationFormat>
  <Paragraphs>95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JANA</cp:lastModifiedBy>
  <cp:revision>4</cp:revision>
  <dcterms:created xsi:type="dcterms:W3CDTF">2025-08-19T05:19:28Z</dcterms:created>
  <dcterms:modified xsi:type="dcterms:W3CDTF">2025-08-25T19:15:38Z</dcterms:modified>
</cp:coreProperties>
</file>