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3333CC"/>
    <a:srgbClr val="336600"/>
    <a:srgbClr val="33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solidFill>
                  <a:srgbClr val="336600"/>
                </a:solidFill>
              </a:rPr>
              <a:t>Pinocchio</a:t>
            </a:r>
            <a:endParaRPr lang="en-US" sz="8800" b="1" dirty="0">
              <a:solidFill>
                <a:srgbClr val="336600"/>
              </a:solidFill>
            </a:endParaRPr>
          </a:p>
        </p:txBody>
      </p:sp>
      <p:sp>
        <p:nvSpPr>
          <p:cNvPr id="3" name="Subtitle 2"/>
          <p:cNvSpPr>
            <a:spLocks noGrp="1"/>
          </p:cNvSpPr>
          <p:nvPr>
            <p:ph type="subTitle" idx="1"/>
          </p:nvPr>
        </p:nvSpPr>
        <p:spPr>
          <a:xfrm>
            <a:off x="2589212" y="4777381"/>
            <a:ext cx="8915399" cy="1126283"/>
          </a:xfrm>
        </p:spPr>
        <p:txBody>
          <a:bodyPr>
            <a:normAutofit/>
          </a:bodyPr>
          <a:lstStyle/>
          <a:p>
            <a:r>
              <a:rPr lang="en-US" sz="1400" b="1" i="1" dirty="0" smtClean="0">
                <a:solidFill>
                  <a:schemeClr val="tx1"/>
                </a:solidFill>
              </a:rPr>
              <a:t>By : Mira Shatara 7B</a:t>
            </a:r>
            <a:endParaRPr lang="en-US" sz="1400" b="1" i="1" dirty="0">
              <a:solidFill>
                <a:schemeClr val="tx1"/>
              </a:solidFill>
            </a:endParaRPr>
          </a:p>
        </p:txBody>
      </p:sp>
    </p:spTree>
    <p:extLst>
      <p:ext uri="{BB962C8B-B14F-4D97-AF65-F5344CB8AC3E}">
        <p14:creationId xmlns:p14="http://schemas.microsoft.com/office/powerpoint/2010/main" val="4082867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93" y="226424"/>
            <a:ext cx="4474619" cy="1195975"/>
          </a:xfrm>
        </p:spPr>
        <p:txBody>
          <a:bodyPr>
            <a:normAutofit/>
          </a:bodyPr>
          <a:lstStyle/>
          <a:p>
            <a:r>
              <a:rPr lang="en-US" dirty="0" smtClean="0">
                <a:solidFill>
                  <a:srgbClr val="336600"/>
                </a:solidFill>
                <a:latin typeface="Arial" panose="020B0604020202020204" pitchFamily="34" charset="0"/>
                <a:cs typeface="Arial" panose="020B0604020202020204" pitchFamily="34" charset="0"/>
              </a:rPr>
              <a:t>Good morning everyone , today I am going to be talking about the book I read called Pinocchio.</a:t>
            </a:r>
            <a:endParaRPr lang="en-US" dirty="0">
              <a:solidFill>
                <a:srgbClr val="336600"/>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3382" y="226424"/>
            <a:ext cx="4963887" cy="6200501"/>
          </a:xfrm>
        </p:spPr>
      </p:pic>
      <p:sp>
        <p:nvSpPr>
          <p:cNvPr id="4" name="Text Placeholder 3"/>
          <p:cNvSpPr>
            <a:spLocks noGrp="1"/>
          </p:cNvSpPr>
          <p:nvPr>
            <p:ph type="body" sz="half" idx="2"/>
          </p:nvPr>
        </p:nvSpPr>
        <p:spPr>
          <a:xfrm>
            <a:off x="1123406" y="1602377"/>
            <a:ext cx="4971005" cy="4824548"/>
          </a:xfrm>
        </p:spPr>
        <p:txBody>
          <a:bodyPr>
            <a:normAutofit/>
          </a:bodyPr>
          <a:lstStyle/>
          <a:p>
            <a:r>
              <a:rPr lang="en-US" sz="2400" dirty="0" smtClean="0">
                <a:latin typeface="Arial Narrow" panose="020B0606020202030204" pitchFamily="34" charset="0"/>
              </a:rPr>
              <a:t>Before I start, I want to tell that in the summer break I read </a:t>
            </a:r>
            <a:r>
              <a:rPr lang="en-US" sz="2400" b="1" dirty="0" smtClean="0">
                <a:latin typeface="Arial Narrow" panose="020B0606020202030204" pitchFamily="34" charset="0"/>
              </a:rPr>
              <a:t>3 books </a:t>
            </a:r>
            <a:r>
              <a:rPr lang="en-US" sz="2400" dirty="0" smtClean="0">
                <a:latin typeface="Arial Narrow" panose="020B0606020202030204" pitchFamily="34" charset="0"/>
              </a:rPr>
              <a:t>: </a:t>
            </a:r>
            <a:r>
              <a:rPr lang="en-US" sz="2400" b="1" dirty="0" smtClean="0">
                <a:latin typeface="Arial Narrow" panose="020B0606020202030204" pitchFamily="34" charset="0"/>
              </a:rPr>
              <a:t>Alice in Wonder Land, Peter Pan and Pinocchio </a:t>
            </a:r>
            <a:r>
              <a:rPr lang="en-US" sz="2400" dirty="0" smtClean="0">
                <a:latin typeface="Arial Narrow" panose="020B0606020202030204" pitchFamily="34" charset="0"/>
              </a:rPr>
              <a:t>of</a:t>
            </a:r>
            <a:r>
              <a:rPr lang="en-US" sz="2400" b="1" dirty="0" smtClean="0">
                <a:latin typeface="Arial Narrow" panose="020B0606020202030204" pitchFamily="34" charset="0"/>
              </a:rPr>
              <a:t> </a:t>
            </a:r>
            <a:r>
              <a:rPr lang="en-US" sz="2400" dirty="0" smtClean="0">
                <a:latin typeface="Arial Narrow" panose="020B0606020202030204" pitchFamily="34" charset="0"/>
              </a:rPr>
              <a:t>cores. I </a:t>
            </a:r>
            <a:r>
              <a:rPr lang="en-US" sz="2400" dirty="0">
                <a:latin typeface="Arial Narrow" panose="020B0606020202030204" pitchFamily="34" charset="0"/>
              </a:rPr>
              <a:t>c</a:t>
            </a:r>
            <a:r>
              <a:rPr lang="en-US" sz="2400" dirty="0" smtClean="0">
                <a:latin typeface="Arial Narrow" panose="020B0606020202030204" pitchFamily="34" charset="0"/>
              </a:rPr>
              <a:t>hose Pinocchio because it has one of the most repeated mistakes children and adults do which is </a:t>
            </a:r>
            <a:r>
              <a:rPr lang="en-US" sz="2400" b="1" i="1" dirty="0" smtClean="0">
                <a:latin typeface="Arial Narrow" panose="020B0606020202030204" pitchFamily="34" charset="0"/>
              </a:rPr>
              <a:t>LYING</a:t>
            </a:r>
          </a:p>
          <a:p>
            <a:r>
              <a:rPr lang="en-US" sz="2400" dirty="0" smtClean="0">
                <a:latin typeface="Arial Narrow" panose="020B0606020202030204" pitchFamily="34" charset="0"/>
              </a:rPr>
              <a:t>Today I am going to talk about :</a:t>
            </a:r>
          </a:p>
          <a:p>
            <a:pPr marL="285750" indent="-285750">
              <a:buFont typeface="Arial" panose="020B0604020202020204" pitchFamily="34" charset="0"/>
              <a:buChar char="•"/>
            </a:pPr>
            <a:r>
              <a:rPr lang="en-US" sz="2400" dirty="0" smtClean="0">
                <a:latin typeface="Arial Narrow" panose="020B0606020202030204" pitchFamily="34" charset="0"/>
              </a:rPr>
              <a:t>The characters of the story.</a:t>
            </a:r>
            <a:endParaRPr lang="en-US" sz="2400" dirty="0">
              <a:latin typeface="Arial Narrow" panose="020B0606020202030204" pitchFamily="34" charset="0"/>
            </a:endParaRPr>
          </a:p>
          <a:p>
            <a:pPr marL="285750" indent="-285750">
              <a:buFont typeface="Arial" panose="020B0604020202020204" pitchFamily="34" charset="0"/>
              <a:buChar char="•"/>
            </a:pPr>
            <a:r>
              <a:rPr lang="en-US" sz="2400" dirty="0" smtClean="0">
                <a:latin typeface="Arial Narrow" panose="020B0606020202030204" pitchFamily="34" charset="0"/>
              </a:rPr>
              <a:t>The theme of the story.</a:t>
            </a:r>
          </a:p>
          <a:p>
            <a:pPr marL="285750" indent="-285750">
              <a:buFont typeface="Arial" panose="020B0604020202020204" pitchFamily="34" charset="0"/>
              <a:buChar char="•"/>
            </a:pPr>
            <a:r>
              <a:rPr lang="en-US" sz="2400" dirty="0" smtClean="0">
                <a:latin typeface="Arial Narrow" panose="020B0606020202030204" pitchFamily="34" charset="0"/>
              </a:rPr>
              <a:t>The summary of the story.</a:t>
            </a:r>
          </a:p>
          <a:p>
            <a:pPr marL="285750" indent="-285750">
              <a:buFont typeface="Arial" panose="020B0604020202020204" pitchFamily="34" charset="0"/>
              <a:buChar char="•"/>
            </a:pPr>
            <a:r>
              <a:rPr lang="en-US" sz="2400" dirty="0" smtClean="0">
                <a:latin typeface="Arial Narrow" panose="020B0606020202030204" pitchFamily="34" charset="0"/>
              </a:rPr>
              <a:t>And lastly the moral of the story.</a:t>
            </a:r>
          </a:p>
        </p:txBody>
      </p:sp>
    </p:spTree>
    <p:extLst>
      <p:ext uri="{BB962C8B-B14F-4D97-AF65-F5344CB8AC3E}">
        <p14:creationId xmlns:p14="http://schemas.microsoft.com/office/powerpoint/2010/main" val="220294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4448491" cy="1132114"/>
          </a:xfrm>
        </p:spPr>
        <p:txBody>
          <a:bodyPr>
            <a:noAutofit/>
          </a:bodyPr>
          <a:lstStyle/>
          <a:p>
            <a:r>
              <a:rPr lang="en-US" sz="2800" dirty="0" smtClean="0">
                <a:latin typeface="Arial Narrow" panose="020B0606020202030204" pitchFamily="34" charset="0"/>
              </a:rPr>
              <a:t>The characters of the story</a:t>
            </a:r>
            <a:endParaRPr lang="en-US" sz="2800" dirty="0">
              <a:latin typeface="Arial Narrow" panose="020B0606020202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4433" y="0"/>
            <a:ext cx="3987538" cy="2129779"/>
          </a:xfrm>
        </p:spPr>
      </p:pic>
      <p:sp>
        <p:nvSpPr>
          <p:cNvPr id="4" name="Text Placeholder 3"/>
          <p:cNvSpPr>
            <a:spLocks noGrp="1"/>
          </p:cNvSpPr>
          <p:nvPr>
            <p:ph type="body" sz="half" idx="2"/>
          </p:nvPr>
        </p:nvSpPr>
        <p:spPr>
          <a:xfrm>
            <a:off x="1645920" y="1485401"/>
            <a:ext cx="4448491" cy="5054735"/>
          </a:xfrm>
        </p:spPr>
        <p:txBody>
          <a:bodyPr>
            <a:noAutofit/>
          </a:bodyPr>
          <a:lstStyle/>
          <a:p>
            <a:pPr marL="342900" indent="-342900">
              <a:buFont typeface="+mj-lt"/>
              <a:buAutoNum type="arabicPeriod"/>
            </a:pPr>
            <a:r>
              <a:rPr lang="en-US" sz="1600" b="1" dirty="0" err="1" smtClean="0"/>
              <a:t>Geppetto</a:t>
            </a:r>
            <a:r>
              <a:rPr lang="en-US" sz="1600" b="1" dirty="0" smtClean="0"/>
              <a:t> :</a:t>
            </a:r>
            <a:r>
              <a:rPr lang="en-US" sz="1600" dirty="0" smtClean="0"/>
              <a:t> he is an old man who carved out Pinocchio and made him his son.</a:t>
            </a:r>
          </a:p>
          <a:p>
            <a:pPr marL="342900" indent="-342900">
              <a:buFont typeface="+mj-lt"/>
              <a:buAutoNum type="arabicPeriod"/>
            </a:pPr>
            <a:r>
              <a:rPr lang="en-US" sz="1600" b="1" dirty="0" smtClean="0"/>
              <a:t>Pinocchio : </a:t>
            </a:r>
            <a:r>
              <a:rPr lang="en-US" sz="1600" dirty="0" smtClean="0"/>
              <a:t>he is a wooden boy whose nose kept growing from lying.</a:t>
            </a:r>
          </a:p>
          <a:p>
            <a:pPr marL="342900" indent="-342900">
              <a:buFont typeface="+mj-lt"/>
              <a:buAutoNum type="arabicPeriod"/>
            </a:pPr>
            <a:r>
              <a:rPr lang="en-US" sz="1600" b="1" dirty="0" smtClean="0"/>
              <a:t>The cat and fox :</a:t>
            </a:r>
            <a:r>
              <a:rPr lang="en-US" sz="1600" dirty="0" smtClean="0"/>
              <a:t> the were crooks and pretended to be blind to take Pinocchio’s money.</a:t>
            </a:r>
          </a:p>
          <a:p>
            <a:pPr marL="342900" indent="-342900">
              <a:buFont typeface="+mj-lt"/>
              <a:buAutoNum type="arabicPeriod"/>
            </a:pPr>
            <a:r>
              <a:rPr lang="en-US" sz="1600" b="1" dirty="0" smtClean="0"/>
              <a:t>A fairy : </a:t>
            </a:r>
            <a:r>
              <a:rPr lang="en-US" sz="1600" dirty="0" smtClean="0"/>
              <a:t>she helped Pinocchio from the cat and fox and they lived like siblings.</a:t>
            </a:r>
          </a:p>
          <a:p>
            <a:pPr marL="342900" indent="-342900">
              <a:buFont typeface="+mj-lt"/>
              <a:buAutoNum type="arabicPeriod"/>
            </a:pPr>
            <a:r>
              <a:rPr lang="en-US" sz="1600" b="1" dirty="0" smtClean="0"/>
              <a:t>The farmer : </a:t>
            </a:r>
            <a:r>
              <a:rPr lang="en-US" sz="1600" dirty="0" smtClean="0"/>
              <a:t>he had a grape tree that Pinocchio tried to eat from so he caught him and trapped him. He tied him and made him guard the chickens. At night he met some foxes and they told him to give them 2 chickens. Pinocchio let them enter the chickens house then locked them in. the farmer was happy and let him free.</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433" y="2308213"/>
            <a:ext cx="3987538" cy="21691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33" y="4655826"/>
            <a:ext cx="3987538" cy="2202173"/>
          </a:xfrm>
          <a:prstGeom prst="rect">
            <a:avLst/>
          </a:prstGeom>
        </p:spPr>
      </p:pic>
    </p:spTree>
    <p:extLst>
      <p:ext uri="{BB962C8B-B14F-4D97-AF65-F5344CB8AC3E}">
        <p14:creationId xmlns:p14="http://schemas.microsoft.com/office/powerpoint/2010/main" val="2913885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589" y="-237535"/>
            <a:ext cx="4378822" cy="1367246"/>
          </a:xfrm>
        </p:spPr>
        <p:txBody>
          <a:bodyPr>
            <a:normAutofit/>
          </a:bodyPr>
          <a:lstStyle/>
          <a:p>
            <a:r>
              <a:rPr lang="en-US" sz="2800" b="1" i="1" dirty="0" smtClean="0">
                <a:solidFill>
                  <a:srgbClr val="3333CC"/>
                </a:solidFill>
                <a:latin typeface="Arial Narrow" panose="020B0606020202030204" pitchFamily="34" charset="0"/>
              </a:rPr>
              <a:t>The theme of the story</a:t>
            </a:r>
            <a:endParaRPr lang="en-US" sz="2800" b="1" i="1" dirty="0">
              <a:solidFill>
                <a:srgbClr val="3333CC"/>
              </a:solidFill>
              <a:latin typeface="Arial Narrow" panose="020B0606020202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2091" y="446087"/>
            <a:ext cx="5303520" cy="6155009"/>
          </a:xfrm>
        </p:spPr>
      </p:pic>
      <p:sp>
        <p:nvSpPr>
          <p:cNvPr id="4" name="Text Placeholder 3"/>
          <p:cNvSpPr>
            <a:spLocks noGrp="1"/>
          </p:cNvSpPr>
          <p:nvPr>
            <p:ph type="body" sz="half" idx="2"/>
          </p:nvPr>
        </p:nvSpPr>
        <p:spPr>
          <a:xfrm>
            <a:off x="1715590" y="1358537"/>
            <a:ext cx="4378822" cy="5242560"/>
          </a:xfrm>
        </p:spPr>
        <p:txBody>
          <a:bodyPr>
            <a:normAutofit/>
          </a:bodyPr>
          <a:lstStyle/>
          <a:p>
            <a:r>
              <a:rPr lang="en-US" sz="2400" dirty="0" smtClean="0">
                <a:latin typeface="Arial Narrow" panose="020B0606020202030204" pitchFamily="34" charset="0"/>
              </a:rPr>
              <a:t>The theme of this story is </a:t>
            </a:r>
            <a:r>
              <a:rPr lang="en-US" sz="2400" dirty="0">
                <a:latin typeface="Arial Narrow" panose="020B0606020202030204" pitchFamily="34" charset="0"/>
              </a:rPr>
              <a:t>transformation and </a:t>
            </a:r>
            <a:r>
              <a:rPr lang="en-US" sz="2400" dirty="0" smtClean="0">
                <a:latin typeface="Arial Narrow" panose="020B0606020202030204" pitchFamily="34" charset="0"/>
              </a:rPr>
              <a:t>self-discovery </a:t>
            </a:r>
            <a:r>
              <a:rPr lang="en-US" sz="2400" dirty="0">
                <a:latin typeface="Arial Narrow" panose="020B0606020202030204" pitchFamily="34" charset="0"/>
              </a:rPr>
              <a:t>, teaching lessons about the importance of honesty, </a:t>
            </a:r>
            <a:r>
              <a:rPr lang="en-US" sz="2400" dirty="0" smtClean="0">
                <a:latin typeface="Arial Narrow" panose="020B0606020202030204" pitchFamily="34" charset="0"/>
              </a:rPr>
              <a:t>courage </a:t>
            </a:r>
            <a:r>
              <a:rPr lang="en-US" sz="2400" dirty="0">
                <a:latin typeface="Arial Narrow" panose="020B0606020202030204" pitchFamily="34" charset="0"/>
              </a:rPr>
              <a:t>and responsibility</a:t>
            </a:r>
            <a:endParaRPr lang="en-US" sz="2400" dirty="0">
              <a:latin typeface="Arial Narrow" panose="020B0606020202030204" pitchFamily="34" charset="0"/>
            </a:endParaRPr>
          </a:p>
        </p:txBody>
      </p:sp>
    </p:spTree>
    <p:extLst>
      <p:ext uri="{BB962C8B-B14F-4D97-AF65-F5344CB8AC3E}">
        <p14:creationId xmlns:p14="http://schemas.microsoft.com/office/powerpoint/2010/main" val="395333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383" y="-265112"/>
            <a:ext cx="4283028" cy="1422400"/>
          </a:xfrm>
        </p:spPr>
        <p:txBody>
          <a:bodyPr>
            <a:normAutofit/>
          </a:bodyPr>
          <a:lstStyle/>
          <a:p>
            <a:r>
              <a:rPr lang="en-US" sz="2400" b="1" i="1" dirty="0" smtClean="0">
                <a:latin typeface="Arial Rounded MT Bold" panose="020F0704030504030204" pitchFamily="34" charset="0"/>
              </a:rPr>
              <a:t>The summary of the story</a:t>
            </a:r>
            <a:endParaRPr lang="en-US" sz="2400" b="1" i="1" dirty="0">
              <a:latin typeface="Arial Rounded MT Bold" panose="020F07040305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505098"/>
            <a:ext cx="5433558" cy="5799908"/>
          </a:xfrm>
        </p:spPr>
      </p:pic>
      <p:sp>
        <p:nvSpPr>
          <p:cNvPr id="4" name="Text Placeholder 3"/>
          <p:cNvSpPr>
            <a:spLocks noGrp="1"/>
          </p:cNvSpPr>
          <p:nvPr>
            <p:ph type="body" sz="half" idx="2"/>
          </p:nvPr>
        </p:nvSpPr>
        <p:spPr>
          <a:xfrm>
            <a:off x="1811384" y="1598612"/>
            <a:ext cx="4283028" cy="4828313"/>
          </a:xfrm>
        </p:spPr>
        <p:txBody>
          <a:bodyPr>
            <a:noAutofit/>
          </a:bodyPr>
          <a:lstStyle/>
          <a:p>
            <a:r>
              <a:rPr lang="en-US" sz="2100" dirty="0" smtClean="0">
                <a:latin typeface="Bahnschrift" panose="020B0502040204020203" pitchFamily="34" charset="0"/>
              </a:rPr>
              <a:t>It describes the story of Pinocchio, an animated puppet, and his poor father , </a:t>
            </a:r>
            <a:r>
              <a:rPr lang="en-US" sz="2100" dirty="0" err="1" smtClean="0">
                <a:latin typeface="Bahnschrift" panose="020B0502040204020203" pitchFamily="34" charset="0"/>
              </a:rPr>
              <a:t>Geppetto</a:t>
            </a:r>
            <a:r>
              <a:rPr lang="en-US" sz="2100" dirty="0" smtClean="0">
                <a:latin typeface="Bahnschrift" panose="020B0502040204020203" pitchFamily="34" charset="0"/>
              </a:rPr>
              <a:t> , a woodcarver. In the beginning, Pinocchio is mischievous and tends to tell lies, and suffers from a nose growing problem every time he lies!</a:t>
            </a:r>
          </a:p>
          <a:p>
            <a:endParaRPr lang="en-US" sz="2100" dirty="0">
              <a:latin typeface="Bahnschrift" panose="020B0502040204020203" pitchFamily="34" charset="0"/>
            </a:endParaRPr>
          </a:p>
          <a:p>
            <a:r>
              <a:rPr lang="en-US" sz="2100" dirty="0" smtClean="0">
                <a:latin typeface="Bahnschrift" panose="020B0502040204020203" pitchFamily="34" charset="0"/>
              </a:rPr>
              <a:t>However, as events in the story proceed , he starts doing nice things and is rewarded by the fairy. The fairy blesses him and he turns into a nice boy in the end.</a:t>
            </a:r>
            <a:endParaRPr lang="en-US" sz="2100" dirty="0">
              <a:latin typeface="Bahnschrift" panose="020B0502040204020203" pitchFamily="34" charset="0"/>
            </a:endParaRPr>
          </a:p>
        </p:txBody>
      </p:sp>
    </p:spTree>
    <p:extLst>
      <p:ext uri="{BB962C8B-B14F-4D97-AF65-F5344CB8AC3E}">
        <p14:creationId xmlns:p14="http://schemas.microsoft.com/office/powerpoint/2010/main" val="63354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04301"/>
            <a:ext cx="4448491" cy="1500777"/>
          </a:xfrm>
        </p:spPr>
        <p:txBody>
          <a:bodyPr>
            <a:normAutofit/>
          </a:bodyPr>
          <a:lstStyle/>
          <a:p>
            <a:r>
              <a:rPr lang="en-US" sz="2800" dirty="0" smtClean="0"/>
              <a:t>The moral of the story</a:t>
            </a:r>
            <a:endParaRPr lang="en-US" sz="2800" dirty="0"/>
          </a:p>
        </p:txBody>
      </p:sp>
      <p:pic>
        <p:nvPicPr>
          <p:cNvPr id="5" name="Content Placeholder 4"/>
          <p:cNvPicPr>
            <a:picLocks noGrp="1" noChangeAspect="1"/>
          </p:cNvPicPr>
          <p:nvPr>
            <p:ph idx="1"/>
          </p:nvPr>
        </p:nvPicPr>
        <p:blipFill>
          <a:blip r:embed="rId2"/>
          <a:stretch>
            <a:fillRect/>
          </a:stretch>
        </p:blipFill>
        <p:spPr>
          <a:xfrm>
            <a:off x="6094411" y="513806"/>
            <a:ext cx="5662160" cy="5904411"/>
          </a:xfrm>
          <a:prstGeom prst="rect">
            <a:avLst/>
          </a:prstGeom>
        </p:spPr>
      </p:pic>
      <p:sp>
        <p:nvSpPr>
          <p:cNvPr id="4" name="Text Placeholder 3"/>
          <p:cNvSpPr>
            <a:spLocks noGrp="1"/>
          </p:cNvSpPr>
          <p:nvPr>
            <p:ph type="body" sz="half" idx="2"/>
          </p:nvPr>
        </p:nvSpPr>
        <p:spPr>
          <a:xfrm>
            <a:off x="1645920" y="1598612"/>
            <a:ext cx="4448491" cy="5028611"/>
          </a:xfrm>
        </p:spPr>
        <p:txBody>
          <a:bodyPr>
            <a:normAutofit/>
          </a:bodyPr>
          <a:lstStyle/>
          <a:p>
            <a:pPr marL="571500" indent="-571500">
              <a:buFont typeface="Arial" panose="020B0604020202020204" pitchFamily="34" charset="0"/>
              <a:buChar char="•"/>
            </a:pPr>
            <a:r>
              <a:rPr lang="en-US" sz="3600" i="1" dirty="0" smtClean="0">
                <a:latin typeface="Arial Narrow" panose="020B0606020202030204" pitchFamily="34" charset="0"/>
              </a:rPr>
              <a:t>Be truthful.</a:t>
            </a:r>
          </a:p>
          <a:p>
            <a:pPr marL="571500" indent="-571500">
              <a:buFont typeface="Arial" panose="020B0604020202020204" pitchFamily="34" charset="0"/>
              <a:buChar char="•"/>
            </a:pPr>
            <a:r>
              <a:rPr lang="en-US" sz="3600" i="1" dirty="0" smtClean="0">
                <a:latin typeface="Arial Narrow" panose="020B0606020202030204" pitchFamily="34" charset="0"/>
              </a:rPr>
              <a:t>Be responsible .</a:t>
            </a:r>
          </a:p>
          <a:p>
            <a:pPr marL="571500" indent="-571500">
              <a:buFont typeface="Arial" panose="020B0604020202020204" pitchFamily="34" charset="0"/>
              <a:buChar char="•"/>
            </a:pPr>
            <a:r>
              <a:rPr lang="en-US" sz="3600" i="1" dirty="0" smtClean="0">
                <a:latin typeface="Arial Narrow" panose="020B0606020202030204" pitchFamily="34" charset="0"/>
              </a:rPr>
              <a:t>Be obedient.</a:t>
            </a:r>
          </a:p>
          <a:p>
            <a:pPr marL="571500" indent="-571500">
              <a:buFont typeface="Arial" panose="020B0604020202020204" pitchFamily="34" charset="0"/>
              <a:buChar char="•"/>
            </a:pPr>
            <a:r>
              <a:rPr lang="en-US" sz="3600" i="1" dirty="0" smtClean="0">
                <a:latin typeface="Arial Narrow" panose="020B0606020202030204" pitchFamily="34" charset="0"/>
              </a:rPr>
              <a:t>Be kind and brave.</a:t>
            </a:r>
          </a:p>
          <a:p>
            <a:pPr marL="571500" indent="-571500">
              <a:buFont typeface="Arial" panose="020B0604020202020204" pitchFamily="34" charset="0"/>
              <a:buChar char="•"/>
            </a:pPr>
            <a:r>
              <a:rPr lang="en-US" sz="3600" i="1" dirty="0" smtClean="0">
                <a:latin typeface="Arial Narrow" panose="020B0606020202030204" pitchFamily="34" charset="0"/>
              </a:rPr>
              <a:t>Learn from your mistakes. </a:t>
            </a:r>
          </a:p>
          <a:p>
            <a:pPr marL="571500" indent="-571500">
              <a:buFont typeface="Arial" panose="020B0604020202020204" pitchFamily="34" charset="0"/>
              <a:buChar char="•"/>
            </a:pPr>
            <a:r>
              <a:rPr lang="en-US" sz="3600" i="1" dirty="0" smtClean="0">
                <a:latin typeface="Arial Narrow" panose="020B0606020202030204" pitchFamily="34" charset="0"/>
              </a:rPr>
              <a:t>And Never lie.</a:t>
            </a:r>
            <a:endParaRPr lang="en-US" sz="3600" i="1" dirty="0">
              <a:latin typeface="Arial Narrow" panose="020B0606020202030204" pitchFamily="34" charset="0"/>
            </a:endParaRPr>
          </a:p>
        </p:txBody>
      </p:sp>
    </p:spTree>
    <p:extLst>
      <p:ext uri="{BB962C8B-B14F-4D97-AF65-F5344CB8AC3E}">
        <p14:creationId xmlns:p14="http://schemas.microsoft.com/office/powerpoint/2010/main" val="273185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D60093"/>
                </a:solidFill>
                <a:latin typeface="Blackadder ITC" panose="04020505051007020D02" pitchFamily="82" charset="0"/>
              </a:rPr>
              <a:t>Thank you for listening </a:t>
            </a:r>
            <a:endParaRPr lang="en-US" sz="6000" dirty="0">
              <a:solidFill>
                <a:srgbClr val="D60093"/>
              </a:solidFill>
              <a:latin typeface="Blackadder ITC" panose="04020505051007020D02" pitchFamily="82" charset="0"/>
            </a:endParaRPr>
          </a:p>
        </p:txBody>
      </p:sp>
      <p:pic>
        <p:nvPicPr>
          <p:cNvPr id="1026" name="Picture 2" descr="Pinocchio Cartoon Movie Funny&quot; Photographic Print for Sale by OpenLight |  Red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09" y="1905000"/>
            <a:ext cx="5553715" cy="45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798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131</TotalTime>
  <Words>393</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Arial Rounded MT Bold</vt:lpstr>
      <vt:lpstr>Bahnschrift</vt:lpstr>
      <vt:lpstr>Blackadder ITC</vt:lpstr>
      <vt:lpstr>Century Gothic</vt:lpstr>
      <vt:lpstr>Wingdings 3</vt:lpstr>
      <vt:lpstr>Wisp</vt:lpstr>
      <vt:lpstr>Pinocchio</vt:lpstr>
      <vt:lpstr>Good morning everyone , today I am going to be talking about the book I read called Pinocchio.</vt:lpstr>
      <vt:lpstr>The characters of the story</vt:lpstr>
      <vt:lpstr>The theme of the story</vt:lpstr>
      <vt:lpstr>The summary of the story</vt:lpstr>
      <vt:lpstr>The moral of the story</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Pinocchio</dc:title>
  <dc:creator>user</dc:creator>
  <cp:lastModifiedBy>user</cp:lastModifiedBy>
  <cp:revision>14</cp:revision>
  <dcterms:created xsi:type="dcterms:W3CDTF">2025-09-01T16:08:59Z</dcterms:created>
  <dcterms:modified xsi:type="dcterms:W3CDTF">2025-09-02T17:58:03Z</dcterms:modified>
</cp:coreProperties>
</file>