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3E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33" d="100"/>
          <a:sy n="33" d="100"/>
        </p:scale>
        <p:origin x="2178" y="9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3930950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F09F171-0B90-47F5-AAFD-DC3B606183F4}"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1429133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1660831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464541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1164962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5932064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45201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814870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1534610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217017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362604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F09F171-0B90-47F5-AAFD-DC3B606183F4}"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2885229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F09F171-0B90-47F5-AAFD-DC3B606183F4}" type="datetimeFigureOut">
              <a:rPr lang="en-US" smtClean="0"/>
              <a:t>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1498220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1869878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3161746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F09F171-0B90-47F5-AAFD-DC3B606183F4}" type="datetimeFigureOut">
              <a:rPr lang="en-US" smtClean="0"/>
              <a:t>9/3/2025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49409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F09F171-0B90-47F5-AAFD-DC3B606183F4}"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935444-75A8-474E-B4D5-BAAA341CF0E5}" type="slidenum">
              <a:rPr lang="en-US" smtClean="0"/>
              <a:t>‹#›</a:t>
            </a:fld>
            <a:endParaRPr lang="en-US"/>
          </a:p>
        </p:txBody>
      </p:sp>
    </p:spTree>
    <p:extLst>
      <p:ext uri="{BB962C8B-B14F-4D97-AF65-F5344CB8AC3E}">
        <p14:creationId xmlns:p14="http://schemas.microsoft.com/office/powerpoint/2010/main" val="1382072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F09F171-0B90-47F5-AAFD-DC3B606183F4}" type="datetimeFigureOut">
              <a:rPr lang="en-US" smtClean="0"/>
              <a:t>9/3/2025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E935444-75A8-474E-B4D5-BAAA341CF0E5}" type="slidenum">
              <a:rPr lang="en-US" smtClean="0"/>
              <a:t>‹#›</a:t>
            </a:fld>
            <a:endParaRPr lang="en-US"/>
          </a:p>
        </p:txBody>
      </p:sp>
    </p:spTree>
    <p:extLst>
      <p:ext uri="{BB962C8B-B14F-4D97-AF65-F5344CB8AC3E}">
        <p14:creationId xmlns:p14="http://schemas.microsoft.com/office/powerpoint/2010/main" val="1581301257"/>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9458" y="1280160"/>
            <a:ext cx="8825658" cy="1302661"/>
          </a:xfrm>
        </p:spPr>
        <p:txBody>
          <a:bodyPr/>
          <a:lstStyle/>
          <a:p>
            <a:pPr algn="ctr"/>
            <a:r>
              <a:rPr lang="en-US" sz="8000" b="1" dirty="0" smtClean="0">
                <a:solidFill>
                  <a:schemeClr val="accent1"/>
                </a:solidFill>
              </a:rPr>
              <a:t>King lear </a:t>
            </a:r>
            <a:endParaRPr lang="en-US" sz="8000" b="1" dirty="0">
              <a:solidFill>
                <a:schemeClr val="accent1"/>
              </a:solidFill>
            </a:endParaRPr>
          </a:p>
        </p:txBody>
      </p:sp>
      <p:sp>
        <p:nvSpPr>
          <p:cNvPr id="5" name="TextBox 4"/>
          <p:cNvSpPr txBox="1"/>
          <p:nvPr/>
        </p:nvSpPr>
        <p:spPr>
          <a:xfrm>
            <a:off x="684693" y="5630092"/>
            <a:ext cx="5643154" cy="369332"/>
          </a:xfrm>
          <a:prstGeom prst="rect">
            <a:avLst/>
          </a:prstGeom>
          <a:noFill/>
        </p:spPr>
        <p:txBody>
          <a:bodyPr wrap="square" rtlCol="0">
            <a:spAutoFit/>
          </a:bodyPr>
          <a:lstStyle/>
          <a:p>
            <a:r>
              <a:rPr lang="en-US" b="1" dirty="0" smtClean="0">
                <a:solidFill>
                  <a:srgbClr val="FFFF00"/>
                </a:solidFill>
              </a:rPr>
              <a:t>King Lear Act 1 Scene 1 Project</a:t>
            </a:r>
            <a:endParaRPr lang="en-US" b="1" dirty="0">
              <a:solidFill>
                <a:srgbClr val="FFFF00"/>
              </a:solidFill>
            </a:endParaRPr>
          </a:p>
        </p:txBody>
      </p:sp>
    </p:spTree>
    <p:extLst>
      <p:ext uri="{BB962C8B-B14F-4D97-AF65-F5344CB8AC3E}">
        <p14:creationId xmlns:p14="http://schemas.microsoft.com/office/powerpoint/2010/main" val="240986366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27418" y="744583"/>
            <a:ext cx="6648994" cy="1754326"/>
          </a:xfrm>
          <a:prstGeom prst="rect">
            <a:avLst/>
          </a:prstGeom>
          <a:noFill/>
        </p:spPr>
        <p:txBody>
          <a:bodyPr wrap="square" rtlCol="0">
            <a:spAutoFit/>
          </a:bodyPr>
          <a:lstStyle/>
          <a:p>
            <a:r>
              <a:rPr lang="en-US" sz="5400" b="1" dirty="0">
                <a:solidFill>
                  <a:schemeClr val="accent1"/>
                </a:solidFill>
              </a:rPr>
              <a:t>Main Events</a:t>
            </a:r>
            <a:r>
              <a:rPr lang="en-US" sz="5400" dirty="0">
                <a:solidFill>
                  <a:schemeClr val="accent1"/>
                </a:solidFill>
              </a:rPr>
              <a:t/>
            </a:r>
            <a:br>
              <a:rPr lang="en-US" sz="5400" dirty="0">
                <a:solidFill>
                  <a:schemeClr val="accent1"/>
                </a:solidFill>
              </a:rPr>
            </a:br>
            <a:endParaRPr lang="en-US" sz="5400" dirty="0">
              <a:solidFill>
                <a:schemeClr val="accent1"/>
              </a:solidFill>
            </a:endParaRPr>
          </a:p>
        </p:txBody>
      </p:sp>
      <p:sp>
        <p:nvSpPr>
          <p:cNvPr id="3" name="TextBox 2"/>
          <p:cNvSpPr txBox="1"/>
          <p:nvPr/>
        </p:nvSpPr>
        <p:spPr>
          <a:xfrm>
            <a:off x="822961" y="2821577"/>
            <a:ext cx="7955280" cy="2554545"/>
          </a:xfrm>
          <a:prstGeom prst="rect">
            <a:avLst/>
          </a:prstGeom>
          <a:noFill/>
        </p:spPr>
        <p:txBody>
          <a:bodyPr wrap="square" rtlCol="0">
            <a:spAutoFit/>
          </a:bodyPr>
          <a:lstStyle/>
          <a:p>
            <a:r>
              <a:rPr lang="en-US" sz="2000" b="1" dirty="0" smtClean="0">
                <a:solidFill>
                  <a:schemeClr val="bg2">
                    <a:lumMod val="40000"/>
                    <a:lumOff val="60000"/>
                  </a:schemeClr>
                </a:solidFill>
              </a:rPr>
              <a:t>In this scene, King Lear decides to step down from the throne and divide his kingdom among his three daughters. He asks each one to say how much she loves him. Goneril and Regan flatter their father with long speeches, but Cordelia refuses to lie and only speaks honestly. Lear becomes furious, disowns Cordelia, and gives her nothing. Even though she is rejected, the King of France still marries her. The Earl of Kent tries to defend Cordelia, but Lear banishes him as well.</a:t>
            </a:r>
            <a:endParaRPr lang="en-US" sz="2000" b="1" dirty="0">
              <a:solidFill>
                <a:schemeClr val="bg2">
                  <a:lumMod val="40000"/>
                  <a:lumOff val="60000"/>
                </a:schemeClr>
              </a:solidFill>
            </a:endParaRPr>
          </a:p>
        </p:txBody>
      </p:sp>
    </p:spTree>
    <p:extLst>
      <p:ext uri="{BB962C8B-B14F-4D97-AF65-F5344CB8AC3E}">
        <p14:creationId xmlns:p14="http://schemas.microsoft.com/office/powerpoint/2010/main" val="6500266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116" y="157721"/>
            <a:ext cx="8825657" cy="1915647"/>
          </a:xfrm>
        </p:spPr>
        <p:txBody>
          <a:bodyPr/>
          <a:lstStyle/>
          <a:p>
            <a:r>
              <a:rPr lang="en-US" sz="6000" b="1" dirty="0">
                <a:solidFill>
                  <a:schemeClr val="accent1"/>
                </a:solidFill>
              </a:rPr>
              <a:t>Main Characters</a:t>
            </a:r>
          </a:p>
        </p:txBody>
      </p:sp>
      <p:sp>
        <p:nvSpPr>
          <p:cNvPr id="3" name="Text Placeholder 2"/>
          <p:cNvSpPr>
            <a:spLocks noGrp="1"/>
          </p:cNvSpPr>
          <p:nvPr>
            <p:ph type="body" idx="1"/>
          </p:nvPr>
        </p:nvSpPr>
        <p:spPr>
          <a:xfrm>
            <a:off x="1115767" y="2844078"/>
            <a:ext cx="8825658" cy="3347716"/>
          </a:xfrm>
        </p:spPr>
        <p:txBody>
          <a:bodyPr>
            <a:normAutofit/>
          </a:bodyPr>
          <a:lstStyle/>
          <a:p>
            <a:r>
              <a:rPr lang="en-US" b="1" dirty="0"/>
              <a:t>The main characters in this scene are King Lear and his three daughters: Goneril, Regan, and Cordelia. Also introduced are the Duke of Albany and Duke of Cornwall, who are married to Goneril and Regan. We also meet the King of France and the Duke of Burgundy, who both wish to marry Cordelia. In addition, the Earl of Kent, who is loyal to Lear, appears. Finally, the Earl of Gloucester is introduced along with his two sons: Edgar, the legitimate son, and Edmund, the illegitimate son.</a:t>
            </a:r>
          </a:p>
        </p:txBody>
      </p:sp>
    </p:spTree>
    <p:extLst>
      <p:ext uri="{BB962C8B-B14F-4D97-AF65-F5344CB8AC3E}">
        <p14:creationId xmlns:p14="http://schemas.microsoft.com/office/powerpoint/2010/main" val="2006584081"/>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5562" y="823927"/>
            <a:ext cx="8825657" cy="1915647"/>
          </a:xfrm>
        </p:spPr>
        <p:txBody>
          <a:bodyPr/>
          <a:lstStyle/>
          <a:p>
            <a:r>
              <a:rPr lang="en-US" sz="6600" dirty="0">
                <a:solidFill>
                  <a:schemeClr val="accent1"/>
                </a:solidFill>
              </a:rPr>
              <a:t>Main Themes</a:t>
            </a:r>
            <a:br>
              <a:rPr lang="en-US" sz="6600" dirty="0">
                <a:solidFill>
                  <a:schemeClr val="accent1"/>
                </a:solidFill>
              </a:rPr>
            </a:br>
            <a:endParaRPr lang="en-US" sz="6600" dirty="0">
              <a:solidFill>
                <a:schemeClr val="accent1"/>
              </a:solidFill>
            </a:endParaRPr>
          </a:p>
        </p:txBody>
      </p:sp>
      <p:sp>
        <p:nvSpPr>
          <p:cNvPr id="4" name="Rectangle 3"/>
          <p:cNvSpPr/>
          <p:nvPr/>
        </p:nvSpPr>
        <p:spPr>
          <a:xfrm>
            <a:off x="1143829" y="2470781"/>
            <a:ext cx="6148252" cy="2862322"/>
          </a:xfrm>
          <a:prstGeom prst="rect">
            <a:avLst/>
          </a:prstGeom>
        </p:spPr>
        <p:txBody>
          <a:bodyPr wrap="square">
            <a:spAutoFit/>
          </a:bodyPr>
          <a:lstStyle/>
          <a:p>
            <a:r>
              <a:rPr lang="en-US" sz="2000" b="1" dirty="0" smtClean="0">
                <a:solidFill>
                  <a:schemeClr val="bg2">
                    <a:lumMod val="40000"/>
                    <a:lumOff val="60000"/>
                  </a:schemeClr>
                </a:solidFill>
              </a:rPr>
              <a:t>The main themes in this scene are power and authority, truth versus flattery, and family conflict. Lear gives away his kingdom but still expects to be treated as a king. Goneril and Regan use false words to win his favor, while Cordelia tells the truth and is punished. This shows how Lear cannot recognize real loyalty. The conflict inside the family begins here, and it sets the stage for the tragedy.</a:t>
            </a:r>
            <a:endParaRPr lang="en-US" sz="2000" b="1" dirty="0">
              <a:solidFill>
                <a:schemeClr val="bg2">
                  <a:lumMod val="40000"/>
                  <a:lumOff val="60000"/>
                </a:schemeClr>
              </a:solidFill>
            </a:endParaRPr>
          </a:p>
        </p:txBody>
      </p:sp>
    </p:spTree>
    <p:extLst>
      <p:ext uri="{BB962C8B-B14F-4D97-AF65-F5344CB8AC3E}">
        <p14:creationId xmlns:p14="http://schemas.microsoft.com/office/powerpoint/2010/main" val="2973751870"/>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66343" y="249161"/>
            <a:ext cx="8825657" cy="1915647"/>
          </a:xfrm>
        </p:spPr>
        <p:txBody>
          <a:bodyPr/>
          <a:lstStyle/>
          <a:p>
            <a:r>
              <a:rPr lang="en-US" sz="6600" dirty="0">
                <a:solidFill>
                  <a:schemeClr val="accent1"/>
                </a:solidFill>
              </a:rPr>
              <a:t>Summary</a:t>
            </a:r>
          </a:p>
        </p:txBody>
      </p:sp>
      <p:sp>
        <p:nvSpPr>
          <p:cNvPr id="4" name="Rectangle 3"/>
          <p:cNvSpPr/>
          <p:nvPr/>
        </p:nvSpPr>
        <p:spPr>
          <a:xfrm>
            <a:off x="1313647" y="3022100"/>
            <a:ext cx="6096000" cy="2246769"/>
          </a:xfrm>
          <a:prstGeom prst="rect">
            <a:avLst/>
          </a:prstGeom>
        </p:spPr>
        <p:txBody>
          <a:bodyPr>
            <a:spAutoFit/>
          </a:bodyPr>
          <a:lstStyle/>
          <a:p>
            <a:r>
              <a:rPr lang="en-US" sz="2000" b="1" dirty="0" smtClean="0">
                <a:solidFill>
                  <a:schemeClr val="bg2">
                    <a:lumMod val="40000"/>
                    <a:lumOff val="60000"/>
                  </a:schemeClr>
                </a:solidFill>
              </a:rPr>
              <a:t>Act 1, Scene 1 shows Lear’s mistake when he values flattery over honesty. By disowning Cordelia and banishing Kent, he pushes away those who are truly loyal to him. At the same time, he rewards Goneril and Regan, who only pretend to love him. This decision starts the chain of problems in the play.</a:t>
            </a:r>
            <a:endParaRPr lang="en-US" sz="2000" b="1" dirty="0">
              <a:solidFill>
                <a:schemeClr val="bg2">
                  <a:lumMod val="40000"/>
                  <a:lumOff val="60000"/>
                </a:schemeClr>
              </a:solidFill>
            </a:endParaRPr>
          </a:p>
        </p:txBody>
      </p:sp>
    </p:spTree>
    <p:extLst>
      <p:ext uri="{BB962C8B-B14F-4D97-AF65-F5344CB8AC3E}">
        <p14:creationId xmlns:p14="http://schemas.microsoft.com/office/powerpoint/2010/main" val="247591456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1607" y="405917"/>
            <a:ext cx="8825657" cy="1915647"/>
          </a:xfrm>
        </p:spPr>
        <p:txBody>
          <a:bodyPr/>
          <a:lstStyle/>
          <a:p>
            <a:r>
              <a:rPr lang="en-US" sz="6000" dirty="0">
                <a:solidFill>
                  <a:schemeClr val="accent1"/>
                </a:solidFill>
              </a:rPr>
              <a:t>Impression </a:t>
            </a:r>
            <a:br>
              <a:rPr lang="en-US" sz="6000" dirty="0">
                <a:solidFill>
                  <a:schemeClr val="accent1"/>
                </a:solidFill>
              </a:rPr>
            </a:br>
            <a:r>
              <a:rPr lang="en-US" sz="6000" dirty="0" smtClean="0">
                <a:solidFill>
                  <a:schemeClr val="accent1"/>
                </a:solidFill>
              </a:rPr>
              <a:t>       and </a:t>
            </a:r>
            <a:r>
              <a:rPr lang="en-US" sz="6000" dirty="0">
                <a:solidFill>
                  <a:schemeClr val="accent1"/>
                </a:solidFill>
              </a:rPr>
              <a:t>Prediction</a:t>
            </a:r>
          </a:p>
        </p:txBody>
      </p:sp>
      <p:sp>
        <p:nvSpPr>
          <p:cNvPr id="3" name="Text Placeholder 2"/>
          <p:cNvSpPr>
            <a:spLocks noGrp="1"/>
          </p:cNvSpPr>
          <p:nvPr>
            <p:ph type="body" idx="1"/>
          </p:nvPr>
        </p:nvSpPr>
        <p:spPr>
          <a:xfrm>
            <a:off x="723880" y="2978332"/>
            <a:ext cx="8825658" cy="2763952"/>
          </a:xfrm>
        </p:spPr>
        <p:txBody>
          <a:bodyPr>
            <a:normAutofit/>
          </a:bodyPr>
          <a:lstStyle/>
          <a:p>
            <a:r>
              <a:rPr lang="en-US" b="1" dirty="0"/>
              <a:t>My impression is that Lear is proud and easily fooled by fake words. Cordelia is the only one who is honest, yet she suffers because of her truthfulness. I predict that in the next scenes, Lear will realize his mistake, and Goneril and Regan’s true characters will be revealed.</a:t>
            </a:r>
          </a:p>
        </p:txBody>
      </p:sp>
    </p:spTree>
    <p:extLst>
      <p:ext uri="{BB962C8B-B14F-4D97-AF65-F5344CB8AC3E}">
        <p14:creationId xmlns:p14="http://schemas.microsoft.com/office/powerpoint/2010/main" val="960688860"/>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Thank You For Listening Images – Browse 10,611 Stock Photos, Vectors, and  Video | Adobe Sto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3304" y="1657401"/>
            <a:ext cx="6610350"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03803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24</TotalTime>
  <Words>414</Words>
  <Application>Microsoft Office PowerPoint</Application>
  <PresentationFormat>Widescreen</PresentationFormat>
  <Paragraphs>12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Wingdings 3</vt:lpstr>
      <vt:lpstr>Ion</vt:lpstr>
      <vt:lpstr>King lear </vt:lpstr>
      <vt:lpstr>PowerPoint Presentation</vt:lpstr>
      <vt:lpstr>Main Characters</vt:lpstr>
      <vt:lpstr>Main Themes </vt:lpstr>
      <vt:lpstr>Summary</vt:lpstr>
      <vt:lpstr>Impression         and Prediction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King lear</dc:title>
  <dc:creator>naser</dc:creator>
  <cp:lastModifiedBy>naser</cp:lastModifiedBy>
  <cp:revision>3</cp:revision>
  <dcterms:created xsi:type="dcterms:W3CDTF">2025-09-03T13:54:31Z</dcterms:created>
  <dcterms:modified xsi:type="dcterms:W3CDTF">2025-09-03T14:18:43Z</dcterms:modified>
</cp:coreProperties>
</file>