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Scripter" panose="020B0604020202020204" charset="0"/>
      <p:regular r:id="rId10"/>
    </p:embeddedFont>
    <p:embeddedFont>
      <p:font typeface="Glacial Indifference" panose="020B0604020202020204" charset="0"/>
      <p:regular r:id="rId11"/>
    </p:embeddedFont>
    <p:embeddedFont>
      <p:font typeface="Calibri" panose="020F0502020204030204" pitchFamily="34" charset="0"/>
      <p:regular r:id="rId12"/>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5" d="100"/>
          <a:sy n="45" d="100"/>
        </p:scale>
        <p:origin x="73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12.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7.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5F6"/>
        </a:solidFill>
        <a:effectLst/>
      </p:bgPr>
    </p:bg>
    <p:spTree>
      <p:nvGrpSpPr>
        <p:cNvPr id="1" name=""/>
        <p:cNvGrpSpPr/>
        <p:nvPr/>
      </p:nvGrpSpPr>
      <p:grpSpPr>
        <a:xfrm>
          <a:off x="0" y="0"/>
          <a:ext cx="0" cy="0"/>
          <a:chOff x="0" y="0"/>
          <a:chExt cx="0" cy="0"/>
        </a:xfrm>
      </p:grpSpPr>
      <p:sp>
        <p:nvSpPr>
          <p:cNvPr id="2" name="Freeform 2"/>
          <p:cNvSpPr/>
          <p:nvPr/>
        </p:nvSpPr>
        <p:spPr>
          <a:xfrm>
            <a:off x="4241734" y="3914260"/>
            <a:ext cx="9804531" cy="4882040"/>
          </a:xfrm>
          <a:custGeom>
            <a:avLst/>
            <a:gdLst/>
            <a:ahLst/>
            <a:cxnLst/>
            <a:rect l="l" t="t" r="r" b="b"/>
            <a:pathLst>
              <a:path w="9804531" h="4882040">
                <a:moveTo>
                  <a:pt x="0" y="0"/>
                </a:moveTo>
                <a:lnTo>
                  <a:pt x="9804532" y="0"/>
                </a:lnTo>
                <a:lnTo>
                  <a:pt x="9804532" y="4882040"/>
                </a:lnTo>
                <a:lnTo>
                  <a:pt x="0" y="4882040"/>
                </a:lnTo>
                <a:lnTo>
                  <a:pt x="0" y="0"/>
                </a:lnTo>
                <a:close/>
              </a:path>
            </a:pathLst>
          </a:custGeom>
          <a:blipFill>
            <a:blip r:embed="rId2"/>
            <a:stretch>
              <a:fillRect t="-12582" b="-12582"/>
            </a:stretch>
          </a:blipFill>
        </p:spPr>
      </p:sp>
      <p:sp>
        <p:nvSpPr>
          <p:cNvPr id="3" name="Freeform 3"/>
          <p:cNvSpPr/>
          <p:nvPr/>
        </p:nvSpPr>
        <p:spPr>
          <a:xfrm>
            <a:off x="464905" y="364865"/>
            <a:ext cx="3374977" cy="5183666"/>
          </a:xfrm>
          <a:custGeom>
            <a:avLst/>
            <a:gdLst/>
            <a:ahLst/>
            <a:cxnLst/>
            <a:rect l="l" t="t" r="r" b="b"/>
            <a:pathLst>
              <a:path w="3374977" h="5183666">
                <a:moveTo>
                  <a:pt x="0" y="0"/>
                </a:moveTo>
                <a:lnTo>
                  <a:pt x="3374976" y="0"/>
                </a:lnTo>
                <a:lnTo>
                  <a:pt x="3374976" y="5183666"/>
                </a:lnTo>
                <a:lnTo>
                  <a:pt x="0" y="5183666"/>
                </a:lnTo>
                <a:lnTo>
                  <a:pt x="0" y="0"/>
                </a:lnTo>
                <a:close/>
              </a:path>
            </a:pathLst>
          </a:custGeom>
          <a:blipFill>
            <a:blip r:embed="rId3"/>
            <a:stretch>
              <a:fillRect/>
            </a:stretch>
          </a:blipFill>
        </p:spPr>
      </p:sp>
      <p:sp>
        <p:nvSpPr>
          <p:cNvPr id="4" name="TextBox 4"/>
          <p:cNvSpPr txBox="1"/>
          <p:nvPr/>
        </p:nvSpPr>
        <p:spPr>
          <a:xfrm>
            <a:off x="1028700" y="748068"/>
            <a:ext cx="16230600" cy="2790229"/>
          </a:xfrm>
          <a:prstGeom prst="rect">
            <a:avLst/>
          </a:prstGeom>
        </p:spPr>
        <p:txBody>
          <a:bodyPr lIns="0" tIns="0" rIns="0" bIns="0" rtlCol="0" anchor="t">
            <a:spAutoFit/>
          </a:bodyPr>
          <a:lstStyle/>
          <a:p>
            <a:pPr algn="ctr">
              <a:lnSpc>
                <a:spcPts val="21557"/>
              </a:lnSpc>
            </a:pPr>
            <a:r>
              <a:rPr lang="en-US" sz="15398">
                <a:solidFill>
                  <a:srgbClr val="000000"/>
                </a:solidFill>
                <a:latin typeface="Scripter"/>
                <a:ea typeface="Scripter"/>
                <a:cs typeface="Scripter"/>
                <a:sym typeface="Scripter"/>
              </a:rPr>
              <a:t>messi life</a:t>
            </a:r>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5F6"/>
        </a:solidFill>
        <a:effectLst/>
      </p:bgPr>
    </p:bg>
    <p:spTree>
      <p:nvGrpSpPr>
        <p:cNvPr id="1" name=""/>
        <p:cNvGrpSpPr/>
        <p:nvPr/>
      </p:nvGrpSpPr>
      <p:grpSpPr>
        <a:xfrm>
          <a:off x="0" y="0"/>
          <a:ext cx="0" cy="0"/>
          <a:chOff x="0" y="0"/>
          <a:chExt cx="0" cy="0"/>
        </a:xfrm>
      </p:grpSpPr>
      <p:sp>
        <p:nvSpPr>
          <p:cNvPr id="2" name="Freeform 2"/>
          <p:cNvSpPr/>
          <p:nvPr/>
        </p:nvSpPr>
        <p:spPr>
          <a:xfrm>
            <a:off x="1729179" y="3617685"/>
            <a:ext cx="13980791" cy="2541962"/>
          </a:xfrm>
          <a:custGeom>
            <a:avLst/>
            <a:gdLst/>
            <a:ahLst/>
            <a:cxnLst/>
            <a:rect l="l" t="t" r="r" b="b"/>
            <a:pathLst>
              <a:path w="13980791" h="2541962">
                <a:moveTo>
                  <a:pt x="0" y="0"/>
                </a:moveTo>
                <a:lnTo>
                  <a:pt x="13980790" y="0"/>
                </a:lnTo>
                <a:lnTo>
                  <a:pt x="13980790" y="2541962"/>
                </a:lnTo>
                <a:lnTo>
                  <a:pt x="0" y="254196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609187" y="6159647"/>
            <a:ext cx="17042592" cy="3098653"/>
          </a:xfrm>
          <a:custGeom>
            <a:avLst/>
            <a:gdLst/>
            <a:ahLst/>
            <a:cxnLst/>
            <a:rect l="l" t="t" r="r" b="b"/>
            <a:pathLst>
              <a:path w="17042592" h="3098653">
                <a:moveTo>
                  <a:pt x="0" y="0"/>
                </a:moveTo>
                <a:lnTo>
                  <a:pt x="17042591" y="0"/>
                </a:lnTo>
                <a:lnTo>
                  <a:pt x="17042591" y="3098653"/>
                </a:lnTo>
                <a:lnTo>
                  <a:pt x="0" y="309865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3536978" y="560497"/>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TextBox 5"/>
          <p:cNvSpPr txBox="1"/>
          <p:nvPr/>
        </p:nvSpPr>
        <p:spPr>
          <a:xfrm>
            <a:off x="1028700" y="628650"/>
            <a:ext cx="16230600" cy="2492617"/>
          </a:xfrm>
          <a:prstGeom prst="rect">
            <a:avLst/>
          </a:prstGeom>
        </p:spPr>
        <p:txBody>
          <a:bodyPr lIns="0" tIns="0" rIns="0" bIns="0" rtlCol="0" anchor="t">
            <a:spAutoFit/>
          </a:bodyPr>
          <a:lstStyle/>
          <a:p>
            <a:pPr algn="ctr">
              <a:lnSpc>
                <a:spcPts val="19257"/>
              </a:lnSpc>
            </a:pPr>
            <a:r>
              <a:rPr lang="en-US" sz="13755">
                <a:solidFill>
                  <a:srgbClr val="000000"/>
                </a:solidFill>
                <a:latin typeface="Scripter"/>
                <a:ea typeface="Scripter"/>
                <a:cs typeface="Scripter"/>
                <a:sym typeface="Scripter"/>
              </a:rPr>
              <a:t>Early Life </a:t>
            </a:r>
          </a:p>
        </p:txBody>
      </p:sp>
      <p:sp>
        <p:nvSpPr>
          <p:cNvPr id="6" name="TextBox 6"/>
          <p:cNvSpPr txBox="1"/>
          <p:nvPr/>
        </p:nvSpPr>
        <p:spPr>
          <a:xfrm>
            <a:off x="2050664" y="4334946"/>
            <a:ext cx="13659306" cy="1193164"/>
          </a:xfrm>
          <a:prstGeom prst="rect">
            <a:avLst/>
          </a:prstGeom>
        </p:spPr>
        <p:txBody>
          <a:bodyPr lIns="0" tIns="0" rIns="0" bIns="0" rtlCol="0" anchor="t">
            <a:spAutoFit/>
          </a:bodyPr>
          <a:lstStyle/>
          <a:p>
            <a:pPr algn="ctr">
              <a:lnSpc>
                <a:spcPts val="4599"/>
              </a:lnSpc>
            </a:pPr>
            <a:r>
              <a:rPr lang="en-US" sz="4599">
                <a:solidFill>
                  <a:srgbClr val="000000"/>
                </a:solidFill>
                <a:latin typeface="Glacial Indifference"/>
                <a:ea typeface="Glacial Indifference"/>
                <a:cs typeface="Glacial Indifference"/>
                <a:sym typeface="Glacial Indifference"/>
              </a:rPr>
              <a:t>Lionel Andrés Messi was born June 24, 1987, in Rosario, Argentina.</a:t>
            </a:r>
          </a:p>
        </p:txBody>
      </p:sp>
      <p:sp>
        <p:nvSpPr>
          <p:cNvPr id="7" name="TextBox 7"/>
          <p:cNvSpPr txBox="1"/>
          <p:nvPr/>
        </p:nvSpPr>
        <p:spPr>
          <a:xfrm>
            <a:off x="1028700" y="6377604"/>
            <a:ext cx="16230600" cy="2828802"/>
          </a:xfrm>
          <a:prstGeom prst="rect">
            <a:avLst/>
          </a:prstGeom>
        </p:spPr>
        <p:txBody>
          <a:bodyPr lIns="0" tIns="0" rIns="0" bIns="0" rtlCol="0" anchor="t">
            <a:spAutoFit/>
          </a:bodyPr>
          <a:lstStyle/>
          <a:p>
            <a:pPr marL="0" lvl="0" indent="0" algn="l">
              <a:lnSpc>
                <a:spcPts val="4436"/>
              </a:lnSpc>
              <a:spcBef>
                <a:spcPct val="0"/>
              </a:spcBef>
            </a:pPr>
            <a:r>
              <a:rPr lang="en-US" sz="4436" u="none" strike="noStrike">
                <a:solidFill>
                  <a:srgbClr val="000000"/>
                </a:solidFill>
                <a:latin typeface="Glacial Indifference"/>
                <a:ea typeface="Glacial Indifference"/>
                <a:cs typeface="Glacial Indifference"/>
                <a:sym typeface="Glacial Indifference"/>
              </a:rPr>
              <a:t>From a young age, Messi showed extraordinary talent. At 11, he was diagnosed with a growth hormone deficiency, and his family struggled to afford treatment. FC Barcelona offered to cover his medical expenses if he joined their youth academy, La Masia. At age 13, he moved to Spain with his family.</a:t>
            </a:r>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5F6"/>
        </a:solidFill>
        <a:effectLst/>
      </p:bgPr>
    </p:bg>
    <p:spTree>
      <p:nvGrpSpPr>
        <p:cNvPr id="1" name=""/>
        <p:cNvGrpSpPr/>
        <p:nvPr/>
      </p:nvGrpSpPr>
      <p:grpSpPr>
        <a:xfrm>
          <a:off x="0" y="0"/>
          <a:ext cx="0" cy="0"/>
          <a:chOff x="0" y="0"/>
          <a:chExt cx="0" cy="0"/>
        </a:xfrm>
      </p:grpSpPr>
      <p:sp>
        <p:nvSpPr>
          <p:cNvPr id="2" name="Freeform 2"/>
          <p:cNvSpPr/>
          <p:nvPr/>
        </p:nvSpPr>
        <p:spPr>
          <a:xfrm>
            <a:off x="1250514" y="2644494"/>
            <a:ext cx="15786972" cy="7089785"/>
          </a:xfrm>
          <a:custGeom>
            <a:avLst/>
            <a:gdLst/>
            <a:ahLst/>
            <a:cxnLst/>
            <a:rect l="l" t="t" r="r" b="b"/>
            <a:pathLst>
              <a:path w="15786972" h="7089785">
                <a:moveTo>
                  <a:pt x="0" y="0"/>
                </a:moveTo>
                <a:lnTo>
                  <a:pt x="15786972" y="0"/>
                </a:lnTo>
                <a:lnTo>
                  <a:pt x="15786972" y="7089786"/>
                </a:lnTo>
                <a:lnTo>
                  <a:pt x="0" y="708978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1809508" y="2581916"/>
            <a:ext cx="14949935" cy="3893821"/>
          </a:xfrm>
          <a:prstGeom prst="rect">
            <a:avLst/>
          </a:prstGeom>
        </p:spPr>
        <p:txBody>
          <a:bodyPr lIns="0" tIns="0" rIns="0" bIns="0" rtlCol="0" anchor="t">
            <a:spAutoFit/>
          </a:bodyPr>
          <a:lstStyle/>
          <a:p>
            <a:pPr algn="ctr">
              <a:lnSpc>
                <a:spcPts val="6209"/>
              </a:lnSpc>
            </a:pPr>
            <a:r>
              <a:rPr lang="en-US" sz="4599">
                <a:solidFill>
                  <a:srgbClr val="000000"/>
                </a:solidFill>
                <a:latin typeface="Glacial Indifference"/>
                <a:ea typeface="Glacial Indifference"/>
                <a:cs typeface="Glacial Indifference"/>
                <a:sym typeface="Glacial Indifference"/>
              </a:rPr>
              <a:t>Messi made his first-team debut in 2004 at just 17. Over 17 years, he became Barcelona’s all-time top scorer and won 10 La Liga titles, 7 Copa del Rey titles, and 4 UEFA Champions League trophies. Individually, he won 6 Ballon d’Or awards during his time there</a:t>
            </a:r>
          </a:p>
        </p:txBody>
      </p:sp>
      <p:sp>
        <p:nvSpPr>
          <p:cNvPr id="4" name="Freeform 4"/>
          <p:cNvSpPr/>
          <p:nvPr/>
        </p:nvSpPr>
        <p:spPr>
          <a:xfrm>
            <a:off x="11933855" y="6305883"/>
            <a:ext cx="7578463" cy="4670228"/>
          </a:xfrm>
          <a:custGeom>
            <a:avLst/>
            <a:gdLst/>
            <a:ahLst/>
            <a:cxnLst/>
            <a:rect l="l" t="t" r="r" b="b"/>
            <a:pathLst>
              <a:path w="7578463" h="4670228">
                <a:moveTo>
                  <a:pt x="0" y="0"/>
                </a:moveTo>
                <a:lnTo>
                  <a:pt x="7578462" y="0"/>
                </a:lnTo>
                <a:lnTo>
                  <a:pt x="7578462" y="4670228"/>
                </a:lnTo>
                <a:lnTo>
                  <a:pt x="0" y="467022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rot="-77950">
            <a:off x="1836913" y="6874155"/>
            <a:ext cx="4406035" cy="2467379"/>
          </a:xfrm>
          <a:custGeom>
            <a:avLst/>
            <a:gdLst/>
            <a:ahLst/>
            <a:cxnLst/>
            <a:rect l="l" t="t" r="r" b="b"/>
            <a:pathLst>
              <a:path w="4406035" h="2467379">
                <a:moveTo>
                  <a:pt x="0" y="0"/>
                </a:moveTo>
                <a:lnTo>
                  <a:pt x="4406035" y="0"/>
                </a:lnTo>
                <a:lnTo>
                  <a:pt x="4406035" y="2467380"/>
                </a:lnTo>
                <a:lnTo>
                  <a:pt x="0" y="2467380"/>
                </a:lnTo>
                <a:lnTo>
                  <a:pt x="0" y="0"/>
                </a:lnTo>
                <a:close/>
              </a:path>
            </a:pathLst>
          </a:custGeom>
          <a:blipFill>
            <a:blip r:embed="rId6"/>
            <a:stretch>
              <a:fillRect/>
            </a:stretch>
          </a:blipFill>
        </p:spPr>
      </p:sp>
      <p:sp>
        <p:nvSpPr>
          <p:cNvPr id="6" name="TextBox 6"/>
          <p:cNvSpPr txBox="1"/>
          <p:nvPr/>
        </p:nvSpPr>
        <p:spPr>
          <a:xfrm>
            <a:off x="1028700" y="781050"/>
            <a:ext cx="16230600" cy="1528279"/>
          </a:xfrm>
          <a:prstGeom prst="rect">
            <a:avLst/>
          </a:prstGeom>
        </p:spPr>
        <p:txBody>
          <a:bodyPr lIns="0" tIns="0" rIns="0" bIns="0" rtlCol="0" anchor="t">
            <a:spAutoFit/>
          </a:bodyPr>
          <a:lstStyle/>
          <a:p>
            <a:pPr algn="ctr">
              <a:lnSpc>
                <a:spcPts val="11839"/>
              </a:lnSpc>
            </a:pPr>
            <a:r>
              <a:rPr lang="en-US" sz="8456">
                <a:solidFill>
                  <a:srgbClr val="000000"/>
                </a:solidFill>
                <a:latin typeface="Scripter"/>
                <a:ea typeface="Scripter"/>
                <a:cs typeface="Scripter"/>
                <a:sym typeface="Scripter"/>
              </a:rPr>
              <a:t>Career at Barcelona (2004–2021):</a:t>
            </a:r>
          </a:p>
        </p:txBody>
      </p:sp>
    </p:spTree>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5F6"/>
        </a:solidFill>
        <a:effectLst/>
      </p:bgPr>
    </p:bg>
    <p:spTree>
      <p:nvGrpSpPr>
        <p:cNvPr id="1" name=""/>
        <p:cNvGrpSpPr/>
        <p:nvPr/>
      </p:nvGrpSpPr>
      <p:grpSpPr>
        <a:xfrm>
          <a:off x="0" y="0"/>
          <a:ext cx="0" cy="0"/>
          <a:chOff x="0" y="0"/>
          <a:chExt cx="0" cy="0"/>
        </a:xfrm>
      </p:grpSpPr>
      <p:sp>
        <p:nvSpPr>
          <p:cNvPr id="2" name="Freeform 2"/>
          <p:cNvSpPr/>
          <p:nvPr/>
        </p:nvSpPr>
        <p:spPr>
          <a:xfrm>
            <a:off x="1900629" y="2276943"/>
            <a:ext cx="14961852" cy="5733114"/>
          </a:xfrm>
          <a:custGeom>
            <a:avLst/>
            <a:gdLst/>
            <a:ahLst/>
            <a:cxnLst/>
            <a:rect l="l" t="t" r="r" b="b"/>
            <a:pathLst>
              <a:path w="14961852" h="5733114">
                <a:moveTo>
                  <a:pt x="0" y="0"/>
                </a:moveTo>
                <a:lnTo>
                  <a:pt x="14961852" y="0"/>
                </a:lnTo>
                <a:lnTo>
                  <a:pt x="14961852" y="5733114"/>
                </a:lnTo>
                <a:lnTo>
                  <a:pt x="0" y="5733114"/>
                </a:lnTo>
                <a:lnTo>
                  <a:pt x="0" y="0"/>
                </a:lnTo>
                <a:close/>
              </a:path>
            </a:pathLst>
          </a:custGeom>
          <a:blipFill>
            <a:blip r:embed="rId2">
              <a:extLst>
                <a:ext uri="{96DAC541-7B7A-43D3-8B79-37D633B846F1}">
                  <asvg:svgBlip xmlns:asvg="http://schemas.microsoft.com/office/drawing/2016/SVG/main" xmlns="" r:embed="rId3"/>
                </a:ext>
              </a:extLst>
            </a:blip>
            <a:stretch>
              <a:fillRect l="-8275" b="-26899"/>
            </a:stretch>
          </a:blipFill>
        </p:spPr>
      </p:sp>
      <p:sp>
        <p:nvSpPr>
          <p:cNvPr id="3" name="TextBox 3"/>
          <p:cNvSpPr txBox="1"/>
          <p:nvPr/>
        </p:nvSpPr>
        <p:spPr>
          <a:xfrm>
            <a:off x="1725624" y="3857666"/>
            <a:ext cx="15311862" cy="2331721"/>
          </a:xfrm>
          <a:prstGeom prst="rect">
            <a:avLst/>
          </a:prstGeom>
        </p:spPr>
        <p:txBody>
          <a:bodyPr lIns="0" tIns="0" rIns="0" bIns="0" rtlCol="0" anchor="t">
            <a:spAutoFit/>
          </a:bodyPr>
          <a:lstStyle/>
          <a:p>
            <a:pPr algn="ctr">
              <a:lnSpc>
                <a:spcPts val="6209"/>
              </a:lnSpc>
            </a:pPr>
            <a:r>
              <a:rPr lang="en-US" sz="4599">
                <a:solidFill>
                  <a:srgbClr val="000000"/>
                </a:solidFill>
                <a:latin typeface="Glacial Indifference"/>
                <a:ea typeface="Glacial Indifference"/>
                <a:cs typeface="Glacial Indifference"/>
                <a:sym typeface="Glacial Indifference"/>
              </a:rPr>
              <a:t> Due to Barcelona’s financial crisis, Messi left the club in 2021. He signed with Paris Saint-Germain (PSG), where he played for two seasons, winning Ligue 1 titles.</a:t>
            </a:r>
          </a:p>
        </p:txBody>
      </p:sp>
      <p:sp>
        <p:nvSpPr>
          <p:cNvPr id="4" name="Freeform 4"/>
          <p:cNvSpPr/>
          <p:nvPr/>
        </p:nvSpPr>
        <p:spPr>
          <a:xfrm rot="-602431">
            <a:off x="231516" y="6742981"/>
            <a:ext cx="5211051" cy="3113603"/>
          </a:xfrm>
          <a:custGeom>
            <a:avLst/>
            <a:gdLst/>
            <a:ahLst/>
            <a:cxnLst/>
            <a:rect l="l" t="t" r="r" b="b"/>
            <a:pathLst>
              <a:path w="5211051" h="3113603">
                <a:moveTo>
                  <a:pt x="0" y="0"/>
                </a:moveTo>
                <a:lnTo>
                  <a:pt x="5211050" y="0"/>
                </a:lnTo>
                <a:lnTo>
                  <a:pt x="5211050" y="3113602"/>
                </a:lnTo>
                <a:lnTo>
                  <a:pt x="0" y="311360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rot="-494335">
            <a:off x="10991628" y="6806586"/>
            <a:ext cx="5686219" cy="2986392"/>
          </a:xfrm>
          <a:custGeom>
            <a:avLst/>
            <a:gdLst/>
            <a:ahLst/>
            <a:cxnLst/>
            <a:rect l="l" t="t" r="r" b="b"/>
            <a:pathLst>
              <a:path w="5686219" h="2986392">
                <a:moveTo>
                  <a:pt x="0" y="0"/>
                </a:moveTo>
                <a:lnTo>
                  <a:pt x="5686219" y="0"/>
                </a:lnTo>
                <a:lnTo>
                  <a:pt x="5686219" y="2986392"/>
                </a:lnTo>
                <a:lnTo>
                  <a:pt x="0" y="2986392"/>
                </a:lnTo>
                <a:lnTo>
                  <a:pt x="0" y="0"/>
                </a:lnTo>
                <a:close/>
              </a:path>
            </a:pathLst>
          </a:custGeom>
          <a:blipFill>
            <a:blip r:embed="rId6"/>
            <a:stretch>
              <a:fillRect b="-6626"/>
            </a:stretch>
          </a:blipFill>
        </p:spPr>
      </p:sp>
      <p:sp>
        <p:nvSpPr>
          <p:cNvPr id="6" name="TextBox 6"/>
          <p:cNvSpPr txBox="1"/>
          <p:nvPr/>
        </p:nvSpPr>
        <p:spPr>
          <a:xfrm>
            <a:off x="1028700" y="695325"/>
            <a:ext cx="16230600" cy="2071223"/>
          </a:xfrm>
          <a:prstGeom prst="rect">
            <a:avLst/>
          </a:prstGeom>
        </p:spPr>
        <p:txBody>
          <a:bodyPr lIns="0" tIns="0" rIns="0" bIns="0" rtlCol="0" anchor="t">
            <a:spAutoFit/>
          </a:bodyPr>
          <a:lstStyle/>
          <a:p>
            <a:pPr algn="ctr">
              <a:lnSpc>
                <a:spcPts val="16038"/>
              </a:lnSpc>
            </a:pPr>
            <a:r>
              <a:rPr lang="en-US" sz="11455">
                <a:solidFill>
                  <a:srgbClr val="000000"/>
                </a:solidFill>
                <a:latin typeface="Scripter"/>
                <a:ea typeface="Scripter"/>
                <a:cs typeface="Scripter"/>
                <a:sym typeface="Scripter"/>
              </a:rPr>
              <a:t>Move to PSG (2021–2023):</a:t>
            </a:r>
          </a:p>
        </p:txBody>
      </p:sp>
    </p:spTree>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5F6"/>
        </a:solidFill>
        <a:effectLst/>
      </p:bgPr>
    </p:bg>
    <p:spTree>
      <p:nvGrpSpPr>
        <p:cNvPr id="1" name=""/>
        <p:cNvGrpSpPr/>
        <p:nvPr/>
      </p:nvGrpSpPr>
      <p:grpSpPr>
        <a:xfrm>
          <a:off x="0" y="0"/>
          <a:ext cx="0" cy="0"/>
          <a:chOff x="0" y="0"/>
          <a:chExt cx="0" cy="0"/>
        </a:xfrm>
      </p:grpSpPr>
      <p:sp>
        <p:nvSpPr>
          <p:cNvPr id="2" name="TextBox 2"/>
          <p:cNvSpPr txBox="1"/>
          <p:nvPr/>
        </p:nvSpPr>
        <p:spPr>
          <a:xfrm>
            <a:off x="1028700" y="685800"/>
            <a:ext cx="16230600" cy="2146790"/>
          </a:xfrm>
          <a:prstGeom prst="rect">
            <a:avLst/>
          </a:prstGeom>
        </p:spPr>
        <p:txBody>
          <a:bodyPr lIns="0" tIns="0" rIns="0" bIns="0" rtlCol="0" anchor="t">
            <a:spAutoFit/>
          </a:bodyPr>
          <a:lstStyle/>
          <a:p>
            <a:pPr algn="ctr">
              <a:lnSpc>
                <a:spcPts val="16597"/>
              </a:lnSpc>
            </a:pPr>
            <a:r>
              <a:rPr lang="en-US" sz="11855" spc="-426">
                <a:solidFill>
                  <a:srgbClr val="000000"/>
                </a:solidFill>
                <a:latin typeface="Scripter"/>
                <a:ea typeface="Scripter"/>
                <a:cs typeface="Scripter"/>
                <a:sym typeface="Scripter"/>
              </a:rPr>
              <a:t>Inter Miami (2023–present):</a:t>
            </a:r>
          </a:p>
        </p:txBody>
      </p:sp>
      <p:sp>
        <p:nvSpPr>
          <p:cNvPr id="3" name="Freeform 3"/>
          <p:cNvSpPr/>
          <p:nvPr/>
        </p:nvSpPr>
        <p:spPr>
          <a:xfrm>
            <a:off x="1250514" y="2644494"/>
            <a:ext cx="15786972" cy="7089785"/>
          </a:xfrm>
          <a:custGeom>
            <a:avLst/>
            <a:gdLst/>
            <a:ahLst/>
            <a:cxnLst/>
            <a:rect l="l" t="t" r="r" b="b"/>
            <a:pathLst>
              <a:path w="15786972" h="7089785">
                <a:moveTo>
                  <a:pt x="0" y="0"/>
                </a:moveTo>
                <a:lnTo>
                  <a:pt x="15786972" y="0"/>
                </a:lnTo>
                <a:lnTo>
                  <a:pt x="15786972" y="7089786"/>
                </a:lnTo>
                <a:lnTo>
                  <a:pt x="0" y="708978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5953931" y="6161402"/>
            <a:ext cx="6380139" cy="3572878"/>
          </a:xfrm>
          <a:custGeom>
            <a:avLst/>
            <a:gdLst/>
            <a:ahLst/>
            <a:cxnLst/>
            <a:rect l="l" t="t" r="r" b="b"/>
            <a:pathLst>
              <a:path w="6380139" h="3572878">
                <a:moveTo>
                  <a:pt x="0" y="0"/>
                </a:moveTo>
                <a:lnTo>
                  <a:pt x="6380138" y="0"/>
                </a:lnTo>
                <a:lnTo>
                  <a:pt x="6380138" y="3572878"/>
                </a:lnTo>
                <a:lnTo>
                  <a:pt x="0" y="3572878"/>
                </a:lnTo>
                <a:lnTo>
                  <a:pt x="0" y="0"/>
                </a:lnTo>
                <a:close/>
              </a:path>
            </a:pathLst>
          </a:custGeom>
          <a:blipFill>
            <a:blip r:embed="rId4"/>
            <a:stretch>
              <a:fillRect/>
            </a:stretch>
          </a:blipFill>
        </p:spPr>
      </p:sp>
      <p:sp>
        <p:nvSpPr>
          <p:cNvPr id="5" name="TextBox 5"/>
          <p:cNvSpPr txBox="1"/>
          <p:nvPr/>
        </p:nvSpPr>
        <p:spPr>
          <a:xfrm>
            <a:off x="1669033" y="3397015"/>
            <a:ext cx="14949935" cy="2331721"/>
          </a:xfrm>
          <a:prstGeom prst="rect">
            <a:avLst/>
          </a:prstGeom>
        </p:spPr>
        <p:txBody>
          <a:bodyPr lIns="0" tIns="0" rIns="0" bIns="0" rtlCol="0" anchor="t">
            <a:spAutoFit/>
          </a:bodyPr>
          <a:lstStyle/>
          <a:p>
            <a:pPr algn="ctr">
              <a:lnSpc>
                <a:spcPts val="6209"/>
              </a:lnSpc>
            </a:pPr>
            <a:endParaRPr/>
          </a:p>
          <a:p>
            <a:pPr algn="ctr">
              <a:lnSpc>
                <a:spcPts val="6209"/>
              </a:lnSpc>
            </a:pPr>
            <a:r>
              <a:rPr lang="en-US" sz="4599">
                <a:solidFill>
                  <a:srgbClr val="000000"/>
                </a:solidFill>
                <a:latin typeface="Glacial Indifference"/>
                <a:ea typeface="Glacial Indifference"/>
                <a:cs typeface="Glacial Indifference"/>
                <a:sym typeface="Glacial Indifference"/>
              </a:rPr>
              <a:t> In 2023, Messi joined Inter Miami in Major League Soccer (MLS), bringing global attention to U.S. football.</a:t>
            </a: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5F6"/>
        </a:solidFill>
        <a:effectLst/>
      </p:bgPr>
    </p:bg>
    <p:spTree>
      <p:nvGrpSpPr>
        <p:cNvPr id="1" name=""/>
        <p:cNvGrpSpPr/>
        <p:nvPr/>
      </p:nvGrpSpPr>
      <p:grpSpPr>
        <a:xfrm>
          <a:off x="0" y="0"/>
          <a:ext cx="0" cy="0"/>
          <a:chOff x="0" y="0"/>
          <a:chExt cx="0" cy="0"/>
        </a:xfrm>
      </p:grpSpPr>
      <p:sp>
        <p:nvSpPr>
          <p:cNvPr id="2" name="Freeform 2"/>
          <p:cNvSpPr/>
          <p:nvPr/>
        </p:nvSpPr>
        <p:spPr>
          <a:xfrm rot="267136">
            <a:off x="13857170" y="3271100"/>
            <a:ext cx="4194610" cy="6248953"/>
          </a:xfrm>
          <a:custGeom>
            <a:avLst/>
            <a:gdLst/>
            <a:ahLst/>
            <a:cxnLst/>
            <a:rect l="l" t="t" r="r" b="b"/>
            <a:pathLst>
              <a:path w="4194610" h="6248953">
                <a:moveTo>
                  <a:pt x="0" y="0"/>
                </a:moveTo>
                <a:lnTo>
                  <a:pt x="4194610" y="0"/>
                </a:lnTo>
                <a:lnTo>
                  <a:pt x="4194610" y="6248953"/>
                </a:lnTo>
                <a:lnTo>
                  <a:pt x="0" y="624895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1737101" y="-110551"/>
            <a:ext cx="16230600" cy="2489067"/>
          </a:xfrm>
          <a:prstGeom prst="rect">
            <a:avLst/>
          </a:prstGeom>
        </p:spPr>
        <p:txBody>
          <a:bodyPr lIns="0" tIns="0" rIns="0" bIns="0" rtlCol="0" anchor="t">
            <a:spAutoFit/>
          </a:bodyPr>
          <a:lstStyle/>
          <a:p>
            <a:pPr algn="ctr">
              <a:lnSpc>
                <a:spcPts val="19257"/>
              </a:lnSpc>
            </a:pPr>
            <a:r>
              <a:rPr lang="en-US" sz="13755" spc="-495">
                <a:solidFill>
                  <a:srgbClr val="000000"/>
                </a:solidFill>
                <a:latin typeface="Scripter"/>
                <a:ea typeface="Scripter"/>
                <a:cs typeface="Scripter"/>
                <a:sym typeface="Scripter"/>
              </a:rPr>
              <a:t>International Career:</a:t>
            </a:r>
          </a:p>
        </p:txBody>
      </p:sp>
      <p:sp>
        <p:nvSpPr>
          <p:cNvPr id="4" name="TextBox 4"/>
          <p:cNvSpPr txBox="1"/>
          <p:nvPr/>
        </p:nvSpPr>
        <p:spPr>
          <a:xfrm>
            <a:off x="0" y="2302317"/>
            <a:ext cx="14064048" cy="4674871"/>
          </a:xfrm>
          <a:prstGeom prst="rect">
            <a:avLst/>
          </a:prstGeom>
        </p:spPr>
        <p:txBody>
          <a:bodyPr lIns="0" tIns="0" rIns="0" bIns="0" rtlCol="0" anchor="t">
            <a:spAutoFit/>
          </a:bodyPr>
          <a:lstStyle/>
          <a:p>
            <a:pPr algn="ctr">
              <a:lnSpc>
                <a:spcPts val="6209"/>
              </a:lnSpc>
            </a:pPr>
            <a:endParaRPr/>
          </a:p>
          <a:p>
            <a:pPr algn="ctr">
              <a:lnSpc>
                <a:spcPts val="6209"/>
              </a:lnSpc>
            </a:pPr>
            <a:r>
              <a:rPr lang="en-US" sz="4599">
                <a:solidFill>
                  <a:srgbClr val="000000"/>
                </a:solidFill>
                <a:latin typeface="Glacial Indifference"/>
                <a:ea typeface="Glacial Indifference"/>
                <a:cs typeface="Glacial Indifference"/>
                <a:sym typeface="Glacial Indifference"/>
              </a:rPr>
              <a:t> Messi initially faced criticism for not replicating his Barcelona success with Argentina. But he silenced critics by winning the Copa América in 2021 (his first major international trophy) and the 2022 FIFA World Cup in Qatar, where he captained Argentina to glory.</a:t>
            </a:r>
          </a:p>
        </p:txBody>
      </p:sp>
      <p:sp>
        <p:nvSpPr>
          <p:cNvPr id="5" name="Freeform 5"/>
          <p:cNvSpPr/>
          <p:nvPr/>
        </p:nvSpPr>
        <p:spPr>
          <a:xfrm>
            <a:off x="780054" y="7235959"/>
            <a:ext cx="4398013" cy="2926677"/>
          </a:xfrm>
          <a:custGeom>
            <a:avLst/>
            <a:gdLst/>
            <a:ahLst/>
            <a:cxnLst/>
            <a:rect l="l" t="t" r="r" b="b"/>
            <a:pathLst>
              <a:path w="4398013" h="2926677">
                <a:moveTo>
                  <a:pt x="0" y="0"/>
                </a:moveTo>
                <a:lnTo>
                  <a:pt x="4398012" y="0"/>
                </a:lnTo>
                <a:lnTo>
                  <a:pt x="4398012" y="2926677"/>
                </a:lnTo>
                <a:lnTo>
                  <a:pt x="0" y="2926677"/>
                </a:lnTo>
                <a:lnTo>
                  <a:pt x="0" y="0"/>
                </a:lnTo>
                <a:close/>
              </a:path>
            </a:pathLst>
          </a:custGeom>
          <a:blipFill>
            <a:blip r:embed="rId4"/>
            <a:stretch>
              <a:fillRect/>
            </a:stretch>
          </a:blipFill>
        </p:spPr>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5F6"/>
        </a:solidFill>
        <a:effectLst/>
      </p:bgPr>
    </p:bg>
    <p:spTree>
      <p:nvGrpSpPr>
        <p:cNvPr id="1" name=""/>
        <p:cNvGrpSpPr/>
        <p:nvPr/>
      </p:nvGrpSpPr>
      <p:grpSpPr>
        <a:xfrm>
          <a:off x="0" y="0"/>
          <a:ext cx="0" cy="0"/>
          <a:chOff x="0" y="0"/>
          <a:chExt cx="0" cy="0"/>
        </a:xfrm>
      </p:grpSpPr>
      <p:sp>
        <p:nvSpPr>
          <p:cNvPr id="2" name="Freeform 2"/>
          <p:cNvSpPr/>
          <p:nvPr/>
        </p:nvSpPr>
        <p:spPr>
          <a:xfrm rot="-161684">
            <a:off x="1163669" y="595838"/>
            <a:ext cx="13433997" cy="6057511"/>
          </a:xfrm>
          <a:custGeom>
            <a:avLst/>
            <a:gdLst/>
            <a:ahLst/>
            <a:cxnLst/>
            <a:rect l="l" t="t" r="r" b="b"/>
            <a:pathLst>
              <a:path w="13433997" h="6057511">
                <a:moveTo>
                  <a:pt x="0" y="0"/>
                </a:moveTo>
                <a:lnTo>
                  <a:pt x="13433997" y="0"/>
                </a:lnTo>
                <a:lnTo>
                  <a:pt x="13433997" y="6057512"/>
                </a:lnTo>
                <a:lnTo>
                  <a:pt x="0" y="605751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2369572" y="4846321"/>
            <a:ext cx="5659728" cy="4664051"/>
          </a:xfrm>
          <a:custGeom>
            <a:avLst/>
            <a:gdLst/>
            <a:ahLst/>
            <a:cxnLst/>
            <a:rect l="l" t="t" r="r" b="b"/>
            <a:pathLst>
              <a:path w="5659728" h="4664051">
                <a:moveTo>
                  <a:pt x="0" y="0"/>
                </a:moveTo>
                <a:lnTo>
                  <a:pt x="5659729" y="0"/>
                </a:lnTo>
                <a:lnTo>
                  <a:pt x="5659729" y="4664051"/>
                </a:lnTo>
                <a:lnTo>
                  <a:pt x="0" y="4664051"/>
                </a:lnTo>
                <a:lnTo>
                  <a:pt x="0" y="0"/>
                </a:lnTo>
                <a:close/>
              </a:path>
            </a:pathLst>
          </a:custGeom>
          <a:blipFill>
            <a:blip r:embed="rId4"/>
            <a:stretch>
              <a:fillRect t="-33048" b="-18485"/>
            </a:stretch>
          </a:blipFill>
        </p:spPr>
      </p:sp>
      <p:sp>
        <p:nvSpPr>
          <p:cNvPr id="4" name="TextBox 4"/>
          <p:cNvSpPr txBox="1"/>
          <p:nvPr/>
        </p:nvSpPr>
        <p:spPr>
          <a:xfrm>
            <a:off x="381899" y="-247650"/>
            <a:ext cx="16230600" cy="1570257"/>
          </a:xfrm>
          <a:prstGeom prst="rect">
            <a:avLst/>
          </a:prstGeom>
        </p:spPr>
        <p:txBody>
          <a:bodyPr lIns="0" tIns="0" rIns="0" bIns="0" rtlCol="0" anchor="t">
            <a:spAutoFit/>
          </a:bodyPr>
          <a:lstStyle/>
          <a:p>
            <a:pPr algn="ctr">
              <a:lnSpc>
                <a:spcPts val="12150"/>
              </a:lnSpc>
            </a:pPr>
            <a:r>
              <a:rPr lang="en-US" sz="8678" spc="-312">
                <a:solidFill>
                  <a:srgbClr val="000000"/>
                </a:solidFill>
                <a:latin typeface="Scripter"/>
                <a:ea typeface="Scripter"/>
                <a:cs typeface="Scripter"/>
                <a:sym typeface="Scripter"/>
              </a:rPr>
              <a:t>Personal Life:</a:t>
            </a:r>
          </a:p>
        </p:txBody>
      </p:sp>
      <p:sp>
        <p:nvSpPr>
          <p:cNvPr id="5" name="TextBox 5"/>
          <p:cNvSpPr txBox="1"/>
          <p:nvPr/>
        </p:nvSpPr>
        <p:spPr>
          <a:xfrm>
            <a:off x="2232667" y="952500"/>
            <a:ext cx="12499967" cy="3893821"/>
          </a:xfrm>
          <a:prstGeom prst="rect">
            <a:avLst/>
          </a:prstGeom>
        </p:spPr>
        <p:txBody>
          <a:bodyPr lIns="0" tIns="0" rIns="0" bIns="0" rtlCol="0" anchor="t">
            <a:spAutoFit/>
          </a:bodyPr>
          <a:lstStyle/>
          <a:p>
            <a:pPr algn="ctr">
              <a:lnSpc>
                <a:spcPts val="6209"/>
              </a:lnSpc>
            </a:pPr>
            <a:endParaRPr/>
          </a:p>
          <a:p>
            <a:pPr algn="ctr">
              <a:lnSpc>
                <a:spcPts val="6209"/>
              </a:lnSpc>
            </a:pPr>
            <a:r>
              <a:rPr lang="en-US" sz="4599">
                <a:solidFill>
                  <a:srgbClr val="000000"/>
                </a:solidFill>
                <a:latin typeface="Glacial Indifference"/>
                <a:ea typeface="Glacial Indifference"/>
                <a:cs typeface="Glacial Indifference"/>
                <a:sym typeface="Glacial Indifference"/>
              </a:rPr>
              <a:t> Messi married his childhood sweetheart, Antonela Roccuzzo, in 2017. They have three children. Beyond football, he is involved in philanthropy through the Leo Messi Foundation.</a:t>
            </a: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5F6"/>
        </a:solidFill>
        <a:effectLst/>
      </p:bgPr>
    </p:bg>
    <p:spTree>
      <p:nvGrpSpPr>
        <p:cNvPr id="1" name=""/>
        <p:cNvGrpSpPr/>
        <p:nvPr/>
      </p:nvGrpSpPr>
      <p:grpSpPr>
        <a:xfrm>
          <a:off x="0" y="0"/>
          <a:ext cx="0" cy="0"/>
          <a:chOff x="0" y="0"/>
          <a:chExt cx="0" cy="0"/>
        </a:xfrm>
      </p:grpSpPr>
      <p:sp>
        <p:nvSpPr>
          <p:cNvPr id="2" name="TextBox 2"/>
          <p:cNvSpPr txBox="1"/>
          <p:nvPr/>
        </p:nvSpPr>
        <p:spPr>
          <a:xfrm>
            <a:off x="1028700" y="628650"/>
            <a:ext cx="16230600" cy="7365867"/>
          </a:xfrm>
          <a:prstGeom prst="rect">
            <a:avLst/>
          </a:prstGeom>
        </p:spPr>
        <p:txBody>
          <a:bodyPr lIns="0" tIns="0" rIns="0" bIns="0" rtlCol="0" anchor="t">
            <a:spAutoFit/>
          </a:bodyPr>
          <a:lstStyle/>
          <a:p>
            <a:pPr algn="ctr">
              <a:lnSpc>
                <a:spcPts val="19257"/>
              </a:lnSpc>
            </a:pPr>
            <a:r>
              <a:rPr lang="en-US" sz="13755" spc="-495">
                <a:solidFill>
                  <a:srgbClr val="000000"/>
                </a:solidFill>
                <a:latin typeface="Scripter"/>
                <a:ea typeface="Scripter"/>
                <a:cs typeface="Scripter"/>
                <a:sym typeface="Scripter"/>
              </a:rPr>
              <a:t>thank you for listening </a:t>
            </a:r>
          </a:p>
          <a:p>
            <a:pPr algn="ctr">
              <a:lnSpc>
                <a:spcPts val="19257"/>
              </a:lnSpc>
            </a:pPr>
            <a:r>
              <a:rPr lang="en-US" sz="13755" spc="-495">
                <a:solidFill>
                  <a:srgbClr val="000000"/>
                </a:solidFill>
                <a:latin typeface="Scripter"/>
                <a:ea typeface="Scripter"/>
                <a:cs typeface="Scripter"/>
                <a:sym typeface="Scripter"/>
              </a:rPr>
              <a:t>shafiq AbuJeris </a:t>
            </a:r>
          </a:p>
          <a:p>
            <a:pPr algn="ctr">
              <a:lnSpc>
                <a:spcPts val="19257"/>
              </a:lnSpc>
            </a:pPr>
            <a:r>
              <a:rPr lang="en-US" sz="13755" spc="-495">
                <a:solidFill>
                  <a:srgbClr val="000000"/>
                </a:solidFill>
                <a:latin typeface="Scripter"/>
                <a:ea typeface="Scripter"/>
                <a:cs typeface="Scripter"/>
                <a:sym typeface="Scripter"/>
              </a:rPr>
              <a:t>7A</a:t>
            </a:r>
          </a:p>
        </p:txBody>
      </p:sp>
      <p:sp>
        <p:nvSpPr>
          <p:cNvPr id="3" name="Freeform 3"/>
          <p:cNvSpPr/>
          <p:nvPr/>
        </p:nvSpPr>
        <p:spPr>
          <a:xfrm rot="216337">
            <a:off x="1102752" y="7718819"/>
            <a:ext cx="3426605" cy="2462872"/>
          </a:xfrm>
          <a:custGeom>
            <a:avLst/>
            <a:gdLst/>
            <a:ahLst/>
            <a:cxnLst/>
            <a:rect l="l" t="t" r="r" b="b"/>
            <a:pathLst>
              <a:path w="3426605" h="2462872">
                <a:moveTo>
                  <a:pt x="0" y="0"/>
                </a:moveTo>
                <a:lnTo>
                  <a:pt x="3426604" y="0"/>
                </a:lnTo>
                <a:lnTo>
                  <a:pt x="3426604" y="2462872"/>
                </a:lnTo>
                <a:lnTo>
                  <a:pt x="0" y="246287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3184177" y="5797457"/>
            <a:ext cx="3784048" cy="2331920"/>
          </a:xfrm>
          <a:custGeom>
            <a:avLst/>
            <a:gdLst/>
            <a:ahLst/>
            <a:cxnLst/>
            <a:rect l="l" t="t" r="r" b="b"/>
            <a:pathLst>
              <a:path w="3784048" h="2331920">
                <a:moveTo>
                  <a:pt x="0" y="0"/>
                </a:moveTo>
                <a:lnTo>
                  <a:pt x="3784048" y="0"/>
                </a:lnTo>
                <a:lnTo>
                  <a:pt x="3784048" y="2331920"/>
                </a:lnTo>
                <a:lnTo>
                  <a:pt x="0" y="233192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299</Words>
  <Application>Microsoft Office PowerPoint</Application>
  <PresentationFormat>Custom</PresentationFormat>
  <Paragraphs>20</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Scripter</vt:lpstr>
      <vt:lpstr>Glacial Indifference</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messi life</dc:title>
  <cp:lastModifiedBy>Microsoft account</cp:lastModifiedBy>
  <cp:revision>2</cp:revision>
  <dcterms:created xsi:type="dcterms:W3CDTF">2006-08-16T00:00:00Z</dcterms:created>
  <dcterms:modified xsi:type="dcterms:W3CDTF">2025-09-05T10:39:21Z</dcterms:modified>
  <dc:identifier>DAGyGenewaM</dc:identifier>
</cp:coreProperties>
</file>