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3" d="100"/>
          <a:sy n="83" d="100"/>
        </p:scale>
        <p:origin x="614"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17/09/2025</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transition spd="slow">
    <p:cove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17/09/2025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transition spd="slow">
    <p:cove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17/09/2025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transition spd="slow">
    <p:cove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17/09/2025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transition spd="slow">
    <p:cove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17/09/2025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transition spd="slow">
    <p:cove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17/09/2025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transition spd="slow">
    <p:cove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17/09/2025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transition spd="slow">
    <p:cove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17/09/2025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transition spd="slow">
    <p:cove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17/09/2025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transition spd="slow">
    <p:cove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17/09/2025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transition spd="slow">
    <p:cove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17/09/2025</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transition spd="slow">
    <p:cove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17/09/2025</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slow">
    <p:cover/>
  </p:transition>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97C8D1-1D01-4E7A-996E-99A30511CD79}"/>
              </a:ext>
            </a:extLst>
          </p:cNvPr>
          <p:cNvSpPr>
            <a:spLocks noGrp="1"/>
          </p:cNvSpPr>
          <p:nvPr>
            <p:ph type="ctrTitle"/>
          </p:nvPr>
        </p:nvSpPr>
        <p:spPr/>
        <p:txBody>
          <a:bodyPr/>
          <a:lstStyle/>
          <a:p>
            <a:r>
              <a:rPr lang="en-US" dirty="0"/>
              <a:t>King </a:t>
            </a:r>
            <a:r>
              <a:rPr lang="en-US" dirty="0" err="1"/>
              <a:t>lear</a:t>
            </a:r>
            <a:endParaRPr lang="en-US" dirty="0"/>
          </a:p>
        </p:txBody>
      </p:sp>
      <p:sp>
        <p:nvSpPr>
          <p:cNvPr id="3" name="Subtitle 2">
            <a:extLst>
              <a:ext uri="{FF2B5EF4-FFF2-40B4-BE49-F238E27FC236}">
                <a16:creationId xmlns:a16="http://schemas.microsoft.com/office/drawing/2014/main" id="{FEDA4704-5CB7-4B87-BD83-BAE421ACE7D8}"/>
              </a:ext>
            </a:extLst>
          </p:cNvPr>
          <p:cNvSpPr>
            <a:spLocks noGrp="1"/>
          </p:cNvSpPr>
          <p:nvPr>
            <p:ph type="subTitle" idx="1"/>
          </p:nvPr>
        </p:nvSpPr>
        <p:spPr/>
        <p:txBody>
          <a:bodyPr/>
          <a:lstStyle/>
          <a:p>
            <a:r>
              <a:rPr lang="en-US" dirty="0"/>
              <a:t>Act1 scene1</a:t>
            </a:r>
          </a:p>
        </p:txBody>
      </p:sp>
      <p:sp>
        <p:nvSpPr>
          <p:cNvPr id="4" name="TextBox 3">
            <a:extLst>
              <a:ext uri="{FF2B5EF4-FFF2-40B4-BE49-F238E27FC236}">
                <a16:creationId xmlns:a16="http://schemas.microsoft.com/office/drawing/2014/main" id="{A89EC038-D2AB-436B-A167-A07B120D24E9}"/>
              </a:ext>
            </a:extLst>
          </p:cNvPr>
          <p:cNvSpPr txBox="1"/>
          <p:nvPr/>
        </p:nvSpPr>
        <p:spPr>
          <a:xfrm>
            <a:off x="2372060" y="5052291"/>
            <a:ext cx="5987312" cy="369332"/>
          </a:xfrm>
          <a:prstGeom prst="rect">
            <a:avLst/>
          </a:prstGeom>
          <a:noFill/>
        </p:spPr>
        <p:txBody>
          <a:bodyPr wrap="square" rtlCol="0">
            <a:spAutoFit/>
          </a:bodyPr>
          <a:lstStyle/>
          <a:p>
            <a:r>
              <a:rPr lang="en-US" dirty="0"/>
              <a:t>Walid Abu Rous 8(b)                                           17/9/2025</a:t>
            </a:r>
          </a:p>
        </p:txBody>
      </p:sp>
    </p:spTree>
    <p:extLst>
      <p:ext uri="{BB962C8B-B14F-4D97-AF65-F5344CB8AC3E}">
        <p14:creationId xmlns:p14="http://schemas.microsoft.com/office/powerpoint/2010/main" val="3966177448"/>
      </p:ext>
    </p:extLst>
  </p:cSld>
  <p:clrMapOvr>
    <a:masterClrMapping/>
  </p:clrMapOvr>
  <p:transition spd="slow">
    <p:cove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0BE46B-A266-408A-BE4F-653DA78671DC}"/>
              </a:ext>
            </a:extLst>
          </p:cNvPr>
          <p:cNvSpPr>
            <a:spLocks noGrp="1"/>
          </p:cNvSpPr>
          <p:nvPr>
            <p:ph type="title"/>
          </p:nvPr>
        </p:nvSpPr>
        <p:spPr/>
        <p:txBody>
          <a:bodyPr/>
          <a:lstStyle/>
          <a:p>
            <a:r>
              <a:rPr lang="en-US" dirty="0"/>
              <a:t>expectations</a:t>
            </a:r>
          </a:p>
        </p:txBody>
      </p:sp>
      <p:sp>
        <p:nvSpPr>
          <p:cNvPr id="3" name="Content Placeholder 2">
            <a:extLst>
              <a:ext uri="{FF2B5EF4-FFF2-40B4-BE49-F238E27FC236}">
                <a16:creationId xmlns:a16="http://schemas.microsoft.com/office/drawing/2014/main" id="{22EC64B0-2938-4E40-9A71-25FD13C2935A}"/>
              </a:ext>
            </a:extLst>
          </p:cNvPr>
          <p:cNvSpPr>
            <a:spLocks noGrp="1"/>
          </p:cNvSpPr>
          <p:nvPr>
            <p:ph idx="1"/>
          </p:nvPr>
        </p:nvSpPr>
        <p:spPr/>
        <p:txBody>
          <a:bodyPr/>
          <a:lstStyle/>
          <a:p>
            <a:r>
              <a:rPr lang="en-US" dirty="0"/>
              <a:t>I expect that in scene 2 Goneril and Regan will betray each other and that Cordelia will try to save her father, Kent will still be loyal to Cordelia and  a war will begin in </a:t>
            </a:r>
            <a:r>
              <a:rPr lang="en-US" dirty="0" err="1"/>
              <a:t>goneriels</a:t>
            </a:r>
            <a:r>
              <a:rPr lang="en-US" dirty="0"/>
              <a:t> and regna's  kingdom.</a:t>
            </a:r>
          </a:p>
        </p:txBody>
      </p:sp>
    </p:spTree>
    <p:extLst>
      <p:ext uri="{BB962C8B-B14F-4D97-AF65-F5344CB8AC3E}">
        <p14:creationId xmlns:p14="http://schemas.microsoft.com/office/powerpoint/2010/main" val="3470921641"/>
      </p:ext>
    </p:extLst>
  </p:cSld>
  <p:clrMapOvr>
    <a:masterClrMapping/>
  </p:clrMapOvr>
  <p:transition spd="slow">
    <p:cove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3B53E5-BA11-47A1-B2F1-EC70592E3241}"/>
              </a:ext>
            </a:extLst>
          </p:cNvPr>
          <p:cNvSpPr>
            <a:spLocks noGrp="1"/>
          </p:cNvSpPr>
          <p:nvPr>
            <p:ph type="title"/>
          </p:nvPr>
        </p:nvSpPr>
        <p:spPr/>
        <p:txBody>
          <a:bodyPr/>
          <a:lstStyle/>
          <a:p>
            <a:r>
              <a:rPr lang="en-US" dirty="0"/>
              <a:t>Main events</a:t>
            </a:r>
          </a:p>
        </p:txBody>
      </p:sp>
      <p:sp>
        <p:nvSpPr>
          <p:cNvPr id="3" name="Content Placeholder 2">
            <a:extLst>
              <a:ext uri="{FF2B5EF4-FFF2-40B4-BE49-F238E27FC236}">
                <a16:creationId xmlns:a16="http://schemas.microsoft.com/office/drawing/2014/main" id="{66F259B9-E1C6-432C-BCCD-900B816020FC}"/>
              </a:ext>
            </a:extLst>
          </p:cNvPr>
          <p:cNvSpPr>
            <a:spLocks noGrp="1"/>
          </p:cNvSpPr>
          <p:nvPr>
            <p:ph idx="1"/>
          </p:nvPr>
        </p:nvSpPr>
        <p:spPr/>
        <p:txBody>
          <a:bodyPr/>
          <a:lstStyle/>
          <a:p>
            <a:pPr marL="0" indent="0">
              <a:buNone/>
            </a:pPr>
            <a:r>
              <a:rPr lang="en-US" dirty="0"/>
              <a:t>1) Division of the kingdom </a:t>
            </a:r>
          </a:p>
          <a:p>
            <a:pPr marL="0" indent="0">
              <a:buNone/>
            </a:pPr>
            <a:r>
              <a:rPr lang="en-US" dirty="0"/>
              <a:t>2) Love test</a:t>
            </a:r>
          </a:p>
          <a:p>
            <a:pPr marL="0" indent="0">
              <a:buNone/>
            </a:pPr>
            <a:r>
              <a:rPr lang="en-US" dirty="0"/>
              <a:t>3) King Lear disowns Cordelia</a:t>
            </a:r>
          </a:p>
          <a:p>
            <a:pPr marL="0" indent="0">
              <a:buNone/>
            </a:pPr>
            <a:r>
              <a:rPr lang="en-US" dirty="0"/>
              <a:t>4) Goneril and Regan plot together</a:t>
            </a:r>
          </a:p>
        </p:txBody>
      </p:sp>
    </p:spTree>
    <p:extLst>
      <p:ext uri="{BB962C8B-B14F-4D97-AF65-F5344CB8AC3E}">
        <p14:creationId xmlns:p14="http://schemas.microsoft.com/office/powerpoint/2010/main" val="472799151"/>
      </p:ext>
    </p:extLst>
  </p:cSld>
  <p:clrMapOvr>
    <a:masterClrMapping/>
  </p:clrMapOvr>
  <p:transition spd="slow">
    <p:cove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DB56E9-B203-4E6E-911C-C91034654EF8}"/>
              </a:ext>
            </a:extLst>
          </p:cNvPr>
          <p:cNvSpPr>
            <a:spLocks noGrp="1"/>
          </p:cNvSpPr>
          <p:nvPr>
            <p:ph type="title"/>
          </p:nvPr>
        </p:nvSpPr>
        <p:spPr/>
        <p:txBody>
          <a:bodyPr/>
          <a:lstStyle/>
          <a:p>
            <a:r>
              <a:rPr lang="en-US" dirty="0"/>
              <a:t>Main characters</a:t>
            </a:r>
          </a:p>
        </p:txBody>
      </p:sp>
      <p:sp>
        <p:nvSpPr>
          <p:cNvPr id="3" name="Content Placeholder 2">
            <a:extLst>
              <a:ext uri="{FF2B5EF4-FFF2-40B4-BE49-F238E27FC236}">
                <a16:creationId xmlns:a16="http://schemas.microsoft.com/office/drawing/2014/main" id="{3347E004-7D3A-4561-97C2-06A591F1A6BB}"/>
              </a:ext>
            </a:extLst>
          </p:cNvPr>
          <p:cNvSpPr>
            <a:spLocks noGrp="1"/>
          </p:cNvSpPr>
          <p:nvPr>
            <p:ph idx="1"/>
          </p:nvPr>
        </p:nvSpPr>
        <p:spPr/>
        <p:txBody>
          <a:bodyPr/>
          <a:lstStyle/>
          <a:p>
            <a:pPr marL="0" indent="0">
              <a:buNone/>
            </a:pPr>
            <a:r>
              <a:rPr lang="en-US" dirty="0"/>
              <a:t>1) King Lear                                              2) Goneril</a:t>
            </a:r>
          </a:p>
          <a:p>
            <a:pPr marL="0" indent="0">
              <a:buNone/>
            </a:pPr>
            <a:r>
              <a:rPr lang="en-US" dirty="0"/>
              <a:t>3) Cordelia                                               4) Regan</a:t>
            </a:r>
          </a:p>
          <a:p>
            <a:pPr marL="0" indent="0">
              <a:buNone/>
            </a:pPr>
            <a:r>
              <a:rPr lang="en-US" dirty="0"/>
              <a:t>5) Kent                                                     6) </a:t>
            </a:r>
            <a:r>
              <a:rPr lang="en-US" dirty="0" err="1"/>
              <a:t>Glouster</a:t>
            </a:r>
            <a:endParaRPr lang="en-US" dirty="0"/>
          </a:p>
          <a:p>
            <a:pPr marL="0" indent="0">
              <a:buNone/>
            </a:pPr>
            <a:r>
              <a:rPr lang="en-US" dirty="0"/>
              <a:t>7) Edmund                                                8) France And </a:t>
            </a:r>
            <a:r>
              <a:rPr lang="en-US" dirty="0" err="1"/>
              <a:t>Burgandy</a:t>
            </a:r>
            <a:endParaRPr lang="en-US" dirty="0"/>
          </a:p>
        </p:txBody>
      </p:sp>
    </p:spTree>
    <p:extLst>
      <p:ext uri="{BB962C8B-B14F-4D97-AF65-F5344CB8AC3E}">
        <p14:creationId xmlns:p14="http://schemas.microsoft.com/office/powerpoint/2010/main" val="3203851677"/>
      </p:ext>
    </p:extLst>
  </p:cSld>
  <p:clrMapOvr>
    <a:masterClrMapping/>
  </p:clrMapOvr>
  <p:transition spd="slow">
    <p:cove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95A085-7D49-46CF-8670-C11517DB9E59}"/>
              </a:ext>
            </a:extLst>
          </p:cNvPr>
          <p:cNvSpPr>
            <a:spLocks noGrp="1"/>
          </p:cNvSpPr>
          <p:nvPr>
            <p:ph type="title"/>
          </p:nvPr>
        </p:nvSpPr>
        <p:spPr/>
        <p:txBody>
          <a:bodyPr/>
          <a:lstStyle/>
          <a:p>
            <a:r>
              <a:rPr lang="en-US" dirty="0"/>
              <a:t>Main themes</a:t>
            </a:r>
          </a:p>
        </p:txBody>
      </p:sp>
      <p:sp>
        <p:nvSpPr>
          <p:cNvPr id="3" name="Content Placeholder 2">
            <a:extLst>
              <a:ext uri="{FF2B5EF4-FFF2-40B4-BE49-F238E27FC236}">
                <a16:creationId xmlns:a16="http://schemas.microsoft.com/office/drawing/2014/main" id="{1B1CF6B8-BCF7-4C2B-8DCE-6E7EE409A72D}"/>
              </a:ext>
            </a:extLst>
          </p:cNvPr>
          <p:cNvSpPr>
            <a:spLocks noGrp="1"/>
          </p:cNvSpPr>
          <p:nvPr>
            <p:ph idx="1"/>
          </p:nvPr>
        </p:nvSpPr>
        <p:spPr/>
        <p:txBody>
          <a:bodyPr/>
          <a:lstStyle/>
          <a:p>
            <a:pPr marL="457200" indent="-457200">
              <a:buAutoNum type="arabicParenR"/>
            </a:pPr>
            <a:r>
              <a:rPr lang="en-US" dirty="0"/>
              <a:t>Appearance VS reality </a:t>
            </a:r>
          </a:p>
          <a:p>
            <a:pPr marL="457200" indent="-457200">
              <a:buFont typeface="Arial" panose="020B0604020202020204" pitchFamily="34" charset="0"/>
              <a:buAutoNum type="arabicParenR"/>
            </a:pPr>
            <a:r>
              <a:rPr lang="en-US" dirty="0"/>
              <a:t>Authority and Family Conflict</a:t>
            </a:r>
          </a:p>
          <a:p>
            <a:pPr marL="457200" indent="-457200">
              <a:buFont typeface="Arial" panose="020B0604020202020204" pitchFamily="34" charset="0"/>
              <a:buAutoNum type="arabicParenR"/>
            </a:pPr>
            <a:r>
              <a:rPr lang="en-US" dirty="0"/>
              <a:t>Loyalty and Honesty</a:t>
            </a:r>
          </a:p>
          <a:p>
            <a:pPr marL="0" indent="0">
              <a:buNone/>
            </a:pPr>
            <a:endParaRPr lang="en-US" dirty="0"/>
          </a:p>
        </p:txBody>
      </p:sp>
    </p:spTree>
    <p:extLst>
      <p:ext uri="{BB962C8B-B14F-4D97-AF65-F5344CB8AC3E}">
        <p14:creationId xmlns:p14="http://schemas.microsoft.com/office/powerpoint/2010/main" val="2157649071"/>
      </p:ext>
    </p:extLst>
  </p:cSld>
  <p:clrMapOvr>
    <a:masterClrMapping/>
  </p:clrMapOvr>
  <p:transition spd="slow">
    <p:cove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83215C-1760-4722-92D1-E9E4BB080C8E}"/>
              </a:ext>
            </a:extLst>
          </p:cNvPr>
          <p:cNvSpPr>
            <a:spLocks noGrp="1"/>
          </p:cNvSpPr>
          <p:nvPr>
            <p:ph type="title"/>
          </p:nvPr>
        </p:nvSpPr>
        <p:spPr/>
        <p:txBody>
          <a:bodyPr/>
          <a:lstStyle/>
          <a:p>
            <a:r>
              <a:rPr lang="en-US" dirty="0"/>
              <a:t>Appearance VS Reality</a:t>
            </a:r>
          </a:p>
        </p:txBody>
      </p:sp>
      <p:sp>
        <p:nvSpPr>
          <p:cNvPr id="3" name="Content Placeholder 2">
            <a:extLst>
              <a:ext uri="{FF2B5EF4-FFF2-40B4-BE49-F238E27FC236}">
                <a16:creationId xmlns:a16="http://schemas.microsoft.com/office/drawing/2014/main" id="{852CA839-0FEF-4B03-BF68-E40B2541DE89}"/>
              </a:ext>
            </a:extLst>
          </p:cNvPr>
          <p:cNvSpPr>
            <a:spLocks noGrp="1"/>
          </p:cNvSpPr>
          <p:nvPr>
            <p:ph idx="1"/>
          </p:nvPr>
        </p:nvSpPr>
        <p:spPr/>
        <p:txBody>
          <a:bodyPr/>
          <a:lstStyle/>
          <a:p>
            <a:r>
              <a:rPr lang="en-US" dirty="0"/>
              <a:t>Goneril and Regan use fake flattery to gain land and power, they say they love Lear more than life while their words are fake.</a:t>
            </a:r>
          </a:p>
          <a:p>
            <a:r>
              <a:rPr lang="en-US" dirty="0"/>
              <a:t>Cordelia does not flatter her father like her sisters but she simply expresses her love by saying ‘I love you the same way every daughter loves her father.’</a:t>
            </a:r>
          </a:p>
          <a:p>
            <a:r>
              <a:rPr lang="en-US" dirty="0"/>
              <a:t>This shows how appearance could trick while reality may be harsh but its true.</a:t>
            </a:r>
          </a:p>
        </p:txBody>
      </p:sp>
    </p:spTree>
    <p:extLst>
      <p:ext uri="{BB962C8B-B14F-4D97-AF65-F5344CB8AC3E}">
        <p14:creationId xmlns:p14="http://schemas.microsoft.com/office/powerpoint/2010/main" val="405558783"/>
      </p:ext>
    </p:extLst>
  </p:cSld>
  <p:clrMapOvr>
    <a:masterClrMapping/>
  </p:clrMapOvr>
  <p:transition spd="slow">
    <p:cove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1C872C-FE80-4EED-B700-F32B54259E4A}"/>
              </a:ext>
            </a:extLst>
          </p:cNvPr>
          <p:cNvSpPr>
            <a:spLocks noGrp="1"/>
          </p:cNvSpPr>
          <p:nvPr>
            <p:ph type="title"/>
          </p:nvPr>
        </p:nvSpPr>
        <p:spPr/>
        <p:txBody>
          <a:bodyPr/>
          <a:lstStyle/>
          <a:p>
            <a:r>
              <a:rPr lang="en-US" dirty="0"/>
              <a:t>Authority and Family Conflict</a:t>
            </a:r>
          </a:p>
        </p:txBody>
      </p:sp>
      <p:sp>
        <p:nvSpPr>
          <p:cNvPr id="3" name="Content Placeholder 2">
            <a:extLst>
              <a:ext uri="{FF2B5EF4-FFF2-40B4-BE49-F238E27FC236}">
                <a16:creationId xmlns:a16="http://schemas.microsoft.com/office/drawing/2014/main" id="{CE36B6CA-FEE1-4042-871B-1A4E5A755C01}"/>
              </a:ext>
            </a:extLst>
          </p:cNvPr>
          <p:cNvSpPr>
            <a:spLocks noGrp="1"/>
          </p:cNvSpPr>
          <p:nvPr>
            <p:ph idx="1"/>
          </p:nvPr>
        </p:nvSpPr>
        <p:spPr/>
        <p:txBody>
          <a:bodyPr/>
          <a:lstStyle/>
          <a:p>
            <a:r>
              <a:rPr lang="en-US" dirty="0"/>
              <a:t>King Lear expects obedience and love in exchange for his power but when Cordelia refuses to flatter him, he becomes furious and splits her inheritance between Goneril and Regan.</a:t>
            </a:r>
          </a:p>
          <a:p>
            <a:r>
              <a:rPr lang="en-US" dirty="0" err="1"/>
              <a:t>Glousters</a:t>
            </a:r>
            <a:r>
              <a:rPr lang="en-US" dirty="0"/>
              <a:t> introduction of Edmund as his illegitimate son also shows tension and family conflict.</a:t>
            </a:r>
          </a:p>
        </p:txBody>
      </p:sp>
    </p:spTree>
    <p:extLst>
      <p:ext uri="{BB962C8B-B14F-4D97-AF65-F5344CB8AC3E}">
        <p14:creationId xmlns:p14="http://schemas.microsoft.com/office/powerpoint/2010/main" val="3269458441"/>
      </p:ext>
    </p:extLst>
  </p:cSld>
  <p:clrMapOvr>
    <a:masterClrMapping/>
  </p:clrMapOvr>
  <p:transition spd="slow">
    <p:cove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07ACD6-9F85-484C-84A8-CCF6B048E3D7}"/>
              </a:ext>
            </a:extLst>
          </p:cNvPr>
          <p:cNvSpPr>
            <a:spLocks noGrp="1"/>
          </p:cNvSpPr>
          <p:nvPr>
            <p:ph type="title"/>
          </p:nvPr>
        </p:nvSpPr>
        <p:spPr/>
        <p:txBody>
          <a:bodyPr/>
          <a:lstStyle/>
          <a:p>
            <a:r>
              <a:rPr lang="en-US" dirty="0"/>
              <a:t>Loyalty and honesty</a:t>
            </a:r>
          </a:p>
        </p:txBody>
      </p:sp>
      <p:sp>
        <p:nvSpPr>
          <p:cNvPr id="3" name="Content Placeholder 2">
            <a:extLst>
              <a:ext uri="{FF2B5EF4-FFF2-40B4-BE49-F238E27FC236}">
                <a16:creationId xmlns:a16="http://schemas.microsoft.com/office/drawing/2014/main" id="{333FB290-B873-48A2-943A-51082DB91ADF}"/>
              </a:ext>
            </a:extLst>
          </p:cNvPr>
          <p:cNvSpPr>
            <a:spLocks noGrp="1"/>
          </p:cNvSpPr>
          <p:nvPr>
            <p:ph idx="1"/>
          </p:nvPr>
        </p:nvSpPr>
        <p:spPr/>
        <p:txBody>
          <a:bodyPr/>
          <a:lstStyle/>
          <a:p>
            <a:r>
              <a:rPr lang="en-US" dirty="0"/>
              <a:t>Cordelia and Kent show loyalty through honesty. Cordelia risks losing everything to stay truthful . And </a:t>
            </a:r>
            <a:r>
              <a:rPr lang="en-US" dirty="0" err="1"/>
              <a:t>kent</a:t>
            </a:r>
            <a:r>
              <a:rPr lang="en-US" dirty="0"/>
              <a:t> defends her.</a:t>
            </a:r>
          </a:p>
          <a:p>
            <a:r>
              <a:rPr lang="en-US" dirty="0"/>
              <a:t>This shows that true loyalty is not about pleasing a leader but about standing by truth and justice.</a:t>
            </a:r>
          </a:p>
        </p:txBody>
      </p:sp>
    </p:spTree>
    <p:extLst>
      <p:ext uri="{BB962C8B-B14F-4D97-AF65-F5344CB8AC3E}">
        <p14:creationId xmlns:p14="http://schemas.microsoft.com/office/powerpoint/2010/main" val="2067545289"/>
      </p:ext>
    </p:extLst>
  </p:cSld>
  <p:clrMapOvr>
    <a:masterClrMapping/>
  </p:clrMapOvr>
  <p:transition spd="slow">
    <p:cove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0C9C57-5ADA-4796-A671-B67C05A20F87}"/>
              </a:ext>
            </a:extLst>
          </p:cNvPr>
          <p:cNvSpPr>
            <a:spLocks noGrp="1"/>
          </p:cNvSpPr>
          <p:nvPr>
            <p:ph type="title"/>
          </p:nvPr>
        </p:nvSpPr>
        <p:spPr/>
        <p:txBody>
          <a:bodyPr/>
          <a:lstStyle/>
          <a:p>
            <a:r>
              <a:rPr lang="en-US" dirty="0"/>
              <a:t>Short summary</a:t>
            </a:r>
          </a:p>
        </p:txBody>
      </p:sp>
      <p:sp>
        <p:nvSpPr>
          <p:cNvPr id="3" name="Content Placeholder 2">
            <a:extLst>
              <a:ext uri="{FF2B5EF4-FFF2-40B4-BE49-F238E27FC236}">
                <a16:creationId xmlns:a16="http://schemas.microsoft.com/office/drawing/2014/main" id="{97642093-85B4-4D7A-8B5C-81A65B1038E2}"/>
              </a:ext>
            </a:extLst>
          </p:cNvPr>
          <p:cNvSpPr>
            <a:spLocks noGrp="1"/>
          </p:cNvSpPr>
          <p:nvPr>
            <p:ph idx="1"/>
          </p:nvPr>
        </p:nvSpPr>
        <p:spPr/>
        <p:txBody>
          <a:bodyPr/>
          <a:lstStyle/>
          <a:p>
            <a:pPr marL="0" indent="0">
              <a:buNone/>
            </a:pPr>
            <a:r>
              <a:rPr lang="en-US" dirty="0"/>
              <a:t>King Lear wants to share his kingdom based on his daughters’ words of love. Goneril and Regan flatter him while Cordelia stays honest and is disowned. The King of France marries Cordelia but Burgundy refuses her. King Lear also banishes Kent and Gloucester’s family troubles are introduced.</a:t>
            </a:r>
          </a:p>
        </p:txBody>
      </p:sp>
    </p:spTree>
    <p:extLst>
      <p:ext uri="{BB962C8B-B14F-4D97-AF65-F5344CB8AC3E}">
        <p14:creationId xmlns:p14="http://schemas.microsoft.com/office/powerpoint/2010/main" val="1975971849"/>
      </p:ext>
    </p:extLst>
  </p:cSld>
  <p:clrMapOvr>
    <a:masterClrMapping/>
  </p:clrMapOvr>
  <p:transition spd="slow">
    <p:cove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BF71CE-8176-43CB-A1BB-83482FD5136B}"/>
              </a:ext>
            </a:extLst>
          </p:cNvPr>
          <p:cNvSpPr>
            <a:spLocks noGrp="1"/>
          </p:cNvSpPr>
          <p:nvPr>
            <p:ph type="title"/>
          </p:nvPr>
        </p:nvSpPr>
        <p:spPr/>
        <p:txBody>
          <a:bodyPr/>
          <a:lstStyle/>
          <a:p>
            <a:r>
              <a:rPr lang="en-US" dirty="0"/>
              <a:t>Act1 scene1 impression</a:t>
            </a:r>
            <a:br>
              <a:rPr lang="en-US" dirty="0"/>
            </a:br>
            <a:endParaRPr lang="en-US" dirty="0"/>
          </a:p>
        </p:txBody>
      </p:sp>
      <p:sp>
        <p:nvSpPr>
          <p:cNvPr id="3" name="Content Placeholder 2">
            <a:extLst>
              <a:ext uri="{FF2B5EF4-FFF2-40B4-BE49-F238E27FC236}">
                <a16:creationId xmlns:a16="http://schemas.microsoft.com/office/drawing/2014/main" id="{CAF49AC6-5886-4CFC-B534-4F5DB1445F3C}"/>
              </a:ext>
            </a:extLst>
          </p:cNvPr>
          <p:cNvSpPr>
            <a:spLocks noGrp="1"/>
          </p:cNvSpPr>
          <p:nvPr>
            <p:ph idx="1"/>
          </p:nvPr>
        </p:nvSpPr>
        <p:spPr/>
        <p:txBody>
          <a:bodyPr/>
          <a:lstStyle/>
          <a:p>
            <a:r>
              <a:rPr lang="en-US" dirty="0"/>
              <a:t>After reading the first scene I feel that king Lear isn’t careful with his decisions and doesn't want anyone to be part of his roll and that </a:t>
            </a:r>
            <a:r>
              <a:rPr lang="en-US" dirty="0" err="1"/>
              <a:t>goneriel</a:t>
            </a:r>
            <a:r>
              <a:rPr lang="en-US" dirty="0"/>
              <a:t> and Regan are trying to gain power and then become betrayers and that </a:t>
            </a:r>
            <a:r>
              <a:rPr lang="en-US" dirty="0" err="1"/>
              <a:t>cordilia</a:t>
            </a:r>
            <a:r>
              <a:rPr lang="en-US" dirty="0"/>
              <a:t> should be the only leader after Lear. </a:t>
            </a:r>
          </a:p>
        </p:txBody>
      </p:sp>
    </p:spTree>
    <p:extLst>
      <p:ext uri="{BB962C8B-B14F-4D97-AF65-F5344CB8AC3E}">
        <p14:creationId xmlns:p14="http://schemas.microsoft.com/office/powerpoint/2010/main" val="421810954"/>
      </p:ext>
    </p:extLst>
  </p:cSld>
  <p:clrMapOvr>
    <a:masterClrMapping/>
  </p:clrMapOvr>
  <p:transition spd="slow">
    <p:cover/>
  </p:transition>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{E70A066F-24F1-460D-AAA5-BBA9068674B4}TFc986dd65-aaf0-4d5c-bef9-9c391ee05f7b738e0fce-4a319d133af4</Template>
  <TotalTime>90</TotalTime>
  <Words>395</Words>
  <Application>Microsoft Office PowerPoint</Application>
  <PresentationFormat>Widescreen</PresentationFormat>
  <Paragraphs>33</Paragraphs>
  <Slides>10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Gill Sans MT</vt:lpstr>
      <vt:lpstr>Gallery</vt:lpstr>
      <vt:lpstr>King lear</vt:lpstr>
      <vt:lpstr>Main events</vt:lpstr>
      <vt:lpstr>Main characters</vt:lpstr>
      <vt:lpstr>Main themes</vt:lpstr>
      <vt:lpstr>Appearance VS Reality</vt:lpstr>
      <vt:lpstr>Authority and Family Conflict</vt:lpstr>
      <vt:lpstr>Loyalty and honesty</vt:lpstr>
      <vt:lpstr>Short summary</vt:lpstr>
      <vt:lpstr>Act1 scene1 impression </vt:lpstr>
      <vt:lpstr>expectations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King lear</dc:title>
  <dc:creator>nesreen al nabulsi</dc:creator>
  <cp:lastModifiedBy>nesreen al nabulsi</cp:lastModifiedBy>
  <cp:revision>11</cp:revision>
  <dcterms:created xsi:type="dcterms:W3CDTF">2025-09-17T15:29:32Z</dcterms:created>
  <dcterms:modified xsi:type="dcterms:W3CDTF">2025-09-17T17:45:51Z</dcterms:modified>
</cp:coreProperties>
</file>