
<file path=[Content_Types].xml><?xml version="1.0" encoding="utf-8"?>
<Types xmlns="http://schemas.openxmlformats.org/package/2006/content-types">
  <Default ContentType="image/jpeg" Extension="jpg"/>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7da95320c7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7da95320c7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7da95320c7_4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7da95320c7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7fc63b17d5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7fc63b17d5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7e924e07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7e924e07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7fc63b17d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7fc63b17d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818b9442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818b9442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7fc63b17d5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7fc63b17d5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gif"/><Relationship Id="rId4" Type="http://schemas.openxmlformats.org/officeDocument/2006/relationships/image" Target="../media/image1.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gif"/><Relationship Id="rId4" Type="http://schemas.openxmlformats.org/officeDocument/2006/relationships/image" Target="../media/image8.jp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a:ln cap="flat" cmpd="sng" w="7620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spcBef>
                <a:spcPts val="0"/>
              </a:spcBef>
              <a:spcAft>
                <a:spcPts val="0"/>
              </a:spcAft>
              <a:buNone/>
            </a:pPr>
            <a:r>
              <a:rPr b="1" lang="en" sz="4700">
                <a:solidFill>
                  <a:srgbClr val="000000"/>
                </a:solidFill>
                <a:highlight>
                  <a:schemeClr val="lt1"/>
                </a:highlight>
              </a:rPr>
              <a:t>King Lear</a:t>
            </a:r>
            <a:endParaRPr b="1" sz="4700">
              <a:solidFill>
                <a:srgbClr val="000000"/>
              </a:solidFill>
              <a:highlight>
                <a:schemeClr val="lt1"/>
              </a:highlight>
            </a:endParaRPr>
          </a:p>
          <a:p>
            <a:pPr indent="0" lvl="0" marL="0" rtl="0" algn="ctr">
              <a:spcBef>
                <a:spcPts val="0"/>
              </a:spcBef>
              <a:spcAft>
                <a:spcPts val="0"/>
              </a:spcAft>
              <a:buNone/>
            </a:pPr>
            <a:r>
              <a:rPr b="1" lang="en" sz="4700">
                <a:solidFill>
                  <a:srgbClr val="000000"/>
                </a:solidFill>
                <a:highlight>
                  <a:schemeClr val="lt1"/>
                </a:highlight>
              </a:rPr>
              <a:t> Act 1 Scene 1</a:t>
            </a:r>
            <a:r>
              <a:rPr b="1" lang="en">
                <a:solidFill>
                  <a:srgbClr val="00FFFF"/>
                </a:solidFill>
                <a:highlight>
                  <a:srgbClr val="FFFFFF"/>
                </a:highlight>
              </a:rPr>
              <a:t> </a:t>
            </a:r>
            <a:endParaRPr b="1">
              <a:solidFill>
                <a:srgbClr val="00FFFF"/>
              </a:solidFill>
              <a:highlight>
                <a:srgbClr val="FFFFFF"/>
              </a:highlight>
            </a:endParaRPr>
          </a:p>
        </p:txBody>
      </p:sp>
      <p:sp>
        <p:nvSpPr>
          <p:cNvPr id="55" name="Google Shape;55;p13"/>
          <p:cNvSpPr txBox="1"/>
          <p:nvPr>
            <p:ph idx="1" type="subTitle"/>
          </p:nvPr>
        </p:nvSpPr>
        <p:spPr>
          <a:xfrm>
            <a:off x="243300" y="2724675"/>
            <a:ext cx="8520600" cy="205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
            </a:r>
            <a:endParaRPr sz="2900">
              <a:solidFill>
                <a:srgbClr val="FFFFFF"/>
              </a:solidFill>
            </a:endParaRPr>
          </a:p>
          <a:p>
            <a:pPr indent="0" lvl="0" marL="0" rtl="0" algn="ctr">
              <a:spcBef>
                <a:spcPts val="0"/>
              </a:spcBef>
              <a:spcAft>
                <a:spcPts val="0"/>
              </a:spcAft>
              <a:buNone/>
            </a:pPr>
            <a:r>
              <a:rPr b="1" lang="en" sz="2900">
                <a:solidFill>
                  <a:srgbClr val="FFFFFF"/>
                </a:solidFill>
              </a:rPr>
              <a:t>Abdel-Latif Al-Saadi</a:t>
            </a:r>
            <a:endParaRPr b="1" sz="2900">
              <a:solidFill>
                <a:srgbClr val="FFFFFF"/>
              </a:solidFill>
            </a:endParaRPr>
          </a:p>
          <a:p>
            <a:pPr indent="0" lvl="0" marL="0" rtl="0" algn="ctr">
              <a:spcBef>
                <a:spcPts val="0"/>
              </a:spcBef>
              <a:spcAft>
                <a:spcPts val="0"/>
              </a:spcAft>
              <a:buNone/>
            </a:pPr>
            <a:r>
              <a:rPr b="1" lang="en" sz="2900">
                <a:solidFill>
                  <a:srgbClr val="FFFFFF"/>
                </a:solidFill>
              </a:rPr>
              <a:t>&amp;</a:t>
            </a:r>
            <a:endParaRPr b="1" sz="2900">
              <a:solidFill>
                <a:srgbClr val="FFFFFF"/>
              </a:solidFill>
            </a:endParaRPr>
          </a:p>
          <a:p>
            <a:pPr indent="0" lvl="0" marL="0" rtl="0" algn="ctr">
              <a:spcBef>
                <a:spcPts val="0"/>
              </a:spcBef>
              <a:spcAft>
                <a:spcPts val="0"/>
              </a:spcAft>
              <a:buNone/>
            </a:pPr>
            <a:r>
              <a:rPr b="1" lang="en" sz="2900">
                <a:solidFill>
                  <a:srgbClr val="FFFFFF"/>
                </a:solidFill>
              </a:rPr>
              <a:t>Marc Abdel-Massih</a:t>
            </a:r>
            <a:endParaRPr b="1" sz="2900">
              <a:solidFill>
                <a:srgbClr val="FFFFFF"/>
              </a:solidFill>
            </a:endParaRPr>
          </a:p>
        </p:txBody>
      </p:sp>
      <p:pic>
        <p:nvPicPr>
          <p:cNvPr descr="a person is holding a hairless cat in their hands in a pink circle . (Provided by Tenor)" id="56" name="Google Shape;56;p13"/>
          <p:cNvPicPr preferRelativeResize="0"/>
          <p:nvPr/>
        </p:nvPicPr>
        <p:blipFill>
          <a:blip r:embed="rId4">
            <a:alphaModFix/>
          </a:blip>
          <a:stretch>
            <a:fillRect/>
          </a:stretch>
        </p:blipFill>
        <p:spPr>
          <a:xfrm>
            <a:off x="0" y="0"/>
            <a:ext cx="419781" cy="415625"/>
          </a:xfrm>
          <a:prstGeom prst="rect">
            <a:avLst/>
          </a:prstGeom>
          <a:noFill/>
          <a:ln>
            <a:noFill/>
          </a:ln>
        </p:spPr>
      </p:pic>
      <p:pic>
        <p:nvPicPr>
          <p:cNvPr descr="a person is holding a hairless cat in their hands in a pink circle . (Provided by Tenor)" id="57" name="Google Shape;57;p13"/>
          <p:cNvPicPr preferRelativeResize="0"/>
          <p:nvPr/>
        </p:nvPicPr>
        <p:blipFill>
          <a:blip r:embed="rId4">
            <a:alphaModFix/>
          </a:blip>
          <a:stretch>
            <a:fillRect/>
          </a:stretch>
        </p:blipFill>
        <p:spPr>
          <a:xfrm>
            <a:off x="0" y="0"/>
            <a:ext cx="419781" cy="415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2451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CC0000"/>
                </a:solidFill>
              </a:rPr>
              <a:t>Characters In The Play</a:t>
            </a:r>
            <a:r>
              <a:rPr b="1" lang="en" sz="3600">
                <a:solidFill>
                  <a:srgbClr val="CC0000"/>
                </a:solidFill>
              </a:rPr>
              <a:t>(Main-Plot)</a:t>
            </a:r>
            <a:endParaRPr b="1" sz="3600">
              <a:solidFill>
                <a:srgbClr val="CC0000"/>
              </a:solidFill>
            </a:endParaRPr>
          </a:p>
        </p:txBody>
      </p:sp>
      <p:pic>
        <p:nvPicPr>
          <p:cNvPr descr="a person is holding a hairless cat in their hands in a pink circle . (Provided by Tenor)" id="63" name="Google Shape;63;p14"/>
          <p:cNvPicPr preferRelativeResize="0"/>
          <p:nvPr/>
        </p:nvPicPr>
        <p:blipFill>
          <a:blip r:embed="rId3">
            <a:alphaModFix/>
          </a:blip>
          <a:stretch>
            <a:fillRect/>
          </a:stretch>
        </p:blipFill>
        <p:spPr>
          <a:xfrm>
            <a:off x="0" y="0"/>
            <a:ext cx="419781" cy="415625"/>
          </a:xfrm>
          <a:prstGeom prst="rect">
            <a:avLst/>
          </a:prstGeom>
          <a:noFill/>
          <a:ln>
            <a:noFill/>
          </a:ln>
        </p:spPr>
      </p:pic>
      <p:sp>
        <p:nvSpPr>
          <p:cNvPr id="64" name="Google Shape;64;p14"/>
          <p:cNvSpPr txBox="1"/>
          <p:nvPr/>
        </p:nvSpPr>
        <p:spPr>
          <a:xfrm>
            <a:off x="1446200" y="858875"/>
            <a:ext cx="2461200" cy="19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00"/>
                </a:solidFill>
              </a:rPr>
              <a:t>King Lear: </a:t>
            </a:r>
            <a:r>
              <a:rPr lang="en" sz="1900">
                <a:solidFill>
                  <a:srgbClr val="FFFF00"/>
                </a:solidFill>
              </a:rPr>
              <a:t>Is a proud old king whose poor judgment leads to betrayal, madness, and tragic wisdom.</a:t>
            </a:r>
            <a:endParaRPr sz="1900">
              <a:solidFill>
                <a:srgbClr val="FFFF00"/>
              </a:solidFill>
            </a:endParaRPr>
          </a:p>
        </p:txBody>
      </p:sp>
      <p:pic>
        <p:nvPicPr>
          <p:cNvPr descr="Photo of Mari Anne HAEGGANDER and LOHENGRIN (provided by Redferns)" id="65" name="Google Shape;65;p14"/>
          <p:cNvPicPr preferRelativeResize="0"/>
          <p:nvPr/>
        </p:nvPicPr>
        <p:blipFill>
          <a:blip r:embed="rId4">
            <a:alphaModFix/>
          </a:blip>
          <a:stretch>
            <a:fillRect/>
          </a:stretch>
        </p:blipFill>
        <p:spPr>
          <a:xfrm>
            <a:off x="203025" y="3095500"/>
            <a:ext cx="1243175" cy="1817073"/>
          </a:xfrm>
          <a:prstGeom prst="rect">
            <a:avLst/>
          </a:prstGeom>
          <a:noFill/>
          <a:ln>
            <a:noFill/>
          </a:ln>
        </p:spPr>
      </p:pic>
      <p:sp>
        <p:nvSpPr>
          <p:cNvPr id="66" name="Google Shape;66;p14"/>
          <p:cNvSpPr txBox="1"/>
          <p:nvPr/>
        </p:nvSpPr>
        <p:spPr>
          <a:xfrm>
            <a:off x="1446200" y="3013425"/>
            <a:ext cx="2461200" cy="19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9900FF"/>
                </a:solidFill>
              </a:rPr>
              <a:t>Cordelia:</a:t>
            </a:r>
            <a:r>
              <a:rPr b="1" lang="en" sz="1800">
                <a:solidFill>
                  <a:srgbClr val="9900FF"/>
                </a:solidFill>
              </a:rPr>
              <a:t> </a:t>
            </a:r>
            <a:r>
              <a:rPr lang="en" sz="1800">
                <a:solidFill>
                  <a:srgbClr val="9900FF"/>
                </a:solidFill>
              </a:rPr>
              <a:t>King Lear’s youngest daughter. She is honest, loyal, staying true to her father despite his rejection.</a:t>
            </a:r>
            <a:endParaRPr sz="1800">
              <a:solidFill>
                <a:srgbClr val="9900FF"/>
              </a:solidFill>
            </a:endParaRPr>
          </a:p>
        </p:txBody>
      </p:sp>
      <p:pic>
        <p:nvPicPr>
          <p:cNvPr descr="&quot;Der Eingebildet Kranke&quot; Press Rehearsal In Berlin (provided by Getty Images)" id="67" name="Google Shape;67;p14"/>
          <p:cNvPicPr preferRelativeResize="0"/>
          <p:nvPr/>
        </p:nvPicPr>
        <p:blipFill rotWithShape="1">
          <a:blip r:embed="rId5">
            <a:alphaModFix/>
          </a:blip>
          <a:srcRect b="0" l="52623" r="14185" t="0"/>
          <a:stretch/>
        </p:blipFill>
        <p:spPr>
          <a:xfrm>
            <a:off x="5012400" y="817825"/>
            <a:ext cx="1243177" cy="1880401"/>
          </a:xfrm>
          <a:prstGeom prst="rect">
            <a:avLst/>
          </a:prstGeom>
          <a:noFill/>
          <a:ln>
            <a:noFill/>
          </a:ln>
        </p:spPr>
      </p:pic>
      <p:pic>
        <p:nvPicPr>
          <p:cNvPr descr="Franck Sorbier&quot;n - Runway - Fall/Winter 2003-2004 Paris Haute Couture Week (provided by Gamma-Rapho via Getty Images)" id="68" name="Google Shape;68;p14"/>
          <p:cNvPicPr preferRelativeResize="0"/>
          <p:nvPr/>
        </p:nvPicPr>
        <p:blipFill rotWithShape="1">
          <a:blip r:embed="rId6">
            <a:alphaModFix/>
          </a:blip>
          <a:srcRect b="8742" l="0" r="8742" t="0"/>
          <a:stretch/>
        </p:blipFill>
        <p:spPr>
          <a:xfrm>
            <a:off x="5012400" y="3095487"/>
            <a:ext cx="1243175" cy="1817073"/>
          </a:xfrm>
          <a:prstGeom prst="rect">
            <a:avLst/>
          </a:prstGeom>
          <a:noFill/>
          <a:ln>
            <a:noFill/>
          </a:ln>
        </p:spPr>
      </p:pic>
      <p:pic>
        <p:nvPicPr>
          <p:cNvPr descr="Is King Lear a mountain or molehill ..." id="69" name="Google Shape;69;p14"/>
          <p:cNvPicPr preferRelativeResize="0"/>
          <p:nvPr/>
        </p:nvPicPr>
        <p:blipFill>
          <a:blip r:embed="rId7">
            <a:alphaModFix/>
          </a:blip>
          <a:stretch>
            <a:fillRect/>
          </a:stretch>
        </p:blipFill>
        <p:spPr>
          <a:xfrm>
            <a:off x="203025" y="899900"/>
            <a:ext cx="1243175" cy="1711325"/>
          </a:xfrm>
          <a:prstGeom prst="rect">
            <a:avLst/>
          </a:prstGeom>
          <a:noFill/>
          <a:ln>
            <a:noFill/>
          </a:ln>
        </p:spPr>
      </p:pic>
      <p:sp>
        <p:nvSpPr>
          <p:cNvPr id="70" name="Google Shape;70;p14"/>
          <p:cNvSpPr txBox="1"/>
          <p:nvPr/>
        </p:nvSpPr>
        <p:spPr>
          <a:xfrm>
            <a:off x="6371100" y="841325"/>
            <a:ext cx="24612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FFFF00"/>
                </a:solidFill>
              </a:rPr>
              <a:t>Regan:</a:t>
            </a:r>
            <a:r>
              <a:rPr b="1" lang="en" sz="1700">
                <a:solidFill>
                  <a:srgbClr val="FFFF00"/>
                </a:solidFill>
              </a:rPr>
              <a:t> </a:t>
            </a:r>
            <a:r>
              <a:rPr lang="en" sz="1700">
                <a:solidFill>
                  <a:srgbClr val="FFFF00"/>
                </a:solidFill>
              </a:rPr>
              <a:t>King lear’s Middle Daughter. She is equally deceitful and cruel, often matching or exceeding her sister’s harshness.</a:t>
            </a:r>
            <a:endParaRPr sz="1700">
              <a:solidFill>
                <a:srgbClr val="FFFF00"/>
              </a:solidFill>
            </a:endParaRPr>
          </a:p>
        </p:txBody>
      </p:sp>
      <p:sp>
        <p:nvSpPr>
          <p:cNvPr id="71" name="Google Shape;71;p14"/>
          <p:cNvSpPr txBox="1"/>
          <p:nvPr/>
        </p:nvSpPr>
        <p:spPr>
          <a:xfrm>
            <a:off x="6339900" y="3095500"/>
            <a:ext cx="2523600" cy="23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9900FF"/>
                </a:solidFill>
              </a:rPr>
              <a:t>Goneril:</a:t>
            </a:r>
            <a:r>
              <a:rPr b="1" lang="en" sz="1800">
                <a:solidFill>
                  <a:srgbClr val="9900FF"/>
                </a:solidFill>
              </a:rPr>
              <a:t> </a:t>
            </a:r>
            <a:r>
              <a:rPr lang="en" sz="1800">
                <a:solidFill>
                  <a:srgbClr val="9900FF"/>
                </a:solidFill>
              </a:rPr>
              <a:t>King lear’s </a:t>
            </a:r>
            <a:r>
              <a:rPr lang="en" sz="1800">
                <a:solidFill>
                  <a:srgbClr val="9900FF"/>
                </a:solidFill>
              </a:rPr>
              <a:t>eldest</a:t>
            </a:r>
            <a:r>
              <a:rPr lang="en" sz="1800">
                <a:solidFill>
                  <a:srgbClr val="9900FF"/>
                </a:solidFill>
              </a:rPr>
              <a:t> daughter.She is ambitious and ruthless, seeking power at any cost.</a:t>
            </a:r>
            <a:endParaRPr sz="1800">
              <a:solidFill>
                <a:srgbClr val="99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par>
                                <p:cTn fill="hold" nodeType="with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
                                        <p:tgtEl>
                                          <p:spTgt spid="67"/>
                                        </p:tgtEl>
                                      </p:cBhvr>
                                    </p:animEffect>
                                  </p:childTnLst>
                                </p:cTn>
                              </p:par>
                              <p:par>
                                <p:cTn fill="hold" nodeType="with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par>
                                <p:cTn fill="hold" nodeType="with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par>
                                <p:cTn fill="hold" nodeType="with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5" name="Shape 75"/>
        <p:cNvGrpSpPr/>
        <p:nvPr/>
      </p:nvGrpSpPr>
      <p:grpSpPr>
        <a:xfrm>
          <a:off x="0" y="0"/>
          <a:ext cx="0" cy="0"/>
          <a:chOff x="0" y="0"/>
          <a:chExt cx="0" cy="0"/>
        </a:xfrm>
      </p:grpSpPr>
      <p:sp>
        <p:nvSpPr>
          <p:cNvPr id="76" name="Google Shape;76;p15"/>
          <p:cNvSpPr txBox="1"/>
          <p:nvPr>
            <p:ph type="title"/>
          </p:nvPr>
        </p:nvSpPr>
        <p:spPr>
          <a:xfrm>
            <a:off x="311700" y="259925"/>
            <a:ext cx="8520600" cy="64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CC0000"/>
                </a:solidFill>
              </a:rPr>
              <a:t>Characters In The Play(Sub-Plot)</a:t>
            </a:r>
            <a:endParaRPr b="1" sz="3600">
              <a:solidFill>
                <a:srgbClr val="CC0000"/>
              </a:solidFill>
            </a:endParaRPr>
          </a:p>
        </p:txBody>
      </p:sp>
      <p:pic>
        <p:nvPicPr>
          <p:cNvPr descr="a person is holding a hairless cat in their hands in a pink circle . (Provided by Tenor)" id="77" name="Google Shape;77;p15"/>
          <p:cNvPicPr preferRelativeResize="0"/>
          <p:nvPr/>
        </p:nvPicPr>
        <p:blipFill>
          <a:blip r:embed="rId3">
            <a:alphaModFix/>
          </a:blip>
          <a:stretch>
            <a:fillRect/>
          </a:stretch>
        </p:blipFill>
        <p:spPr>
          <a:xfrm>
            <a:off x="0" y="0"/>
            <a:ext cx="419781" cy="415625"/>
          </a:xfrm>
          <a:prstGeom prst="rect">
            <a:avLst/>
          </a:prstGeom>
          <a:noFill/>
          <a:ln>
            <a:noFill/>
          </a:ln>
        </p:spPr>
      </p:pic>
      <p:pic>
        <p:nvPicPr>
          <p:cNvPr descr="The Public Theater's Opening Night Performance Of &quot;King Lear&quot; - Curtain Call (provided by WireImage)" id="78" name="Google Shape;78;p15"/>
          <p:cNvPicPr preferRelativeResize="0"/>
          <p:nvPr/>
        </p:nvPicPr>
        <p:blipFill>
          <a:blip r:embed="rId4">
            <a:alphaModFix/>
          </a:blip>
          <a:stretch>
            <a:fillRect/>
          </a:stretch>
        </p:blipFill>
        <p:spPr>
          <a:xfrm>
            <a:off x="10350" y="902825"/>
            <a:ext cx="1999500" cy="3606436"/>
          </a:xfrm>
          <a:prstGeom prst="rect">
            <a:avLst/>
          </a:prstGeom>
          <a:noFill/>
          <a:ln>
            <a:noFill/>
          </a:ln>
        </p:spPr>
      </p:pic>
      <p:pic>
        <p:nvPicPr>
          <p:cNvPr descr="King Lear Story Timeline | Shakespeare ..." id="79" name="Google Shape;79;p15"/>
          <p:cNvPicPr preferRelativeResize="0"/>
          <p:nvPr/>
        </p:nvPicPr>
        <p:blipFill rotWithShape="1">
          <a:blip r:embed="rId5">
            <a:alphaModFix/>
          </a:blip>
          <a:srcRect b="0" l="2800" r="-2799" t="0"/>
          <a:stretch/>
        </p:blipFill>
        <p:spPr>
          <a:xfrm>
            <a:off x="4092575" y="1144400"/>
            <a:ext cx="2248825" cy="3379350"/>
          </a:xfrm>
          <a:prstGeom prst="rect">
            <a:avLst/>
          </a:prstGeom>
          <a:noFill/>
          <a:ln>
            <a:noFill/>
          </a:ln>
        </p:spPr>
      </p:pic>
      <p:sp>
        <p:nvSpPr>
          <p:cNvPr id="80" name="Google Shape;80;p15"/>
          <p:cNvSpPr txBox="1"/>
          <p:nvPr/>
        </p:nvSpPr>
        <p:spPr>
          <a:xfrm>
            <a:off x="2093075" y="1031225"/>
            <a:ext cx="1999500" cy="23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FF00"/>
                </a:solidFill>
              </a:rPr>
              <a:t>Gloucester:</a:t>
            </a:r>
            <a:endParaRPr b="1" sz="1900">
              <a:solidFill>
                <a:srgbClr val="FFFF00"/>
              </a:solidFill>
            </a:endParaRPr>
          </a:p>
          <a:p>
            <a:pPr indent="0" lvl="0" marL="0" rtl="0" algn="l">
              <a:spcBef>
                <a:spcPts val="0"/>
              </a:spcBef>
              <a:spcAft>
                <a:spcPts val="0"/>
              </a:spcAft>
              <a:buNone/>
            </a:pPr>
            <a:r>
              <a:t/>
            </a:r>
            <a:endParaRPr b="1" sz="1500">
              <a:solidFill>
                <a:schemeClr val="lt1"/>
              </a:solidFill>
            </a:endParaRPr>
          </a:p>
          <a:p>
            <a:pPr indent="0" lvl="0" marL="0" rtl="0" algn="l">
              <a:spcBef>
                <a:spcPts val="0"/>
              </a:spcBef>
              <a:spcAft>
                <a:spcPts val="0"/>
              </a:spcAft>
              <a:buNone/>
            </a:pPr>
            <a:r>
              <a:rPr b="1" lang="en" sz="1500">
                <a:solidFill>
                  <a:srgbClr val="FFFF00"/>
                </a:solidFill>
              </a:rPr>
              <a:t>He is a loyal nobleman who is deceived by his illegitimate son Edmund, suffers betrayal and blindness, but eventually finds redemption through his son Edgar.</a:t>
            </a:r>
            <a:endParaRPr b="1" sz="1500">
              <a:solidFill>
                <a:srgbClr val="FFFF00"/>
              </a:solidFill>
            </a:endParaRPr>
          </a:p>
        </p:txBody>
      </p:sp>
      <p:sp>
        <p:nvSpPr>
          <p:cNvPr id="81" name="Google Shape;81;p15"/>
          <p:cNvSpPr txBox="1"/>
          <p:nvPr/>
        </p:nvSpPr>
        <p:spPr>
          <a:xfrm>
            <a:off x="6341400" y="1031225"/>
            <a:ext cx="2490900" cy="32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9900FF"/>
                </a:solidFill>
              </a:rPr>
              <a:t>Edgar &amp; Edmund:</a:t>
            </a:r>
            <a:endParaRPr b="1" sz="1500">
              <a:solidFill>
                <a:srgbClr val="9900FF"/>
              </a:solidFill>
            </a:endParaRPr>
          </a:p>
          <a:p>
            <a:pPr indent="0" lvl="0" marL="0" rtl="0" algn="l">
              <a:lnSpc>
                <a:spcPct val="115000"/>
              </a:lnSpc>
              <a:spcBef>
                <a:spcPts val="1200"/>
              </a:spcBef>
              <a:spcAft>
                <a:spcPts val="0"/>
              </a:spcAft>
              <a:buNone/>
            </a:pPr>
            <a:r>
              <a:rPr b="1" lang="en" sz="1500">
                <a:solidFill>
                  <a:srgbClr val="9900FF"/>
                </a:solidFill>
              </a:rPr>
              <a:t>Edmund – cunning, ambitious, and treacherous, he schemes to betray his father and brother for power.</a:t>
            </a:r>
            <a:endParaRPr b="1" sz="1500">
              <a:solidFill>
                <a:srgbClr val="9900FF"/>
              </a:solidFill>
            </a:endParaRPr>
          </a:p>
          <a:p>
            <a:pPr indent="0" lvl="0" marL="0" rtl="0" algn="l">
              <a:lnSpc>
                <a:spcPct val="115000"/>
              </a:lnSpc>
              <a:spcBef>
                <a:spcPts val="1200"/>
              </a:spcBef>
              <a:spcAft>
                <a:spcPts val="0"/>
              </a:spcAft>
              <a:buNone/>
            </a:pPr>
            <a:r>
              <a:rPr b="1" lang="en" sz="1500">
                <a:solidFill>
                  <a:schemeClr val="lt1"/>
                </a:solidFill>
              </a:rPr>
              <a:t> </a:t>
            </a:r>
            <a:r>
              <a:rPr b="1" lang="en" sz="1500">
                <a:solidFill>
                  <a:srgbClr val="FFFF00"/>
                </a:solidFill>
              </a:rPr>
              <a:t>Edgar – honest, loyal, and virtuous, he endures hardship to protect his family and ultimately restores order.</a:t>
            </a:r>
            <a:endParaRPr b="1" sz="1500">
              <a:solidFill>
                <a:srgbClr val="FFFF00"/>
              </a:solidFill>
            </a:endParaRPr>
          </a:p>
          <a:p>
            <a:pPr indent="0" lvl="0" marL="0" rtl="0" algn="l">
              <a:spcBef>
                <a:spcPts val="1200"/>
              </a:spcBef>
              <a:spcAft>
                <a:spcPts val="0"/>
              </a:spcAft>
              <a:buNone/>
            </a:pPr>
            <a:r>
              <a:t/>
            </a:r>
            <a:endParaRPr b="1" sz="18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5" name="Shape 85"/>
        <p:cNvGrpSpPr/>
        <p:nvPr/>
      </p:nvGrpSpPr>
      <p:grpSpPr>
        <a:xfrm>
          <a:off x="0" y="0"/>
          <a:ext cx="0" cy="0"/>
          <a:chOff x="0" y="0"/>
          <a:chExt cx="0" cy="0"/>
        </a:xfrm>
      </p:grpSpPr>
      <p:sp>
        <p:nvSpPr>
          <p:cNvPr id="86" name="Google Shape;86;p16"/>
          <p:cNvSpPr txBox="1"/>
          <p:nvPr>
            <p:ph type="title"/>
          </p:nvPr>
        </p:nvSpPr>
        <p:spPr>
          <a:xfrm>
            <a:off x="225600" y="463575"/>
            <a:ext cx="8520600" cy="478800"/>
          </a:xfrm>
          <a:prstGeom prst="rect">
            <a:avLst/>
          </a:prstGeom>
        </p:spPr>
        <p:txBody>
          <a:bodyPr anchorCtr="0" anchor="t" bIns="91425" lIns="91425" spcFirstLastPara="1" rIns="91425" wrap="square" tIns="91425">
            <a:normAutofit fontScale="90000"/>
          </a:bodyPr>
          <a:lstStyle/>
          <a:p>
            <a:pPr indent="0" lvl="0" marL="0" marR="0" rtl="0" algn="ctr">
              <a:lnSpc>
                <a:spcPct val="100000"/>
              </a:lnSpc>
              <a:spcBef>
                <a:spcPts val="0"/>
              </a:spcBef>
              <a:spcAft>
                <a:spcPts val="0"/>
              </a:spcAft>
              <a:buNone/>
            </a:pPr>
            <a:r>
              <a:rPr b="1" lang="en" sz="3600">
                <a:solidFill>
                  <a:srgbClr val="CC0000"/>
                </a:solidFill>
              </a:rPr>
              <a:t>Short Summary</a:t>
            </a:r>
            <a:endParaRPr b="1" sz="3600">
              <a:solidFill>
                <a:srgbClr val="CC0000"/>
              </a:solidFill>
            </a:endParaRPr>
          </a:p>
        </p:txBody>
      </p:sp>
      <p:sp>
        <p:nvSpPr>
          <p:cNvPr id="87" name="Google Shape;87;p16"/>
          <p:cNvSpPr txBox="1"/>
          <p:nvPr>
            <p:ph idx="1" type="body"/>
          </p:nvPr>
        </p:nvSpPr>
        <p:spPr>
          <a:xfrm>
            <a:off x="0" y="942375"/>
            <a:ext cx="87462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 sz="1500">
                <a:solidFill>
                  <a:srgbClr val="9900FF"/>
                </a:solidFill>
              </a:rPr>
              <a:t>King Lear decides to divide his kingdom among his three daughters:Goneril, Regan, and</a:t>
            </a:r>
            <a:r>
              <a:rPr b="1" lang="en" sz="1500">
                <a:solidFill>
                  <a:srgbClr val="9900FF"/>
                </a:solidFill>
              </a:rPr>
              <a:t> </a:t>
            </a:r>
            <a:r>
              <a:rPr b="1" lang="en" sz="1500">
                <a:solidFill>
                  <a:srgbClr val="9900FF"/>
                </a:solidFill>
              </a:rPr>
              <a:t>Cordelia. Based on how much they say they love him. Goneril and Regan flatter him with </a:t>
            </a:r>
            <a:r>
              <a:rPr b="1" lang="en" sz="1500">
                <a:solidFill>
                  <a:srgbClr val="9900FF"/>
                </a:solidFill>
              </a:rPr>
              <a:t>exaggerated</a:t>
            </a:r>
            <a:r>
              <a:rPr b="1" lang="en" sz="1500">
                <a:solidFill>
                  <a:srgbClr val="9900FF"/>
                </a:solidFill>
              </a:rPr>
              <a:t> praise, but Cordelia refuses to lie, saying she loves him "according to her bond, no more nor less." Angered by her honesty, Lear disowns and banishes Cordelia, splitting the kingdom between the other two daughters.</a:t>
            </a:r>
            <a:endParaRPr b="1" sz="1500">
              <a:solidFill>
                <a:srgbClr val="9900FF"/>
              </a:solidFill>
            </a:endParaRPr>
          </a:p>
          <a:p>
            <a:pPr indent="0" lvl="0" marL="0" rtl="0" algn="l">
              <a:spcBef>
                <a:spcPts val="1200"/>
              </a:spcBef>
              <a:spcAft>
                <a:spcPts val="1200"/>
              </a:spcAft>
              <a:buNone/>
            </a:pPr>
            <a:r>
              <a:rPr b="1" lang="en" sz="1500">
                <a:solidFill>
                  <a:srgbClr val="FFFF00"/>
                </a:solidFill>
              </a:rPr>
              <a:t>The Earl of Kent tries to defend Cordelia, but Lear banishes him too. Meanwhile, the King of France marries Cordelia. After Lear leaves, Goneril and Regan reveal their true feelings, saying their father is foolish and that they will need to take control.</a:t>
            </a:r>
            <a:endParaRPr>
              <a:solidFill>
                <a:srgbClr val="FFFF00"/>
              </a:solidFill>
            </a:endParaRPr>
          </a:p>
        </p:txBody>
      </p:sp>
      <p:pic>
        <p:nvPicPr>
          <p:cNvPr descr="a person is holding a hairless cat in their hands in a pink circle . (Provided by Tenor)" id="88" name="Google Shape;88;p16"/>
          <p:cNvPicPr preferRelativeResize="0"/>
          <p:nvPr/>
        </p:nvPicPr>
        <p:blipFill>
          <a:blip r:embed="rId3">
            <a:alphaModFix/>
          </a:blip>
          <a:stretch>
            <a:fillRect/>
          </a:stretch>
        </p:blipFill>
        <p:spPr>
          <a:xfrm>
            <a:off x="0" y="0"/>
            <a:ext cx="419781" cy="415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3600">
                <a:solidFill>
                  <a:srgbClr val="CC0000"/>
                </a:solidFill>
              </a:rPr>
              <a:t>Main Events</a:t>
            </a:r>
            <a:endParaRPr b="1" sz="3600">
              <a:solidFill>
                <a:srgbClr val="CC0000"/>
              </a:solidFill>
            </a:endParaRPr>
          </a:p>
        </p:txBody>
      </p:sp>
      <p:sp>
        <p:nvSpPr>
          <p:cNvPr id="94" name="Google Shape;94;p17"/>
          <p:cNvSpPr txBox="1"/>
          <p:nvPr>
            <p:ph idx="1" type="body"/>
          </p:nvPr>
        </p:nvSpPr>
        <p:spPr>
          <a:xfrm>
            <a:off x="311700" y="740400"/>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1200"/>
              </a:spcBef>
              <a:spcAft>
                <a:spcPts val="0"/>
              </a:spcAft>
              <a:buNone/>
            </a:pPr>
            <a:r>
              <a:t/>
            </a:r>
            <a:endParaRPr b="1" sz="1135">
              <a:solidFill>
                <a:schemeClr val="lt1"/>
              </a:solidFill>
            </a:endParaRPr>
          </a:p>
          <a:p>
            <a:pPr indent="0" lvl="0" marL="457200" rtl="0" algn="l">
              <a:lnSpc>
                <a:spcPct val="105000"/>
              </a:lnSpc>
              <a:spcBef>
                <a:spcPts val="1200"/>
              </a:spcBef>
              <a:spcAft>
                <a:spcPts val="0"/>
              </a:spcAft>
              <a:buNone/>
            </a:pPr>
            <a:br>
              <a:rPr b="1" lang="en" sz="1560">
                <a:solidFill>
                  <a:schemeClr val="lt1"/>
                </a:solidFill>
              </a:rPr>
            </a:br>
            <a:endParaRPr b="1" sz="1560">
              <a:solidFill>
                <a:schemeClr val="lt1"/>
              </a:solidFill>
            </a:endParaRPr>
          </a:p>
          <a:p>
            <a:pPr indent="0" lvl="0" marL="457200" rtl="0" algn="l">
              <a:lnSpc>
                <a:spcPct val="105000"/>
              </a:lnSpc>
              <a:spcBef>
                <a:spcPts val="1200"/>
              </a:spcBef>
              <a:spcAft>
                <a:spcPts val="0"/>
              </a:spcAft>
              <a:buNone/>
            </a:pPr>
            <a:br>
              <a:rPr b="1" lang="en" sz="1560">
                <a:solidFill>
                  <a:schemeClr val="lt1"/>
                </a:solidFill>
              </a:rPr>
            </a:br>
            <a:endParaRPr b="1" sz="1560">
              <a:solidFill>
                <a:schemeClr val="lt1"/>
              </a:solidFill>
            </a:endParaRPr>
          </a:p>
          <a:p>
            <a:pPr indent="0" lvl="0" marL="457200" rtl="0" algn="l">
              <a:lnSpc>
                <a:spcPct val="105000"/>
              </a:lnSpc>
              <a:spcBef>
                <a:spcPts val="1200"/>
              </a:spcBef>
              <a:spcAft>
                <a:spcPts val="0"/>
              </a:spcAft>
              <a:buNone/>
            </a:pPr>
            <a:br>
              <a:rPr b="1" lang="en" sz="1560">
                <a:solidFill>
                  <a:schemeClr val="lt1"/>
                </a:solidFill>
              </a:rPr>
            </a:br>
            <a:endParaRPr b="1" sz="1560">
              <a:solidFill>
                <a:schemeClr val="lt1"/>
              </a:solidFill>
            </a:endParaRPr>
          </a:p>
          <a:p>
            <a:pPr indent="0" lvl="0" marL="457200" rtl="0" algn="l">
              <a:lnSpc>
                <a:spcPct val="105000"/>
              </a:lnSpc>
              <a:spcBef>
                <a:spcPts val="1200"/>
              </a:spcBef>
              <a:spcAft>
                <a:spcPts val="0"/>
              </a:spcAft>
              <a:buNone/>
            </a:pPr>
            <a:br>
              <a:rPr b="1" lang="en" sz="1560">
                <a:solidFill>
                  <a:schemeClr val="lt1"/>
                </a:solidFill>
              </a:rPr>
            </a:br>
            <a:endParaRPr b="1" sz="1560">
              <a:solidFill>
                <a:schemeClr val="lt1"/>
              </a:solidFill>
            </a:endParaRPr>
          </a:p>
          <a:p>
            <a:pPr indent="0" lvl="0" marL="457200" rtl="0" algn="l">
              <a:lnSpc>
                <a:spcPct val="105000"/>
              </a:lnSpc>
              <a:spcBef>
                <a:spcPts val="1200"/>
              </a:spcBef>
              <a:spcAft>
                <a:spcPts val="0"/>
              </a:spcAft>
              <a:buNone/>
            </a:pPr>
            <a:br>
              <a:rPr b="1" lang="en" sz="1560">
                <a:solidFill>
                  <a:schemeClr val="lt1"/>
                </a:solidFill>
              </a:rPr>
            </a:br>
            <a:endParaRPr b="1" sz="1560">
              <a:solidFill>
                <a:schemeClr val="lt1"/>
              </a:solidFill>
            </a:endParaRPr>
          </a:p>
          <a:p>
            <a:pPr indent="0" lvl="0" marL="0" rtl="0" algn="l">
              <a:lnSpc>
                <a:spcPct val="105000"/>
              </a:lnSpc>
              <a:spcBef>
                <a:spcPts val="1200"/>
              </a:spcBef>
              <a:spcAft>
                <a:spcPts val="1200"/>
              </a:spcAft>
              <a:buSzPts val="935"/>
              <a:buNone/>
            </a:pPr>
            <a:r>
              <a:t/>
            </a:r>
            <a:endParaRPr b="1" sz="2155">
              <a:solidFill>
                <a:schemeClr val="lt1"/>
              </a:solidFill>
            </a:endParaRPr>
          </a:p>
        </p:txBody>
      </p:sp>
      <p:pic>
        <p:nvPicPr>
          <p:cNvPr descr="a person is holding a hairless cat in their hands in a pink circle . (Provided by Tenor)" id="95" name="Google Shape;95;p17"/>
          <p:cNvPicPr preferRelativeResize="0"/>
          <p:nvPr/>
        </p:nvPicPr>
        <p:blipFill>
          <a:blip r:embed="rId3">
            <a:alphaModFix/>
          </a:blip>
          <a:stretch>
            <a:fillRect/>
          </a:stretch>
        </p:blipFill>
        <p:spPr>
          <a:xfrm>
            <a:off x="0" y="0"/>
            <a:ext cx="419781" cy="415625"/>
          </a:xfrm>
          <a:prstGeom prst="rect">
            <a:avLst/>
          </a:prstGeom>
          <a:noFill/>
          <a:ln>
            <a:noFill/>
          </a:ln>
        </p:spPr>
      </p:pic>
      <p:sp>
        <p:nvSpPr>
          <p:cNvPr id="96" name="Google Shape;96;p17"/>
          <p:cNvSpPr txBox="1"/>
          <p:nvPr/>
        </p:nvSpPr>
        <p:spPr>
          <a:xfrm>
            <a:off x="311700" y="1150900"/>
            <a:ext cx="7900800" cy="341100"/>
          </a:xfrm>
          <a:prstGeom prst="rect">
            <a:avLst/>
          </a:prstGeom>
          <a:noFill/>
          <a:ln>
            <a:noFill/>
          </a:ln>
        </p:spPr>
        <p:txBody>
          <a:bodyPr anchorCtr="0" anchor="t" bIns="91425" lIns="91425" spcFirstLastPara="1" rIns="91425" wrap="square" tIns="91425">
            <a:noAutofit/>
          </a:bodyPr>
          <a:lstStyle/>
          <a:p>
            <a:pPr indent="-327660" lvl="0" marL="457200" rtl="0" algn="l">
              <a:lnSpc>
                <a:spcPct val="105000"/>
              </a:lnSpc>
              <a:spcBef>
                <a:spcPts val="1200"/>
              </a:spcBef>
              <a:spcAft>
                <a:spcPts val="0"/>
              </a:spcAft>
              <a:buClr>
                <a:srgbClr val="FFFF00"/>
              </a:buClr>
              <a:buSzPts val="1560"/>
              <a:buChar char="●"/>
            </a:pPr>
            <a:r>
              <a:rPr b="1" lang="en" sz="1560">
                <a:solidFill>
                  <a:srgbClr val="FFFF00"/>
                </a:solidFill>
              </a:rPr>
              <a:t>King Lear decides to divide his kingdom among his three daughters.</a:t>
            </a:r>
            <a:endParaRPr sz="1800">
              <a:solidFill>
                <a:srgbClr val="FFFF00"/>
              </a:solidFill>
            </a:endParaRPr>
          </a:p>
        </p:txBody>
      </p:sp>
      <p:sp>
        <p:nvSpPr>
          <p:cNvPr id="97" name="Google Shape;97;p17"/>
          <p:cNvSpPr txBox="1"/>
          <p:nvPr/>
        </p:nvSpPr>
        <p:spPr>
          <a:xfrm>
            <a:off x="311700" y="1761850"/>
            <a:ext cx="7105200" cy="341100"/>
          </a:xfrm>
          <a:prstGeom prst="rect">
            <a:avLst/>
          </a:prstGeom>
          <a:noFill/>
          <a:ln>
            <a:noFill/>
          </a:ln>
        </p:spPr>
        <p:txBody>
          <a:bodyPr anchorCtr="0" anchor="t" bIns="91425" lIns="91425" spcFirstLastPara="1" rIns="91425" wrap="square" tIns="91425">
            <a:noAutofit/>
          </a:bodyPr>
          <a:lstStyle/>
          <a:p>
            <a:pPr indent="-327660" lvl="0" marL="457200" rtl="0" algn="l">
              <a:lnSpc>
                <a:spcPct val="105000"/>
              </a:lnSpc>
              <a:spcBef>
                <a:spcPts val="1200"/>
              </a:spcBef>
              <a:spcAft>
                <a:spcPts val="0"/>
              </a:spcAft>
              <a:buClr>
                <a:srgbClr val="9900FF"/>
              </a:buClr>
              <a:buSzPts val="1560"/>
              <a:buChar char="●"/>
            </a:pPr>
            <a:r>
              <a:rPr b="1" lang="en" sz="1560">
                <a:solidFill>
                  <a:srgbClr val="9900FF"/>
                </a:solidFill>
              </a:rPr>
              <a:t>He demands each daughter to declare how much she loves him.</a:t>
            </a:r>
            <a:endParaRPr sz="1800">
              <a:solidFill>
                <a:srgbClr val="9900FF"/>
              </a:solidFill>
            </a:endParaRPr>
          </a:p>
        </p:txBody>
      </p:sp>
      <p:sp>
        <p:nvSpPr>
          <p:cNvPr id="98" name="Google Shape;98;p17"/>
          <p:cNvSpPr txBox="1"/>
          <p:nvPr/>
        </p:nvSpPr>
        <p:spPr>
          <a:xfrm>
            <a:off x="311700" y="2372800"/>
            <a:ext cx="7105200" cy="341100"/>
          </a:xfrm>
          <a:prstGeom prst="rect">
            <a:avLst/>
          </a:prstGeom>
          <a:noFill/>
          <a:ln>
            <a:noFill/>
          </a:ln>
        </p:spPr>
        <p:txBody>
          <a:bodyPr anchorCtr="0" anchor="t" bIns="91425" lIns="91425" spcFirstLastPara="1" rIns="91425" wrap="square" tIns="91425">
            <a:noAutofit/>
          </a:bodyPr>
          <a:lstStyle/>
          <a:p>
            <a:pPr indent="-327660" lvl="0" marL="457200" rtl="0" algn="l">
              <a:lnSpc>
                <a:spcPct val="105000"/>
              </a:lnSpc>
              <a:spcBef>
                <a:spcPts val="1200"/>
              </a:spcBef>
              <a:spcAft>
                <a:spcPts val="0"/>
              </a:spcAft>
              <a:buClr>
                <a:srgbClr val="FFFF00"/>
              </a:buClr>
              <a:buSzPts val="1560"/>
              <a:buChar char="●"/>
            </a:pPr>
            <a:r>
              <a:rPr b="1" lang="en" sz="1560">
                <a:solidFill>
                  <a:srgbClr val="FFFF00"/>
                </a:solidFill>
              </a:rPr>
              <a:t>Goneril and Regan flatter him with exaggerated speeches.</a:t>
            </a:r>
            <a:endParaRPr sz="1800">
              <a:solidFill>
                <a:srgbClr val="FFFF00"/>
              </a:solidFill>
            </a:endParaRPr>
          </a:p>
        </p:txBody>
      </p:sp>
      <p:sp>
        <p:nvSpPr>
          <p:cNvPr id="99" name="Google Shape;99;p17"/>
          <p:cNvSpPr txBox="1"/>
          <p:nvPr/>
        </p:nvSpPr>
        <p:spPr>
          <a:xfrm>
            <a:off x="311700" y="2847075"/>
            <a:ext cx="8071500" cy="241500"/>
          </a:xfrm>
          <a:prstGeom prst="rect">
            <a:avLst/>
          </a:prstGeom>
          <a:noFill/>
          <a:ln>
            <a:noFill/>
          </a:ln>
        </p:spPr>
        <p:txBody>
          <a:bodyPr anchorCtr="0" anchor="t" bIns="91425" lIns="91425" spcFirstLastPara="1" rIns="91425" wrap="square" tIns="91425">
            <a:noAutofit/>
          </a:bodyPr>
          <a:lstStyle/>
          <a:p>
            <a:pPr indent="-327660" lvl="0" marL="457200" rtl="0" algn="l">
              <a:lnSpc>
                <a:spcPct val="105000"/>
              </a:lnSpc>
              <a:spcBef>
                <a:spcPts val="1200"/>
              </a:spcBef>
              <a:spcAft>
                <a:spcPts val="0"/>
              </a:spcAft>
              <a:buClr>
                <a:srgbClr val="9900FF"/>
              </a:buClr>
              <a:buSzPts val="1560"/>
              <a:buChar char="●"/>
            </a:pPr>
            <a:r>
              <a:rPr b="1" lang="en" sz="1560">
                <a:solidFill>
                  <a:srgbClr val="9900FF"/>
                </a:solidFill>
              </a:rPr>
              <a:t>Cordelia refuses to flatter and simply says she loves him “according to her bond.“</a:t>
            </a:r>
            <a:endParaRPr sz="1800">
              <a:solidFill>
                <a:srgbClr val="9900FF"/>
              </a:solidFill>
            </a:endParaRPr>
          </a:p>
        </p:txBody>
      </p:sp>
      <p:sp>
        <p:nvSpPr>
          <p:cNvPr id="100" name="Google Shape;100;p17"/>
          <p:cNvSpPr txBox="1"/>
          <p:nvPr/>
        </p:nvSpPr>
        <p:spPr>
          <a:xfrm>
            <a:off x="311700" y="3449175"/>
            <a:ext cx="7773000" cy="241500"/>
          </a:xfrm>
          <a:prstGeom prst="rect">
            <a:avLst/>
          </a:prstGeom>
          <a:noFill/>
          <a:ln>
            <a:noFill/>
          </a:ln>
        </p:spPr>
        <p:txBody>
          <a:bodyPr anchorCtr="0" anchor="t" bIns="91425" lIns="91425" spcFirstLastPara="1" rIns="91425" wrap="square" tIns="91425">
            <a:noAutofit/>
          </a:bodyPr>
          <a:lstStyle/>
          <a:p>
            <a:pPr indent="-327660" lvl="0" marL="457200" rtl="0" algn="l">
              <a:lnSpc>
                <a:spcPct val="105000"/>
              </a:lnSpc>
              <a:spcBef>
                <a:spcPts val="1200"/>
              </a:spcBef>
              <a:spcAft>
                <a:spcPts val="0"/>
              </a:spcAft>
              <a:buClr>
                <a:srgbClr val="FFFF00"/>
              </a:buClr>
              <a:buSzPts val="1560"/>
              <a:buChar char="●"/>
            </a:pPr>
            <a:r>
              <a:rPr b="1" lang="en" sz="1560">
                <a:solidFill>
                  <a:srgbClr val="FFFF00"/>
                </a:solidFill>
              </a:rPr>
              <a:t>Lear becomes angry, disowns Cordelia, and divides the kingdom between Goneril and Regan.</a:t>
            </a:r>
            <a:endParaRPr sz="1800">
              <a:solidFill>
                <a:srgbClr val="FFFF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1000"/>
                                        <p:tgtEl>
                                          <p:spTgt spid="96">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2000"/>
                                        <p:tgtEl>
                                          <p:spTgt spid="9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3000"/>
                                        <p:tgtEl>
                                          <p:spTgt spid="98"/>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4000"/>
                                        <p:tgtEl>
                                          <p:spTgt spid="99"/>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4" name="Shape 104"/>
        <p:cNvGrpSpPr/>
        <p:nvPr/>
      </p:nvGrpSpPr>
      <p:grpSpPr>
        <a:xfrm>
          <a:off x="0" y="0"/>
          <a:ext cx="0" cy="0"/>
          <a:chOff x="0" y="0"/>
          <a:chExt cx="0" cy="0"/>
        </a:xfrm>
      </p:grpSpPr>
      <p:sp>
        <p:nvSpPr>
          <p:cNvPr id="105" name="Google Shape;10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3600">
                <a:solidFill>
                  <a:srgbClr val="CC0000"/>
                </a:solidFill>
              </a:rPr>
              <a:t>Main Themes</a:t>
            </a:r>
            <a:endParaRPr b="1" sz="3600">
              <a:solidFill>
                <a:srgbClr val="CC0000"/>
              </a:solidFill>
            </a:endParaRPr>
          </a:p>
        </p:txBody>
      </p:sp>
      <p:sp>
        <p:nvSpPr>
          <p:cNvPr id="106" name="Google Shape;10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700">
                <a:solidFill>
                  <a:srgbClr val="FFFFFF"/>
                </a:solidFill>
              </a:rPr>
              <a:t>Main Themes</a:t>
            </a:r>
            <a:endParaRPr b="1" sz="1700">
              <a:solidFill>
                <a:srgbClr val="FFFFFF"/>
              </a:solidFill>
            </a:endParaRPr>
          </a:p>
          <a:p>
            <a:pPr indent="-336550" lvl="0" marL="457200" rtl="0" algn="l">
              <a:spcBef>
                <a:spcPts val="1200"/>
              </a:spcBef>
              <a:spcAft>
                <a:spcPts val="0"/>
              </a:spcAft>
              <a:buClr>
                <a:srgbClr val="9900FF"/>
              </a:buClr>
              <a:buSzPts val="1700"/>
              <a:buChar char="●"/>
            </a:pPr>
            <a:r>
              <a:rPr b="1" lang="en" sz="1700">
                <a:solidFill>
                  <a:srgbClr val="9900FF"/>
                </a:solidFill>
              </a:rPr>
              <a:t>Power &amp; Authority – Lear giving up his kingdom.</a:t>
            </a:r>
            <a:br>
              <a:rPr b="1" lang="en" sz="1700">
                <a:solidFill>
                  <a:srgbClr val="9900FF"/>
                </a:solidFill>
              </a:rPr>
            </a:br>
            <a:endParaRPr b="1" sz="1700">
              <a:solidFill>
                <a:srgbClr val="9900FF"/>
              </a:solidFill>
            </a:endParaRPr>
          </a:p>
          <a:p>
            <a:pPr indent="-336550" lvl="0" marL="457200" rtl="0" algn="l">
              <a:spcBef>
                <a:spcPts val="0"/>
              </a:spcBef>
              <a:spcAft>
                <a:spcPts val="0"/>
              </a:spcAft>
              <a:buClr>
                <a:srgbClr val="FFFF00"/>
              </a:buClr>
              <a:buSzPts val="1700"/>
              <a:buChar char="●"/>
            </a:pPr>
            <a:r>
              <a:rPr b="1" lang="en" sz="1700">
                <a:solidFill>
                  <a:srgbClr val="FFFF00"/>
                </a:solidFill>
              </a:rPr>
              <a:t>Appearance vs Reality – Goneril and Regan’s false flattery vs Cordelia’s honesty.</a:t>
            </a:r>
            <a:br>
              <a:rPr b="1" lang="en" sz="1700">
                <a:solidFill>
                  <a:srgbClr val="FFFF00"/>
                </a:solidFill>
              </a:rPr>
            </a:br>
            <a:endParaRPr b="1" sz="1700">
              <a:solidFill>
                <a:srgbClr val="FFFF00"/>
              </a:solidFill>
            </a:endParaRPr>
          </a:p>
          <a:p>
            <a:pPr indent="-336550" lvl="0" marL="457200" rtl="0" algn="l">
              <a:spcBef>
                <a:spcPts val="0"/>
              </a:spcBef>
              <a:spcAft>
                <a:spcPts val="0"/>
              </a:spcAft>
              <a:buClr>
                <a:srgbClr val="9900FF"/>
              </a:buClr>
              <a:buSzPts val="1700"/>
              <a:buChar char="●"/>
            </a:pPr>
            <a:r>
              <a:rPr b="1" lang="en" sz="1700">
                <a:solidFill>
                  <a:srgbClr val="9900FF"/>
                </a:solidFill>
              </a:rPr>
              <a:t>Family &amp; Loyalty – Cordelia’s true but unembellished love, Kent’s loyalty to Lear.</a:t>
            </a:r>
            <a:br>
              <a:rPr b="1" lang="en" sz="1700">
                <a:solidFill>
                  <a:srgbClr val="9900FF"/>
                </a:solidFill>
              </a:rPr>
            </a:br>
            <a:endParaRPr b="1" sz="1700">
              <a:solidFill>
                <a:srgbClr val="9900FF"/>
              </a:solidFill>
            </a:endParaRPr>
          </a:p>
          <a:p>
            <a:pPr indent="-336550" lvl="0" marL="457200" rtl="0" algn="l">
              <a:spcBef>
                <a:spcPts val="0"/>
              </a:spcBef>
              <a:spcAft>
                <a:spcPts val="0"/>
              </a:spcAft>
              <a:buClr>
                <a:srgbClr val="FFFF00"/>
              </a:buClr>
              <a:buSzPts val="1700"/>
              <a:buChar char="●"/>
            </a:pPr>
            <a:r>
              <a:rPr b="1" lang="en" sz="1700">
                <a:solidFill>
                  <a:srgbClr val="FFFF00"/>
                </a:solidFill>
              </a:rPr>
              <a:t>Pride &amp; Foolishness – Lear’s pride blinds him and leads to poor judgment.</a:t>
            </a:r>
            <a:endParaRPr b="1" sz="1700">
              <a:solidFill>
                <a:srgbClr val="FFFF00"/>
              </a:solidFill>
            </a:endParaRPr>
          </a:p>
          <a:p>
            <a:pPr indent="0" lvl="0" marL="0" rtl="0" algn="l">
              <a:spcBef>
                <a:spcPts val="1200"/>
              </a:spcBef>
              <a:spcAft>
                <a:spcPts val="1200"/>
              </a:spcAft>
              <a:buNone/>
            </a:pPr>
            <a:r>
              <a:t/>
            </a:r>
            <a:endParaRPr b="1" sz="2400">
              <a:solidFill>
                <a:srgbClr val="FFFFFF"/>
              </a:solidFill>
            </a:endParaRPr>
          </a:p>
        </p:txBody>
      </p:sp>
      <p:pic>
        <p:nvPicPr>
          <p:cNvPr descr="a person is holding a hairless cat in their hands in a pink circle . (Provided by Tenor)" id="107" name="Google Shape;107;p18"/>
          <p:cNvPicPr preferRelativeResize="0"/>
          <p:nvPr/>
        </p:nvPicPr>
        <p:blipFill>
          <a:blip r:embed="rId3">
            <a:alphaModFix/>
          </a:blip>
          <a:stretch>
            <a:fillRect/>
          </a:stretch>
        </p:blipFill>
        <p:spPr>
          <a:xfrm>
            <a:off x="0" y="0"/>
            <a:ext cx="419781" cy="415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577">
                <a:solidFill>
                  <a:srgbClr val="FF0000"/>
                </a:solidFill>
              </a:rPr>
              <a:t>Our Impression</a:t>
            </a:r>
            <a:r>
              <a:rPr lang="en"/>
              <a:t> </a:t>
            </a:r>
            <a:endParaRPr/>
          </a:p>
        </p:txBody>
      </p:sp>
      <p:sp>
        <p:nvSpPr>
          <p:cNvPr id="113" name="Google Shape;11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rgbClr val="FFFF00"/>
                </a:solidFill>
              </a:rPr>
              <a:t>This opening scene powerfully sets the stage for tragedy. Lear's decision to divide his kingdom based on his daughters' flattery reveals his vanity and poor judgment. Cordelia’s honesty contrasts sharply with her sisters’ deceit, highlighting the theme of appearance vs. reality. </a:t>
            </a:r>
            <a:r>
              <a:rPr b="1" lang="en">
                <a:solidFill>
                  <a:srgbClr val="9900FF"/>
                </a:solidFill>
              </a:rPr>
              <a:t>Lear's rash actions — disowning Cordelia and banishing Kent — show the beginning of his downfall. The scene introduces key themes like power, loyalty, and betrayal, making it a dramatic and foreboding start to the play.</a:t>
            </a:r>
            <a:endParaRPr b="1">
              <a:solidFill>
                <a:srgbClr val="9900FF"/>
              </a:solidFill>
            </a:endParaRPr>
          </a:p>
        </p:txBody>
      </p:sp>
      <p:pic>
        <p:nvPicPr>
          <p:cNvPr descr="a person is holding a hairless cat in their hands in a pink circle . (Provided by Tenor)" id="114" name="Google Shape;114;p19"/>
          <p:cNvPicPr preferRelativeResize="0"/>
          <p:nvPr/>
        </p:nvPicPr>
        <p:blipFill>
          <a:blip r:embed="rId3">
            <a:alphaModFix/>
          </a:blip>
          <a:stretch>
            <a:fillRect/>
          </a:stretch>
        </p:blipFill>
        <p:spPr>
          <a:xfrm>
            <a:off x="0" y="0"/>
            <a:ext cx="419781" cy="415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445025"/>
            <a:ext cx="8520600" cy="1615200"/>
          </a:xfrm>
          <a:prstGeom prst="rect">
            <a:avLst/>
          </a:prstGeom>
          <a:ln cap="flat" cmpd="sng" w="762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6000">
                <a:solidFill>
                  <a:srgbClr val="000000"/>
                </a:solidFill>
                <a:highlight>
                  <a:schemeClr val="lt1"/>
                </a:highlight>
              </a:rPr>
              <a:t>The End</a:t>
            </a:r>
            <a:endParaRPr b="1" sz="6000">
              <a:solidFill>
                <a:srgbClr val="000000"/>
              </a:solidFill>
              <a:highlight>
                <a:schemeClr val="lt1"/>
              </a:highlight>
            </a:endParaRPr>
          </a:p>
        </p:txBody>
      </p:sp>
      <p:pic>
        <p:nvPicPr>
          <p:cNvPr descr="a person is holding a hairless cat in their hands in a pink circle . (provided by Tenor)" id="120" name="Google Shape;120;p20"/>
          <p:cNvPicPr preferRelativeResize="0"/>
          <p:nvPr/>
        </p:nvPicPr>
        <p:blipFill>
          <a:blip r:embed="rId4">
            <a:alphaModFix/>
          </a:blip>
          <a:stretch>
            <a:fillRect/>
          </a:stretch>
        </p:blipFill>
        <p:spPr>
          <a:xfrm>
            <a:off x="-4" y="0"/>
            <a:ext cx="631975" cy="625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8A2525"/>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