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p:scale>
          <a:sx n="20" d="100"/>
          <a:sy n="20" d="100"/>
        </p:scale>
        <p:origin x="2456"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A9A58476-AF89-4BC6-AE2D-2CCC7F6BF426}" type="datetimeFigureOut">
              <a:rPr lang="en-US" smtClean="0"/>
              <a:t>11/7/2025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9017C6D-BB20-41F6-B065-26ED30D9BF50}" type="slidenum">
              <a:rPr lang="en-US" smtClean="0"/>
              <a:t>‹#›</a:t>
            </a:fld>
            <a:endParaRPr lang="en-US"/>
          </a:p>
        </p:txBody>
      </p:sp>
    </p:spTree>
    <p:extLst>
      <p:ext uri="{BB962C8B-B14F-4D97-AF65-F5344CB8AC3E}">
        <p14:creationId xmlns:p14="http://schemas.microsoft.com/office/powerpoint/2010/main" val="344702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9A58476-AF89-4BC6-AE2D-2CCC7F6BF426}" type="datetimeFigureOut">
              <a:rPr lang="en-US" smtClean="0"/>
              <a:t>11/7/2025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9017C6D-BB20-41F6-B065-26ED30D9BF50}" type="slidenum">
              <a:rPr lang="en-US" smtClean="0"/>
              <a:t>‹#›</a:t>
            </a:fld>
            <a:endParaRPr lang="en-US"/>
          </a:p>
        </p:txBody>
      </p:sp>
    </p:spTree>
    <p:extLst>
      <p:ext uri="{BB962C8B-B14F-4D97-AF65-F5344CB8AC3E}">
        <p14:creationId xmlns:p14="http://schemas.microsoft.com/office/powerpoint/2010/main" val="346406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9A58476-AF89-4BC6-AE2D-2CCC7F6BF426}" type="datetimeFigureOut">
              <a:rPr lang="en-US" smtClean="0"/>
              <a:t>11/7/2025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9017C6D-BB20-41F6-B065-26ED30D9BF50}" type="slidenum">
              <a:rPr lang="en-US" smtClean="0"/>
              <a:t>‹#›</a:t>
            </a:fld>
            <a:endParaRPr lang="en-US"/>
          </a:p>
        </p:txBody>
      </p:sp>
    </p:spTree>
    <p:extLst>
      <p:ext uri="{BB962C8B-B14F-4D97-AF65-F5344CB8AC3E}">
        <p14:creationId xmlns:p14="http://schemas.microsoft.com/office/powerpoint/2010/main" val="26374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9A58476-AF89-4BC6-AE2D-2CCC7F6BF426}" type="datetimeFigureOut">
              <a:rPr lang="en-US" smtClean="0"/>
              <a:t>11/7/2025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9017C6D-BB20-41F6-B065-26ED30D9BF50}" type="slidenum">
              <a:rPr lang="en-US" smtClean="0"/>
              <a:t>‹#›</a:t>
            </a:fld>
            <a:endParaRPr lang="en-US"/>
          </a:p>
        </p:txBody>
      </p:sp>
    </p:spTree>
    <p:extLst>
      <p:ext uri="{BB962C8B-B14F-4D97-AF65-F5344CB8AC3E}">
        <p14:creationId xmlns:p14="http://schemas.microsoft.com/office/powerpoint/2010/main" val="27000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A9A58476-AF89-4BC6-AE2D-2CCC7F6BF426}" type="datetimeFigureOut">
              <a:rPr lang="en-US" smtClean="0"/>
              <a:t>11/7/2025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9017C6D-BB20-41F6-B065-26ED30D9BF50}" type="slidenum">
              <a:rPr lang="en-US" smtClean="0"/>
              <a:t>‹#›</a:t>
            </a:fld>
            <a:endParaRPr lang="en-US"/>
          </a:p>
        </p:txBody>
      </p:sp>
    </p:spTree>
    <p:extLst>
      <p:ext uri="{BB962C8B-B14F-4D97-AF65-F5344CB8AC3E}">
        <p14:creationId xmlns:p14="http://schemas.microsoft.com/office/powerpoint/2010/main" val="69009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A9A58476-AF89-4BC6-AE2D-2CCC7F6BF426}" type="datetimeFigureOut">
              <a:rPr lang="en-US" smtClean="0"/>
              <a:t>11/7/2025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9017C6D-BB20-41F6-B065-26ED30D9BF50}" type="slidenum">
              <a:rPr lang="en-US" smtClean="0"/>
              <a:t>‹#›</a:t>
            </a:fld>
            <a:endParaRPr lang="en-US"/>
          </a:p>
        </p:txBody>
      </p:sp>
    </p:spTree>
    <p:extLst>
      <p:ext uri="{BB962C8B-B14F-4D97-AF65-F5344CB8AC3E}">
        <p14:creationId xmlns:p14="http://schemas.microsoft.com/office/powerpoint/2010/main" val="192962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A9A58476-AF89-4BC6-AE2D-2CCC7F6BF426}" type="datetimeFigureOut">
              <a:rPr lang="en-US" smtClean="0"/>
              <a:t>11/7/2025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9017C6D-BB20-41F6-B065-26ED30D9BF50}" type="slidenum">
              <a:rPr lang="en-US" smtClean="0"/>
              <a:t>‹#›</a:t>
            </a:fld>
            <a:endParaRPr lang="en-US"/>
          </a:p>
        </p:txBody>
      </p:sp>
    </p:spTree>
    <p:extLst>
      <p:ext uri="{BB962C8B-B14F-4D97-AF65-F5344CB8AC3E}">
        <p14:creationId xmlns:p14="http://schemas.microsoft.com/office/powerpoint/2010/main" val="130201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9A58476-AF89-4BC6-AE2D-2CCC7F6BF426}" type="datetimeFigureOut">
              <a:rPr lang="en-US" smtClean="0"/>
              <a:t>11/7/2025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9017C6D-BB20-41F6-B065-26ED30D9BF50}" type="slidenum">
              <a:rPr lang="en-US" smtClean="0"/>
              <a:t>‹#›</a:t>
            </a:fld>
            <a:endParaRPr lang="en-US"/>
          </a:p>
        </p:txBody>
      </p:sp>
    </p:spTree>
    <p:extLst>
      <p:ext uri="{BB962C8B-B14F-4D97-AF65-F5344CB8AC3E}">
        <p14:creationId xmlns:p14="http://schemas.microsoft.com/office/powerpoint/2010/main" val="123723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A58476-AF89-4BC6-AE2D-2CCC7F6BF426}" type="datetimeFigureOut">
              <a:rPr lang="en-US" smtClean="0"/>
              <a:t>11/7/2025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9017C6D-BB20-41F6-B065-26ED30D9BF50}" type="slidenum">
              <a:rPr lang="en-US" smtClean="0"/>
              <a:t>‹#›</a:t>
            </a:fld>
            <a:endParaRPr lang="en-US"/>
          </a:p>
        </p:txBody>
      </p:sp>
    </p:spTree>
    <p:extLst>
      <p:ext uri="{BB962C8B-B14F-4D97-AF65-F5344CB8AC3E}">
        <p14:creationId xmlns:p14="http://schemas.microsoft.com/office/powerpoint/2010/main" val="202744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A9A58476-AF89-4BC6-AE2D-2CCC7F6BF426}" type="datetimeFigureOut">
              <a:rPr lang="en-US" smtClean="0"/>
              <a:t>11/7/2025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9017C6D-BB20-41F6-B065-26ED30D9BF50}" type="slidenum">
              <a:rPr lang="en-US" smtClean="0"/>
              <a:t>‹#›</a:t>
            </a:fld>
            <a:endParaRPr lang="en-US"/>
          </a:p>
        </p:txBody>
      </p:sp>
    </p:spTree>
    <p:extLst>
      <p:ext uri="{BB962C8B-B14F-4D97-AF65-F5344CB8AC3E}">
        <p14:creationId xmlns:p14="http://schemas.microsoft.com/office/powerpoint/2010/main" val="31449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A9A58476-AF89-4BC6-AE2D-2CCC7F6BF426}" type="datetimeFigureOut">
              <a:rPr lang="en-US" smtClean="0"/>
              <a:t>11/7/2025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9017C6D-BB20-41F6-B065-26ED30D9BF50}" type="slidenum">
              <a:rPr lang="en-US" smtClean="0"/>
              <a:t>‹#›</a:t>
            </a:fld>
            <a:endParaRPr lang="en-US"/>
          </a:p>
        </p:txBody>
      </p:sp>
    </p:spTree>
    <p:extLst>
      <p:ext uri="{BB962C8B-B14F-4D97-AF65-F5344CB8AC3E}">
        <p14:creationId xmlns:p14="http://schemas.microsoft.com/office/powerpoint/2010/main" val="304186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48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9A58476-AF89-4BC6-AE2D-2CCC7F6BF426}" type="datetimeFigureOut">
              <a:rPr lang="en-US" smtClean="0"/>
              <a:t>11/7/2025</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9017C6D-BB20-41F6-B065-26ED30D9BF50}" type="slidenum">
              <a:rPr lang="en-US" smtClean="0"/>
              <a:t>‹#›</a:t>
            </a:fld>
            <a:endParaRPr lang="en-US"/>
          </a:p>
        </p:txBody>
      </p:sp>
    </p:spTree>
    <p:extLst>
      <p:ext uri="{BB962C8B-B14F-4D97-AF65-F5344CB8AC3E}">
        <p14:creationId xmlns:p14="http://schemas.microsoft.com/office/powerpoint/2010/main" val="139750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JO" b="1" dirty="0" smtClean="0">
                <a:solidFill>
                  <a:srgbClr val="002060"/>
                </a:solidFill>
              </a:rPr>
              <a:t>الشيخ والبحر</a:t>
            </a:r>
            <a:br>
              <a:rPr lang="ar-JO" b="1" dirty="0" smtClean="0">
                <a:solidFill>
                  <a:srgbClr val="002060"/>
                </a:solidFill>
              </a:rPr>
            </a:br>
            <a:endParaRPr lang="en-US" b="1" dirty="0">
              <a:solidFill>
                <a:srgbClr val="002060"/>
              </a:solidFill>
            </a:endParaRPr>
          </a:p>
        </p:txBody>
      </p:sp>
      <p:sp>
        <p:nvSpPr>
          <p:cNvPr id="3" name="عنوان فرعي 2"/>
          <p:cNvSpPr>
            <a:spLocks noGrp="1"/>
          </p:cNvSpPr>
          <p:nvPr>
            <p:ph type="subTitle" idx="1"/>
          </p:nvPr>
        </p:nvSpPr>
        <p:spPr/>
        <p:txBody>
          <a:bodyPr/>
          <a:lstStyle/>
          <a:p>
            <a:r>
              <a:rPr lang="ar-JO" b="1" dirty="0" smtClean="0"/>
              <a:t>المؤلف:</a:t>
            </a:r>
            <a:r>
              <a:rPr lang="ar-JO" dirty="0" smtClean="0"/>
              <a:t> </a:t>
            </a:r>
            <a:r>
              <a:rPr lang="ar-JO" dirty="0" err="1" smtClean="0"/>
              <a:t>إرنست</a:t>
            </a:r>
            <a:r>
              <a:rPr lang="ar-JO" dirty="0" smtClean="0"/>
              <a:t> </a:t>
            </a:r>
            <a:r>
              <a:rPr lang="ar-JO" dirty="0" err="1" smtClean="0"/>
              <a:t>همنغواي</a:t>
            </a:r>
            <a:endParaRPr lang="en-US" dirty="0"/>
          </a:p>
        </p:txBody>
      </p:sp>
      <p:pic>
        <p:nvPicPr>
          <p:cNvPr id="1026" name="Picture 2" descr="Old Man and the Sea | Book by Ernest Hemingway | Official Publisher Page |  Simon &amp; Schus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46" y="737639"/>
            <a:ext cx="3458957" cy="5269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kitab.com-Your Source for Arabic Books: Kounouz Int'l Best Seller: The Old  Man and The Sea (Dual English-Arab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950" y="737638"/>
            <a:ext cx="3752604" cy="532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0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b="1" dirty="0" smtClean="0">
                <a:solidFill>
                  <a:srgbClr val="C00000"/>
                </a:solidFill>
              </a:rPr>
              <a:t>المقدمة</a:t>
            </a:r>
            <a:endParaRPr lang="en-US" b="1" dirty="0">
              <a:solidFill>
                <a:srgbClr val="C00000"/>
              </a:solidFill>
            </a:endParaRPr>
          </a:p>
        </p:txBody>
      </p:sp>
      <p:sp>
        <p:nvSpPr>
          <p:cNvPr id="3" name="عنصر نائب للمحتوى 2"/>
          <p:cNvSpPr>
            <a:spLocks noGrp="1"/>
          </p:cNvSpPr>
          <p:nvPr>
            <p:ph idx="1"/>
          </p:nvPr>
        </p:nvSpPr>
        <p:spPr/>
        <p:txBody>
          <a:bodyPr/>
          <a:lstStyle/>
          <a:p>
            <a:pPr marL="0" indent="0">
              <a:buNone/>
            </a:pPr>
            <a:r>
              <a:rPr lang="ar-JO" dirty="0" smtClean="0"/>
              <a:t>هذه الرواية من أشهر أعمال الكاتب الأمريكي </a:t>
            </a:r>
            <a:r>
              <a:rPr lang="ar-JO" dirty="0" err="1" smtClean="0"/>
              <a:t>إرنست</a:t>
            </a:r>
            <a:r>
              <a:rPr lang="ar-JO" dirty="0" smtClean="0"/>
              <a:t> </a:t>
            </a:r>
            <a:r>
              <a:rPr lang="ar-JO" dirty="0" err="1" smtClean="0"/>
              <a:t>همنغواي</a:t>
            </a:r>
            <a:r>
              <a:rPr lang="ar-JO" dirty="0" smtClean="0"/>
              <a:t>، وهي تتحدث عن صياد عجوز يواجه البحر بشجاعة وإصرار.</a:t>
            </a:r>
            <a:br>
              <a:rPr lang="ar-JO" dirty="0" smtClean="0"/>
            </a:br>
            <a:r>
              <a:rPr lang="ar-JO" dirty="0" smtClean="0"/>
              <a:t>اخترت هذه القصة لأنها تحمل معاني الصبر والتحدي وعدم الاستسلام مهما كانت الظروف.</a:t>
            </a:r>
            <a:endParaRPr lang="en-US" dirty="0"/>
          </a:p>
        </p:txBody>
      </p:sp>
      <p:pic>
        <p:nvPicPr>
          <p:cNvPr id="6146" name="Picture 2" descr="The Old Man and the Sea Painting by Harry G Seabright - Fine Art Ame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576" y="3172820"/>
            <a:ext cx="4568405" cy="368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8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b="1" dirty="0" smtClean="0">
                <a:solidFill>
                  <a:srgbClr val="C00000"/>
                </a:solidFill>
              </a:rPr>
              <a:t>نبذة عن الكاتب</a:t>
            </a:r>
            <a:endParaRPr lang="en-US" b="1" dirty="0">
              <a:solidFill>
                <a:srgbClr val="C00000"/>
              </a:solidFill>
            </a:endParaRPr>
          </a:p>
        </p:txBody>
      </p:sp>
      <p:sp>
        <p:nvSpPr>
          <p:cNvPr id="4" name="Rectangle 1"/>
          <p:cNvSpPr>
            <a:spLocks noGrp="1" noChangeArrowheads="1"/>
          </p:cNvSpPr>
          <p:nvPr>
            <p:ph idx="1"/>
          </p:nvPr>
        </p:nvSpPr>
        <p:spPr bwMode="auto">
          <a:xfrm>
            <a:off x="3317359" y="1690688"/>
            <a:ext cx="831076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اسمه: </a:t>
            </a:r>
            <a:r>
              <a:rPr kumimoji="0" lang="ar-SA" altLang="en-US" sz="3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إرنست</a:t>
            </a:r>
            <a:r>
              <a:rPr kumimoji="0" lang="ar-SA"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ar-SA" altLang="en-US" sz="3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همنغواي</a:t>
            </a:r>
            <a:r>
              <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(Ernest Hemingway)</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كاتب أمريكي ولد عام 1899</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حصل على جائزة نوبل في الأدب سنة 1954</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من أشهر أعماله: “الشيخ والبحر”، “وداعًا للسلاح”، “لمن تقرع الأجراس</a:t>
            </a:r>
            <a:r>
              <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2051" name="Picture 3" descr="The Old Man and the Sea&quot; by Ernest Hemingway 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3317358" cy="344120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On Ernest Hemingway's The Old Man And The Sea 🌊 ⛵️ | by Arihant Verma | The  Writing Cooperat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69" y="3806331"/>
            <a:ext cx="1960817" cy="314851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unch Break Video: Old Man and the Sea. – PRINT Magaz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845" y="4245233"/>
            <a:ext cx="3240800" cy="242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1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b="1" dirty="0" smtClean="0">
                <a:solidFill>
                  <a:srgbClr val="C00000"/>
                </a:solidFill>
              </a:rPr>
              <a:t>معلومات عن الرواية</a:t>
            </a:r>
            <a:endParaRPr lang="en-US" b="1" dirty="0">
              <a:solidFill>
                <a:srgbClr val="C00000"/>
              </a:solidFill>
            </a:endParaRPr>
          </a:p>
        </p:txBody>
      </p:sp>
      <p:sp>
        <p:nvSpPr>
          <p:cNvPr id="4" name="Rectangle 1"/>
          <p:cNvSpPr>
            <a:spLocks noGrp="1" noChangeArrowheads="1"/>
          </p:cNvSpPr>
          <p:nvPr>
            <p:ph idx="1"/>
          </p:nvPr>
        </p:nvSpPr>
        <p:spPr bwMode="auto">
          <a:xfrm>
            <a:off x="4245429" y="2414694"/>
            <a:ext cx="743494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العنوان</a:t>
            </a:r>
            <a:r>
              <a:rPr kumimoji="0" lang="en-US" altLang="en-US"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ar-SA"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الشيخ والبحر</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عدد الصفحات</a:t>
            </a:r>
            <a:r>
              <a:rPr kumimoji="0" lang="en-US" altLang="en-US"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ar-SA"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حوالي 90 صفحة</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المكان</a:t>
            </a:r>
            <a:r>
              <a:rPr kumimoji="0" lang="en-US" altLang="en-US"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ar-SA"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قرية ساحلية في كوبا</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النوع الأدبي</a:t>
            </a:r>
            <a:r>
              <a:rPr kumimoji="0" lang="en-US" altLang="en-US"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ar-SA"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مغامرة رمزية</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الفكرة الرئيسة</a:t>
            </a:r>
            <a:r>
              <a:rPr kumimoji="0" lang="en-US" altLang="en-US"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ar-SA"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الصراع بين الإنسان والطبيعة</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pic>
        <p:nvPicPr>
          <p:cNvPr id="3075" name="Picture 3" descr="William Faulkner's 1952 Review of The Old Man and the Sea Book 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4" y="116885"/>
            <a:ext cx="5361604" cy="297718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The Old Man and the Sea (1990) | MUB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14" y="4307520"/>
            <a:ext cx="3563354" cy="200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110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b="1" dirty="0" smtClean="0">
                <a:solidFill>
                  <a:srgbClr val="C00000"/>
                </a:solidFill>
              </a:rPr>
              <a:t>الشخصيات</a:t>
            </a:r>
            <a:endParaRPr lang="en-US" b="1" dirty="0">
              <a:solidFill>
                <a:srgbClr val="C00000"/>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3014191853"/>
              </p:ext>
            </p:extLst>
          </p:nvPr>
        </p:nvGraphicFramePr>
        <p:xfrm>
          <a:off x="365760" y="1591056"/>
          <a:ext cx="10988040" cy="4754881"/>
        </p:xfrm>
        <a:graphic>
          <a:graphicData uri="http://schemas.openxmlformats.org/drawingml/2006/table">
            <a:tbl>
              <a:tblPr/>
              <a:tblGrid>
                <a:gridCol w="5494020">
                  <a:extLst>
                    <a:ext uri="{9D8B030D-6E8A-4147-A177-3AD203B41FA5}">
                      <a16:colId xmlns:a16="http://schemas.microsoft.com/office/drawing/2014/main" val="2487400427"/>
                    </a:ext>
                  </a:extLst>
                </a:gridCol>
                <a:gridCol w="5494020">
                  <a:extLst>
                    <a:ext uri="{9D8B030D-6E8A-4147-A177-3AD203B41FA5}">
                      <a16:colId xmlns:a16="http://schemas.microsoft.com/office/drawing/2014/main" val="339521701"/>
                    </a:ext>
                  </a:extLst>
                </a:gridCol>
              </a:tblGrid>
              <a:tr h="1188718">
                <a:tc>
                  <a:txBody>
                    <a:bodyPr/>
                    <a:lstStyle/>
                    <a:p>
                      <a:r>
                        <a:rPr lang="ar-JO" dirty="0"/>
                        <a:t>الدور في القصة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JO" dirty="0"/>
                        <a:t>الشخصية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6919102"/>
                  </a:ext>
                </a:extLst>
              </a:tr>
              <a:tr h="1188721">
                <a:tc>
                  <a:txBody>
                    <a:bodyPr/>
                    <a:lstStyle/>
                    <a:p>
                      <a:r>
                        <a:rPr lang="ar-JO"/>
                        <a:t>بطل القصة، صياد عجوز شجاع لا يستسلم.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JO" b="1" dirty="0"/>
                        <a:t>الشيخ سانتياغو</a:t>
                      </a:r>
                      <a:endParaRPr lang="ar-JO"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954373"/>
                  </a:ext>
                </a:extLst>
              </a:tr>
              <a:tr h="1188721">
                <a:tc>
                  <a:txBody>
                    <a:bodyPr/>
                    <a:lstStyle/>
                    <a:p>
                      <a:r>
                        <a:rPr lang="ar-JO"/>
                        <a:t>يساعد الشيخ ويحبه كثيرًا.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JO" b="1" dirty="0"/>
                        <a:t>الصبي </a:t>
                      </a:r>
                      <a:r>
                        <a:rPr lang="ar-JO" b="1" dirty="0" err="1"/>
                        <a:t>مانولين</a:t>
                      </a:r>
                      <a:endParaRPr lang="ar-JO"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84182"/>
                  </a:ext>
                </a:extLst>
              </a:tr>
              <a:tr h="1188721">
                <a:tc>
                  <a:txBody>
                    <a:bodyPr/>
                    <a:lstStyle/>
                    <a:p>
                      <a:r>
                        <a:rPr lang="ar-JO" dirty="0"/>
                        <a:t>ترمز إلى التحدي الكبير الذي </a:t>
                      </a:r>
                      <a:r>
                        <a:rPr lang="ar-JO" dirty="0" err="1"/>
                        <a:t>يواجهه</a:t>
                      </a:r>
                      <a:r>
                        <a:rPr lang="ar-JO" dirty="0"/>
                        <a:t> الإنسان.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JO" b="1" dirty="0"/>
                        <a:t>السمكة الضخمة (</a:t>
                      </a:r>
                      <a:r>
                        <a:rPr lang="ar-JO" b="1" dirty="0" err="1"/>
                        <a:t>المارلين</a:t>
                      </a:r>
                      <a:r>
                        <a:rPr lang="ar-JO" b="1" dirty="0"/>
                        <a:t>)</a:t>
                      </a:r>
                      <a:endParaRPr lang="ar-JO"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782839"/>
                  </a:ext>
                </a:extLst>
              </a:tr>
            </a:tbl>
          </a:graphicData>
        </a:graphic>
      </p:graphicFrame>
    </p:spTree>
    <p:extLst>
      <p:ext uri="{BB962C8B-B14F-4D97-AF65-F5344CB8AC3E}">
        <p14:creationId xmlns:p14="http://schemas.microsoft.com/office/powerpoint/2010/main" val="374003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78864" y="154813"/>
            <a:ext cx="10180320" cy="594995"/>
          </a:xfrm>
        </p:spPr>
        <p:txBody>
          <a:bodyPr>
            <a:normAutofit fontScale="90000"/>
          </a:bodyPr>
          <a:lstStyle/>
          <a:p>
            <a:r>
              <a:rPr lang="ar-JO" b="1" dirty="0" smtClean="0">
                <a:solidFill>
                  <a:srgbClr val="C00000"/>
                </a:solidFill>
              </a:rPr>
              <a:t>ملخص الأحداث</a:t>
            </a:r>
            <a:endParaRPr lang="en-US" b="1" dirty="0">
              <a:solidFill>
                <a:srgbClr val="C00000"/>
              </a:solidFill>
            </a:endParaRPr>
          </a:p>
        </p:txBody>
      </p:sp>
      <p:sp>
        <p:nvSpPr>
          <p:cNvPr id="3" name="عنصر نائب للمحتوى 2"/>
          <p:cNvSpPr>
            <a:spLocks noGrp="1"/>
          </p:cNvSpPr>
          <p:nvPr>
            <p:ph idx="1"/>
          </p:nvPr>
        </p:nvSpPr>
        <p:spPr>
          <a:xfrm>
            <a:off x="448056" y="1033272"/>
            <a:ext cx="11430000" cy="5541264"/>
          </a:xfrm>
        </p:spPr>
        <p:txBody>
          <a:bodyPr>
            <a:normAutofit lnSpcReduction="10000"/>
          </a:bodyPr>
          <a:lstStyle/>
          <a:p>
            <a:r>
              <a:rPr lang="ar-JO" dirty="0" smtClean="0"/>
              <a:t>تدور أحداث الرواية حول </a:t>
            </a:r>
            <a:r>
              <a:rPr lang="ar-JO" b="1" dirty="0" smtClean="0"/>
              <a:t>صياد عجوز يُدعى سانتياغو</a:t>
            </a:r>
            <a:r>
              <a:rPr lang="ar-JO" dirty="0" smtClean="0"/>
              <a:t> يعيش في قرية صغيرة في كوبا. مرَّ عليه </a:t>
            </a:r>
            <a:r>
              <a:rPr lang="ar-JO" b="1" dirty="0" smtClean="0"/>
              <a:t>أربعة وثمانون يومًا</a:t>
            </a:r>
            <a:r>
              <a:rPr lang="ar-JO" dirty="0" smtClean="0"/>
              <a:t> دون أن يصطاد أي سمكة، فبدأ الناس يظنون أنه فقد حظه وقدرته على الصيد. ومع ذلك، لم يفقد الشيخ الأمل، وقرر في اليوم الخامس والثمانين أن يخرج وحده في البحر ليبرهن لنفسه أنه ما زال قادرًا على النجاح.</a:t>
            </a:r>
          </a:p>
          <a:p>
            <a:r>
              <a:rPr lang="ar-JO" dirty="0" smtClean="0"/>
              <a:t>انطلق بقاربه الصغير إلى أعماق البحر، وبعد صبر طويل علِق بخطافه </a:t>
            </a:r>
            <a:r>
              <a:rPr lang="ar-JO" b="1" dirty="0" smtClean="0"/>
              <a:t>سمكة مارلين ضخمة جدًا</a:t>
            </a:r>
            <a:r>
              <a:rPr lang="ar-JO" dirty="0" smtClean="0"/>
              <a:t>، كانت أقوى مما تخيّل. دار بينه وبينها </a:t>
            </a:r>
            <a:r>
              <a:rPr lang="ar-JO" b="1" dirty="0" smtClean="0"/>
              <a:t>صراع طويل استمر أكثر من يومين</a:t>
            </a:r>
            <a:r>
              <a:rPr lang="ar-JO" dirty="0" smtClean="0"/>
              <a:t>، أظهر خلاله الشيخ شجاعته الكبيرة وصبره العظيم. كان يتحدث إلى السمكة كما لو كانت خصمًا نبيلًا، واحترم قوتها حتى وهو يحاول اصطيادها.</a:t>
            </a:r>
          </a:p>
          <a:p>
            <a:r>
              <a:rPr lang="ar-JO" dirty="0" smtClean="0"/>
              <a:t>وأخيرًا، تمكن سانتياغو من قتل السمكة وتثبيتها إلى جانب قاربه، وبدأ رحلة العودة إلى الشاطئ. لكن البحر لم يرحمه؛ فقد هاجمته </a:t>
            </a:r>
            <a:r>
              <a:rPr lang="ar-JO" b="1" dirty="0" smtClean="0"/>
              <a:t>أسماك القرش</a:t>
            </a:r>
            <a:r>
              <a:rPr lang="ar-JO" dirty="0" smtClean="0"/>
              <a:t> التي انجذبت إلى رائحة الدم، فمزقت السمكة وأكلت لحمها، حتى لم يبقَ منها سوى الهيكل العظمي.</a:t>
            </a:r>
          </a:p>
          <a:p>
            <a:r>
              <a:rPr lang="ar-JO" dirty="0" smtClean="0"/>
              <a:t>عاد الشيخ إلى قريته مرهقًا ومتعبًا، لكنه كان </a:t>
            </a:r>
            <a:r>
              <a:rPr lang="ar-JO" b="1" dirty="0" smtClean="0"/>
              <a:t>راضيًا وفخورًا بنفسه</a:t>
            </a:r>
            <a:r>
              <a:rPr lang="ar-JO" dirty="0" smtClean="0"/>
              <a:t>. ورغم أنه لم يجلب سمكة لبيعها، إلا أنه شعر بالانتصار الداخلي، لأنه لم يستسلم أبدًا، وأثبت أن الكرامة والجهد أهم من النتيجة.</a:t>
            </a:r>
          </a:p>
          <a:p>
            <a:pPr marL="0" indent="0">
              <a:buNone/>
            </a:pPr>
            <a:endParaRPr lang="en-US" dirty="0"/>
          </a:p>
        </p:txBody>
      </p:sp>
    </p:spTree>
    <p:extLst>
      <p:ext uri="{BB962C8B-B14F-4D97-AF65-F5344CB8AC3E}">
        <p14:creationId xmlns:p14="http://schemas.microsoft.com/office/powerpoint/2010/main" val="295086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b="1" dirty="0" smtClean="0">
                <a:solidFill>
                  <a:srgbClr val="C00000"/>
                </a:solidFill>
              </a:rPr>
              <a:t>القيم والدروس المستفادة</a:t>
            </a:r>
            <a:endParaRPr lang="en-US" b="1" dirty="0">
              <a:solidFill>
                <a:srgbClr val="C00000"/>
              </a:solidFill>
            </a:endParaRPr>
          </a:p>
        </p:txBody>
      </p:sp>
      <p:sp>
        <p:nvSpPr>
          <p:cNvPr id="5" name="Rectangle 2"/>
          <p:cNvSpPr>
            <a:spLocks noGrp="1" noChangeArrowheads="1"/>
          </p:cNvSpPr>
          <p:nvPr>
            <p:ph idx="1"/>
          </p:nvPr>
        </p:nvSpPr>
        <p:spPr bwMode="auto">
          <a:xfrm>
            <a:off x="6007465" y="2724024"/>
            <a:ext cx="534633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الصبر والعزيمة طريق النجاح</a:t>
            </a:r>
            <a:r>
              <a:rPr kumimoji="0" lang="en-US"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القوة الحقيقية في الإرادة</a:t>
            </a:r>
            <a:r>
              <a:rPr kumimoji="0" lang="en-US"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العمل الجاد أهم من النتيجة</a:t>
            </a:r>
            <a:r>
              <a:rPr kumimoji="0" lang="en-US"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لا تستسلم أبدًا، حتى لو فشلت</a:t>
            </a:r>
            <a:r>
              <a:rPr kumimoji="0" lang="en-US" altLang="en-US" sz="4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437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b="1" dirty="0" smtClean="0">
                <a:solidFill>
                  <a:srgbClr val="C00000"/>
                </a:solidFill>
              </a:rPr>
              <a:t>رأيي الشخصي</a:t>
            </a:r>
            <a:endParaRPr lang="en-US" b="1" dirty="0">
              <a:solidFill>
                <a:srgbClr val="C00000"/>
              </a:solidFill>
            </a:endParaRPr>
          </a:p>
        </p:txBody>
      </p:sp>
      <p:sp>
        <p:nvSpPr>
          <p:cNvPr id="3" name="عنصر نائب للمحتوى 2"/>
          <p:cNvSpPr>
            <a:spLocks noGrp="1"/>
          </p:cNvSpPr>
          <p:nvPr>
            <p:ph idx="1"/>
          </p:nvPr>
        </p:nvSpPr>
        <p:spPr/>
        <p:txBody>
          <a:bodyPr>
            <a:normAutofit/>
          </a:bodyPr>
          <a:lstStyle/>
          <a:p>
            <a:pPr marL="0" indent="0">
              <a:buNone/>
            </a:pPr>
            <a:r>
              <a:rPr lang="ar-JO" sz="4000" dirty="0" smtClean="0"/>
              <a:t>أعجبتني الرواية لأنها تُظهر أن الشجاعة ليست فقط في الفوز، بل في المحاولة المستمرة.</a:t>
            </a:r>
            <a:br>
              <a:rPr lang="ar-JO" sz="4000" dirty="0" smtClean="0"/>
            </a:br>
            <a:r>
              <a:rPr lang="ar-JO" sz="4000" dirty="0" smtClean="0"/>
              <a:t>أحببت شخصية الشيخ لأنه مؤمن بقدراته ويثق بنفسه.</a:t>
            </a:r>
            <a:endParaRPr lang="en-US" sz="4000" dirty="0"/>
          </a:p>
        </p:txBody>
      </p:sp>
    </p:spTree>
    <p:extLst>
      <p:ext uri="{BB962C8B-B14F-4D97-AF65-F5344CB8AC3E}">
        <p14:creationId xmlns:p14="http://schemas.microsoft.com/office/powerpoint/2010/main" val="364983228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413</Words>
  <Application>Microsoft Office PowerPoint</Application>
  <PresentationFormat>شاشة عريضة</PresentationFormat>
  <Paragraphs>36</Paragraphs>
  <Slides>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8</vt:i4>
      </vt:variant>
    </vt:vector>
  </HeadingPairs>
  <TitlesOfParts>
    <vt:vector size="13" baseType="lpstr">
      <vt:lpstr>Arial</vt:lpstr>
      <vt:lpstr>Calibri</vt:lpstr>
      <vt:lpstr>Calibri Light</vt:lpstr>
      <vt:lpstr>Times New Roman</vt:lpstr>
      <vt:lpstr>نسق Office</vt:lpstr>
      <vt:lpstr>الشيخ والبحر </vt:lpstr>
      <vt:lpstr>المقدمة</vt:lpstr>
      <vt:lpstr>نبذة عن الكاتب</vt:lpstr>
      <vt:lpstr>معلومات عن الرواية</vt:lpstr>
      <vt:lpstr>الشخصيات</vt:lpstr>
      <vt:lpstr>ملخص الأحداث</vt:lpstr>
      <vt:lpstr>القيم والدروس المستفادة</vt:lpstr>
      <vt:lpstr>رأيي الشخصي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الشيخ والبحر </dc:title>
  <dc:creator>dr shadi</dc:creator>
  <cp:lastModifiedBy>dr shadi</cp:lastModifiedBy>
  <cp:revision>4</cp:revision>
  <dcterms:created xsi:type="dcterms:W3CDTF">2025-11-07T13:45:51Z</dcterms:created>
  <dcterms:modified xsi:type="dcterms:W3CDTF">2025-11-07T14:08:34Z</dcterms:modified>
</cp:coreProperties>
</file>