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2"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50021"/>
    <a:srgbClr val="000099"/>
    <a:srgbClr val="0000CC"/>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B9B7EE-193B-46B1-9436-AC981C0F29D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166284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72243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812334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841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358142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3B9B7EE-193B-46B1-9436-AC981C0F29DA}"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365512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3B9B7EE-193B-46B1-9436-AC981C0F29DA}"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1717807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B9B7EE-193B-46B1-9436-AC981C0F29D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05162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B9B7EE-193B-46B1-9436-AC981C0F29D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304011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B9B7EE-193B-46B1-9436-AC981C0F29D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12335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B9B7EE-193B-46B1-9436-AC981C0F29DA}"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139855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617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B9B7EE-193B-46B1-9436-AC981C0F29DA}"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92874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B9B7EE-193B-46B1-9436-AC981C0F29DA}" type="datetimeFigureOut">
              <a:rPr lang="en-US" smtClean="0"/>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0008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3B9B7EE-193B-46B1-9436-AC981C0F29DA}"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230890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301934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9B7EE-193B-46B1-9436-AC981C0F29DA}"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0EB8-959C-45C5-A6E8-41BB07D72266}" type="slidenum">
              <a:rPr lang="en-US" smtClean="0"/>
              <a:t>‹#›</a:t>
            </a:fld>
            <a:endParaRPr lang="en-US"/>
          </a:p>
        </p:txBody>
      </p:sp>
    </p:spTree>
    <p:extLst>
      <p:ext uri="{BB962C8B-B14F-4D97-AF65-F5344CB8AC3E}">
        <p14:creationId xmlns:p14="http://schemas.microsoft.com/office/powerpoint/2010/main" val="195938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3B9B7EE-193B-46B1-9436-AC981C0F29DA}" type="datetimeFigureOut">
              <a:rPr lang="en-US" smtClean="0"/>
              <a:t>11/7/2025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2C0EB8-959C-45C5-A6E8-41BB07D72266}" type="slidenum">
              <a:rPr lang="en-US" smtClean="0"/>
              <a:t>‹#›</a:t>
            </a:fld>
            <a:endParaRPr lang="en-US"/>
          </a:p>
        </p:txBody>
      </p:sp>
    </p:spTree>
    <p:extLst>
      <p:ext uri="{BB962C8B-B14F-4D97-AF65-F5344CB8AC3E}">
        <p14:creationId xmlns:p14="http://schemas.microsoft.com/office/powerpoint/2010/main" val="14208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6000" b="1" i="1" dirty="0" smtClean="0">
                <a:solidFill>
                  <a:srgbClr val="000066"/>
                </a:solidFill>
                <a:latin typeface="Arial Black" panose="020B0A04020102020204" pitchFamily="34" charset="0"/>
              </a:rPr>
              <a:t>الأديب المصري نجيب محفوظ</a:t>
            </a:r>
            <a:endParaRPr lang="en-US" sz="6000" b="1" i="1" dirty="0">
              <a:solidFill>
                <a:srgbClr val="000066"/>
              </a:solidFill>
              <a:latin typeface="Arial Black" panose="020B0A04020102020204" pitchFamily="34" charset="0"/>
            </a:endParaRPr>
          </a:p>
        </p:txBody>
      </p:sp>
      <p:sp>
        <p:nvSpPr>
          <p:cNvPr id="3" name="AutoShape 2" descr="الطريق» لنجيب محفوظ في عيد ميلادها الستي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الطريق» لنجيب محفوظ في عيد ميلادها الستين"/>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الطريق» لنجيب محفوظ في عيد ميلادها الستين"/>
          <p:cNvSpPr>
            <a:spLocks noChangeAspect="1" noChangeArrowheads="1"/>
          </p:cNvSpPr>
          <p:nvPr/>
        </p:nvSpPr>
        <p:spPr bwMode="auto">
          <a:xfrm>
            <a:off x="460374" y="160337"/>
            <a:ext cx="4930231" cy="49302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أجمل كلمات نجيب محفو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311" y="2098108"/>
            <a:ext cx="5301378" cy="369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84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4799049" cy="792480"/>
          </a:xfrm>
        </p:spPr>
        <p:txBody>
          <a:bodyPr>
            <a:noAutofit/>
          </a:bodyPr>
          <a:lstStyle/>
          <a:p>
            <a:r>
              <a:rPr lang="ar-JO" sz="5400" b="1" dirty="0" smtClean="0">
                <a:latin typeface="Arabic Typesetting" panose="03020402040406030203" pitchFamily="66" charset="-78"/>
                <a:cs typeface="Arabic Typesetting" panose="03020402040406030203" pitchFamily="66" charset="-78"/>
              </a:rPr>
              <a:t>نبذة عن حياته</a:t>
            </a:r>
            <a:endParaRPr lang="en-US" sz="54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quarter" idx="13"/>
          </p:nvPr>
        </p:nvSpPr>
        <p:spPr>
          <a:xfrm>
            <a:off x="6069874" y="287382"/>
            <a:ext cx="4850675" cy="5843451"/>
          </a:xfrm>
        </p:spPr>
        <p:txBody>
          <a:bodyPr>
            <a:noAutofit/>
          </a:bodyPr>
          <a:lstStyle/>
          <a:p>
            <a:pPr algn="just" rtl="1"/>
            <a:r>
              <a:rPr lang="ar-JO" sz="2100" b="1" dirty="0" smtClean="0">
                <a:latin typeface="Arial Black" panose="020B0A04020102020204" pitchFamily="34" charset="0"/>
                <a:cs typeface="+mj-cs"/>
              </a:rPr>
              <a:t>هو أديب مصري ولد بالقاهرة في 11كانون الاول عام 1911.</a:t>
            </a:r>
          </a:p>
          <a:p>
            <a:pPr algn="just" rtl="1"/>
            <a:r>
              <a:rPr lang="ar-JO" sz="2100" b="1" dirty="0" smtClean="0">
                <a:latin typeface="Arial Black" panose="020B0A04020102020204" pitchFamily="34" charset="0"/>
                <a:cs typeface="+mj-cs"/>
              </a:rPr>
              <a:t>هو الأديب العربي الوحيد الحائز على جائزة نوبل في الأدب عام 1988.</a:t>
            </a:r>
          </a:p>
          <a:p>
            <a:pPr algn="just" rtl="1"/>
            <a:r>
              <a:rPr lang="ar-JO" sz="2100" b="1" dirty="0" smtClean="0">
                <a:latin typeface="Arial Black" panose="020B0A04020102020204" pitchFamily="34" charset="0"/>
                <a:cs typeface="+mj-cs"/>
              </a:rPr>
              <a:t>درس الفلسفة في جامعة القاهرة وحصل على درجة البكالوريوس ثم على درجة الماجستر.</a:t>
            </a:r>
          </a:p>
          <a:p>
            <a:pPr algn="just" rtl="1"/>
            <a:r>
              <a:rPr lang="ar-JO" sz="2100" b="1" dirty="0" smtClean="0">
                <a:latin typeface="Arial Black" panose="020B0A04020102020204" pitchFamily="34" charset="0"/>
                <a:cs typeface="+mj-cs"/>
              </a:rPr>
              <a:t>عمل في مجال السلك الحكومي في بلده ،وبعد تقاعده عام 1971 أصبح  كاتبا في مؤسسة الاهرام حيث نشر اعماله الادبية من خلالها.</a:t>
            </a:r>
          </a:p>
          <a:p>
            <a:pPr algn="just" rtl="1"/>
            <a:r>
              <a:rPr lang="ar-JO" sz="2100" b="1" dirty="0" smtClean="0">
                <a:latin typeface="Arial Black" panose="020B0A04020102020204" pitchFamily="34" charset="0"/>
                <a:cs typeface="+mj-cs"/>
              </a:rPr>
              <a:t>تزوج من السيدة عطية الله ابراهيم حيث اخفى زواجه لمدة عشرة سنوات وانجب ام كلثوم وفاطمة.</a:t>
            </a:r>
          </a:p>
          <a:p>
            <a:pPr algn="just" rtl="1"/>
            <a:r>
              <a:rPr lang="ar-JO" sz="2100" b="1" dirty="0" smtClean="0">
                <a:latin typeface="Arial Black" panose="020B0A04020102020204" pitchFamily="34" charset="0"/>
                <a:cs typeface="+mj-cs"/>
              </a:rPr>
              <a:t>توفى نجيب محفوظ عام 2006 اثر مرض الكلى المزمن ومرض الرئة البكتيري.</a:t>
            </a:r>
            <a:endParaRPr lang="en-US" sz="2100" b="1" dirty="0">
              <a:latin typeface="Arial Black" panose="020B0A04020102020204" pitchFamily="34" charset="0"/>
              <a:cs typeface="+mj-cs"/>
            </a:endParaRPr>
          </a:p>
        </p:txBody>
      </p:sp>
      <p:sp>
        <p:nvSpPr>
          <p:cNvPr id="4" name="Text Placeholder 3"/>
          <p:cNvSpPr>
            <a:spLocks noGrp="1"/>
          </p:cNvSpPr>
          <p:nvPr>
            <p:ph type="body" sz="half" idx="2"/>
          </p:nvPr>
        </p:nvSpPr>
        <p:spPr>
          <a:xfrm>
            <a:off x="1481011" y="3744686"/>
            <a:ext cx="4990012" cy="4929051"/>
          </a:xfrm>
        </p:spPr>
        <p:txBody>
          <a:bodyPr/>
          <a:lstStyle/>
          <a:p>
            <a:r>
              <a:rPr lang="ar-JO" dirty="0"/>
              <a:t>	</a:t>
            </a:r>
            <a:r>
              <a:rPr lang="ar-JO" dirty="0" smtClean="0"/>
              <a:t/>
            </a:r>
            <a:br>
              <a:rPr lang="ar-JO" dirty="0" smtClean="0"/>
            </a:br>
            <a:endParaRPr lang="en-US" dirty="0"/>
          </a:p>
        </p:txBody>
      </p:sp>
      <p:pic>
        <p:nvPicPr>
          <p:cNvPr id="1026" name="Picture 2" descr="أعوام&quot; نجيب محفوظ.. سيرة طفولة أديب نوبل المفقودة | الميادي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15" y="2055223"/>
            <a:ext cx="4520946" cy="340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4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42047"/>
            <a:ext cx="5934969" cy="760511"/>
          </a:xfrm>
        </p:spPr>
        <p:txBody>
          <a:bodyPr/>
          <a:lstStyle/>
          <a:p>
            <a:r>
              <a:rPr lang="ar-JO" dirty="0"/>
              <a:t>ا</a:t>
            </a:r>
            <a:r>
              <a:rPr lang="ar-JO" dirty="0" smtClean="0"/>
              <a:t>نجازاته، أعماله وأثره في الأدب</a:t>
            </a:r>
            <a:endParaRPr lang="en-US" dirty="0"/>
          </a:p>
        </p:txBody>
      </p:sp>
      <p:sp>
        <p:nvSpPr>
          <p:cNvPr id="3" name="Picture Placeholder 2"/>
          <p:cNvSpPr>
            <a:spLocks noGrp="1"/>
          </p:cNvSpPr>
          <p:nvPr>
            <p:ph type="pic" idx="1"/>
          </p:nvPr>
        </p:nvSpPr>
        <p:spPr>
          <a:xfrm>
            <a:off x="7407385" y="609599"/>
            <a:ext cx="3643791" cy="5181600"/>
          </a:xfrm>
        </p:spPr>
      </p:sp>
      <p:sp>
        <p:nvSpPr>
          <p:cNvPr id="4" name="Text Placeholder 3"/>
          <p:cNvSpPr>
            <a:spLocks noGrp="1"/>
          </p:cNvSpPr>
          <p:nvPr>
            <p:ph type="body" sz="half" idx="2"/>
          </p:nvPr>
        </p:nvSpPr>
        <p:spPr>
          <a:xfrm>
            <a:off x="913774" y="2197422"/>
            <a:ext cx="5934949" cy="3593777"/>
          </a:xfrm>
        </p:spPr>
        <p:txBody>
          <a:bodyPr>
            <a:noAutofit/>
          </a:bodyPr>
          <a:lstStyle/>
          <a:p>
            <a:r>
              <a:rPr lang="ar-JO" sz="3200" dirty="0">
                <a:solidFill>
                  <a:srgbClr val="000099"/>
                </a:solidFill>
              </a:rPr>
              <a:t>لدى الأديب المصري </a:t>
            </a:r>
            <a:r>
              <a:rPr lang="ar-JO" sz="3200" dirty="0">
                <a:solidFill>
                  <a:srgbClr val="000099"/>
                </a:solidFill>
                <a:latin typeface="Arial Black" panose="020B0A04020102020204" pitchFamily="34" charset="0"/>
              </a:rPr>
              <a:t> نجيب محفوظ</a:t>
            </a:r>
            <a:r>
              <a:rPr lang="ar-JO" sz="3200" dirty="0">
                <a:solidFill>
                  <a:srgbClr val="000099"/>
                </a:solidFill>
              </a:rPr>
              <a:t> العديد من المؤلفات انقسمت بين الروايات الطويلة والقصص القصيرة، بالإضافة إلى سيناريوهات تم تحويلها لأعمال سينمائية أو تلفزيونية. كذلك ألف بعض المسرحيات وقام بترجمة كتاب واحد </a:t>
            </a:r>
            <a:r>
              <a:rPr lang="ar-JO" sz="3200" dirty="0" smtClean="0">
                <a:solidFill>
                  <a:srgbClr val="000099"/>
                </a:solidFill>
              </a:rPr>
              <a:t>فقط.</a:t>
            </a:r>
            <a:endParaRPr lang="en-US" sz="3200" dirty="0">
              <a:solidFill>
                <a:srgbClr val="000099"/>
              </a:solidFill>
            </a:endParaRPr>
          </a:p>
        </p:txBody>
      </p:sp>
      <p:pic>
        <p:nvPicPr>
          <p:cNvPr id="1026" name="Picture 2" descr="نجيب محفوظ في شبابه | TikT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609" y="742047"/>
            <a:ext cx="3397522" cy="491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4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688" y="321469"/>
            <a:ext cx="10364452" cy="1605094"/>
          </a:xfrm>
        </p:spPr>
        <p:txBody>
          <a:bodyPr/>
          <a:lstStyle/>
          <a:p>
            <a:r>
              <a:rPr lang="ar-JO" dirty="0"/>
              <a:t>انجازاته، أعماله وأثره في الأدب</a:t>
            </a:r>
            <a:endParaRPr lang="en-US" dirty="0"/>
          </a:p>
        </p:txBody>
      </p:sp>
      <p:sp>
        <p:nvSpPr>
          <p:cNvPr id="3" name="Text Placeholder 2"/>
          <p:cNvSpPr>
            <a:spLocks noGrp="1"/>
          </p:cNvSpPr>
          <p:nvPr>
            <p:ph type="body" idx="1"/>
          </p:nvPr>
        </p:nvSpPr>
        <p:spPr>
          <a:xfrm>
            <a:off x="925603" y="1926563"/>
            <a:ext cx="3298976" cy="576262"/>
          </a:xfrm>
        </p:spPr>
        <p:txBody>
          <a:bodyPr/>
          <a:lstStyle/>
          <a:p>
            <a:r>
              <a:rPr lang="ar-JO" sz="3600" dirty="0" smtClean="0">
                <a:solidFill>
                  <a:schemeClr val="accent6">
                    <a:lumMod val="50000"/>
                  </a:schemeClr>
                </a:solidFill>
              </a:rPr>
              <a:t>بعض الروايات</a:t>
            </a:r>
            <a:endParaRPr lang="en-US" sz="3600" dirty="0">
              <a:solidFill>
                <a:schemeClr val="accent6">
                  <a:lumMod val="50000"/>
                </a:schemeClr>
              </a:solidFill>
            </a:endParaRPr>
          </a:p>
        </p:txBody>
      </p:sp>
      <p:sp>
        <p:nvSpPr>
          <p:cNvPr id="4" name="Text Placeholder 3"/>
          <p:cNvSpPr>
            <a:spLocks noGrp="1"/>
          </p:cNvSpPr>
          <p:nvPr>
            <p:ph type="body" sz="half" idx="15"/>
          </p:nvPr>
        </p:nvSpPr>
        <p:spPr>
          <a:xfrm>
            <a:off x="925603" y="2743058"/>
            <a:ext cx="3298976" cy="3326816"/>
          </a:xfrm>
        </p:spPr>
        <p:txBody>
          <a:bodyPr>
            <a:noAutofit/>
          </a:bodyPr>
          <a:lstStyle/>
          <a:p>
            <a:r>
              <a:rPr lang="ar-JO" sz="2400" i="1" dirty="0" smtClean="0">
                <a:solidFill>
                  <a:srgbClr val="006600"/>
                </a:solidFill>
              </a:rPr>
              <a:t>القاهرة الجديدة</a:t>
            </a:r>
          </a:p>
          <a:p>
            <a:r>
              <a:rPr lang="ar-JO" sz="2400" i="1" dirty="0" smtClean="0">
                <a:solidFill>
                  <a:srgbClr val="006600"/>
                </a:solidFill>
              </a:rPr>
              <a:t>أولاد حارتنا</a:t>
            </a:r>
          </a:p>
          <a:p>
            <a:r>
              <a:rPr lang="ar-JO" sz="2400" i="1" dirty="0" smtClean="0">
                <a:solidFill>
                  <a:srgbClr val="006600"/>
                </a:solidFill>
              </a:rPr>
              <a:t>اللص والكلاب</a:t>
            </a:r>
          </a:p>
          <a:p>
            <a:r>
              <a:rPr lang="ar-JO" sz="2400" i="1" dirty="0" smtClean="0">
                <a:solidFill>
                  <a:srgbClr val="006600"/>
                </a:solidFill>
              </a:rPr>
              <a:t>الحب تحت المطر</a:t>
            </a:r>
          </a:p>
          <a:p>
            <a:r>
              <a:rPr lang="ar-JO" sz="2400" i="1" dirty="0" smtClean="0">
                <a:solidFill>
                  <a:srgbClr val="006600"/>
                </a:solidFill>
              </a:rPr>
              <a:t>المرايا</a:t>
            </a:r>
          </a:p>
          <a:p>
            <a:r>
              <a:rPr lang="ar-JO" sz="2400" i="1" dirty="0" smtClean="0">
                <a:solidFill>
                  <a:srgbClr val="006600"/>
                </a:solidFill>
              </a:rPr>
              <a:t>الطريق</a:t>
            </a:r>
            <a:endParaRPr lang="en-US" sz="2400" i="1" dirty="0">
              <a:solidFill>
                <a:srgbClr val="006600"/>
              </a:solidFill>
            </a:endParaRPr>
          </a:p>
        </p:txBody>
      </p:sp>
      <p:sp>
        <p:nvSpPr>
          <p:cNvPr id="5" name="Text Placeholder 4"/>
          <p:cNvSpPr>
            <a:spLocks noGrp="1"/>
          </p:cNvSpPr>
          <p:nvPr>
            <p:ph type="body" sz="quarter" idx="3"/>
          </p:nvPr>
        </p:nvSpPr>
        <p:spPr>
          <a:xfrm>
            <a:off x="4453178" y="1926563"/>
            <a:ext cx="3291521" cy="576262"/>
          </a:xfrm>
        </p:spPr>
        <p:txBody>
          <a:bodyPr/>
          <a:lstStyle/>
          <a:p>
            <a:r>
              <a:rPr lang="ar-JO" sz="3600" dirty="0" smtClean="0">
                <a:solidFill>
                  <a:schemeClr val="accent6">
                    <a:lumMod val="50000"/>
                  </a:schemeClr>
                </a:solidFill>
              </a:rPr>
              <a:t>بعض القصص</a:t>
            </a:r>
            <a:endParaRPr lang="en-US" sz="3600" dirty="0">
              <a:solidFill>
                <a:schemeClr val="accent6">
                  <a:lumMod val="50000"/>
                </a:schemeClr>
              </a:solidFill>
            </a:endParaRPr>
          </a:p>
        </p:txBody>
      </p:sp>
      <p:sp>
        <p:nvSpPr>
          <p:cNvPr id="6" name="Text Placeholder 5"/>
          <p:cNvSpPr>
            <a:spLocks noGrp="1"/>
          </p:cNvSpPr>
          <p:nvPr>
            <p:ph type="body" sz="half" idx="16"/>
          </p:nvPr>
        </p:nvSpPr>
        <p:spPr>
          <a:xfrm>
            <a:off x="4441348" y="2743058"/>
            <a:ext cx="3303351" cy="3326816"/>
          </a:xfrm>
        </p:spPr>
        <p:txBody>
          <a:bodyPr>
            <a:normAutofit/>
          </a:bodyPr>
          <a:lstStyle/>
          <a:p>
            <a:r>
              <a:rPr lang="ar-JO" sz="2400" i="1" dirty="0" smtClean="0">
                <a:solidFill>
                  <a:srgbClr val="006600"/>
                </a:solidFill>
              </a:rPr>
              <a:t>همس الجنون</a:t>
            </a:r>
          </a:p>
          <a:p>
            <a:r>
              <a:rPr lang="ar-JO" sz="2400" i="1" dirty="0" smtClean="0">
                <a:solidFill>
                  <a:srgbClr val="006600"/>
                </a:solidFill>
              </a:rPr>
              <a:t>حكاية بلا بداية ولا نهاية</a:t>
            </a:r>
          </a:p>
          <a:p>
            <a:r>
              <a:rPr lang="ar-JO" sz="2400" i="1" dirty="0" smtClean="0">
                <a:solidFill>
                  <a:srgbClr val="006600"/>
                </a:solidFill>
              </a:rPr>
              <a:t>شهر العسل</a:t>
            </a:r>
          </a:p>
          <a:p>
            <a:r>
              <a:rPr lang="ar-JO" sz="2400" i="1" dirty="0" smtClean="0">
                <a:solidFill>
                  <a:srgbClr val="006600"/>
                </a:solidFill>
              </a:rPr>
              <a:t>الجريمة </a:t>
            </a:r>
          </a:p>
          <a:p>
            <a:r>
              <a:rPr lang="ar-JO" sz="2400" i="1" dirty="0" smtClean="0">
                <a:solidFill>
                  <a:srgbClr val="006600"/>
                </a:solidFill>
              </a:rPr>
              <a:t>القرار الاخير</a:t>
            </a:r>
            <a:endParaRPr lang="en-US" sz="2400" i="1" dirty="0">
              <a:solidFill>
                <a:srgbClr val="006600"/>
              </a:solidFill>
            </a:endParaRPr>
          </a:p>
        </p:txBody>
      </p:sp>
      <p:sp>
        <p:nvSpPr>
          <p:cNvPr id="7" name="Text Placeholder 6"/>
          <p:cNvSpPr>
            <a:spLocks noGrp="1"/>
          </p:cNvSpPr>
          <p:nvPr>
            <p:ph type="body" sz="quarter" idx="13"/>
          </p:nvPr>
        </p:nvSpPr>
        <p:spPr>
          <a:xfrm>
            <a:off x="7973298" y="1926563"/>
            <a:ext cx="3304928" cy="576262"/>
          </a:xfrm>
        </p:spPr>
        <p:txBody>
          <a:bodyPr/>
          <a:lstStyle/>
          <a:p>
            <a:r>
              <a:rPr lang="ar-JO" sz="3600" dirty="0" smtClean="0">
                <a:solidFill>
                  <a:schemeClr val="accent6">
                    <a:lumMod val="50000"/>
                  </a:schemeClr>
                </a:solidFill>
              </a:rPr>
              <a:t>بعض المسرحيات</a:t>
            </a:r>
            <a:endParaRPr lang="en-US" sz="3600" dirty="0">
              <a:solidFill>
                <a:schemeClr val="accent6">
                  <a:lumMod val="50000"/>
                </a:schemeClr>
              </a:solidFill>
            </a:endParaRPr>
          </a:p>
        </p:txBody>
      </p:sp>
      <p:sp>
        <p:nvSpPr>
          <p:cNvPr id="8" name="Text Placeholder 7"/>
          <p:cNvSpPr>
            <a:spLocks noGrp="1"/>
          </p:cNvSpPr>
          <p:nvPr>
            <p:ph type="body" sz="half" idx="17"/>
          </p:nvPr>
        </p:nvSpPr>
        <p:spPr>
          <a:xfrm>
            <a:off x="7973298" y="2743058"/>
            <a:ext cx="3304928" cy="3326816"/>
          </a:xfrm>
        </p:spPr>
        <p:txBody>
          <a:bodyPr>
            <a:noAutofit/>
          </a:bodyPr>
          <a:lstStyle/>
          <a:p>
            <a:r>
              <a:rPr lang="ar-JO" sz="2400" i="1" dirty="0">
                <a:solidFill>
                  <a:srgbClr val="006600"/>
                </a:solidFill>
              </a:rPr>
              <a:t>النجاة</a:t>
            </a:r>
            <a:endParaRPr lang="ar-JO" sz="2400" dirty="0">
              <a:solidFill>
                <a:srgbClr val="006600"/>
              </a:solidFill>
            </a:endParaRPr>
          </a:p>
          <a:p>
            <a:r>
              <a:rPr lang="ar-JO" sz="2400" i="1" dirty="0">
                <a:solidFill>
                  <a:srgbClr val="006600"/>
                </a:solidFill>
              </a:rPr>
              <a:t>مشروع للمناقشة</a:t>
            </a:r>
            <a:endParaRPr lang="ar-JO" sz="2400" dirty="0">
              <a:solidFill>
                <a:srgbClr val="006600"/>
              </a:solidFill>
            </a:endParaRPr>
          </a:p>
          <a:p>
            <a:r>
              <a:rPr lang="ar-JO" sz="2400" i="1" dirty="0">
                <a:solidFill>
                  <a:srgbClr val="006600"/>
                </a:solidFill>
              </a:rPr>
              <a:t>المهمة</a:t>
            </a:r>
            <a:endParaRPr lang="ar-JO" sz="2400" dirty="0">
              <a:solidFill>
                <a:srgbClr val="006600"/>
              </a:solidFill>
            </a:endParaRPr>
          </a:p>
          <a:p>
            <a:r>
              <a:rPr lang="ar-JO" sz="2400" i="1" dirty="0">
                <a:solidFill>
                  <a:srgbClr val="006600"/>
                </a:solidFill>
              </a:rPr>
              <a:t>المطاردة</a:t>
            </a:r>
            <a:endParaRPr lang="ar-JO" sz="2400" dirty="0">
              <a:solidFill>
                <a:srgbClr val="006600"/>
              </a:solidFill>
            </a:endParaRPr>
          </a:p>
          <a:p>
            <a:r>
              <a:rPr lang="ar-JO" sz="2400" i="1" dirty="0">
                <a:solidFill>
                  <a:srgbClr val="006600"/>
                </a:solidFill>
              </a:rPr>
              <a:t>الجبل</a:t>
            </a:r>
            <a:endParaRPr lang="ar-JO" sz="2400" dirty="0">
              <a:solidFill>
                <a:srgbClr val="006600"/>
              </a:solidFill>
            </a:endParaRPr>
          </a:p>
          <a:p>
            <a:r>
              <a:rPr lang="ar-JO" sz="2400" i="1" dirty="0">
                <a:solidFill>
                  <a:srgbClr val="006600"/>
                </a:solidFill>
              </a:rPr>
              <a:t>الشيطان يعظ</a:t>
            </a:r>
            <a:endParaRPr lang="ar-JO" sz="2400" dirty="0">
              <a:solidFill>
                <a:srgbClr val="006600"/>
              </a:solidFill>
            </a:endParaRPr>
          </a:p>
          <a:p>
            <a:r>
              <a:rPr lang="ar-JO" sz="3600" dirty="0"/>
              <a:t/>
            </a:r>
            <a:br>
              <a:rPr lang="ar-JO" sz="3600" dirty="0"/>
            </a:br>
            <a:endParaRPr lang="en-US" sz="3600" dirty="0"/>
          </a:p>
        </p:txBody>
      </p:sp>
    </p:spTree>
    <p:extLst>
      <p:ext uri="{BB962C8B-B14F-4D97-AF65-F5344CB8AC3E}">
        <p14:creationId xmlns:p14="http://schemas.microsoft.com/office/powerpoint/2010/main" val="288423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957943"/>
            <a:ext cx="3935688" cy="777926"/>
          </a:xfrm>
        </p:spPr>
        <p:txBody>
          <a:bodyPr>
            <a:normAutofit/>
          </a:bodyPr>
          <a:lstStyle/>
          <a:p>
            <a:r>
              <a:rPr lang="ar-JO" sz="3600" dirty="0" smtClean="0">
                <a:solidFill>
                  <a:srgbClr val="A50021"/>
                </a:solidFill>
              </a:rPr>
              <a:t>أثره بالأدب</a:t>
            </a:r>
            <a:endParaRPr lang="en-US" sz="3600" dirty="0">
              <a:solidFill>
                <a:srgbClr val="A50021"/>
              </a:solidFill>
            </a:endParaRPr>
          </a:p>
        </p:txBody>
      </p:sp>
      <p:sp>
        <p:nvSpPr>
          <p:cNvPr id="4" name="Text Placeholder 3"/>
          <p:cNvSpPr>
            <a:spLocks noGrp="1"/>
          </p:cNvSpPr>
          <p:nvPr>
            <p:ph type="body" sz="half" idx="2"/>
          </p:nvPr>
        </p:nvSpPr>
        <p:spPr>
          <a:xfrm>
            <a:off x="913774" y="1944875"/>
            <a:ext cx="3935689" cy="4159834"/>
          </a:xfrm>
        </p:spPr>
        <p:txBody>
          <a:bodyPr>
            <a:normAutofit/>
          </a:bodyPr>
          <a:lstStyle/>
          <a:p>
            <a:r>
              <a:rPr lang="ar-JO" sz="2400" i="1" dirty="0" smtClean="0"/>
              <a:t>أثر </a:t>
            </a:r>
            <a:r>
              <a:rPr lang="ar-JO" sz="2400" i="1" dirty="0"/>
              <a:t>نجيب محفوظ في الأدب يتمثل في كونه رائداً للرواية العربية، وكاتبًا عالميًا حائزًا على جائزة نوبل، حيث جسّد التحولات الاجتماعية والسياسية لمصر والشرق الأوسط في أعماله، وعمّق فن السرد الأدبي من خلال الانتقال بين الواقعية والفلسفة والرمزية، وألهم أجيالاً من الكتاب وأسهم في العالمية الأدب </a:t>
            </a:r>
            <a:r>
              <a:rPr lang="ar-JO" sz="2400" i="1" dirty="0" smtClean="0"/>
              <a:t>العربي.</a:t>
            </a:r>
            <a:endParaRPr lang="en-US" sz="2400" i="1" dirty="0"/>
          </a:p>
        </p:txBody>
      </p:sp>
      <p:pic>
        <p:nvPicPr>
          <p:cNvPr id="2056" name="Picture 8" descr="أهم أعمال نجيب محفوظ | Ultrasawt"/>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138707" y="957943"/>
            <a:ext cx="5999557" cy="478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10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عمل الطالبة ميرا شطارة</a:t>
            </a:r>
            <a:endParaRPr lang="en-US" dirty="0"/>
          </a:p>
        </p:txBody>
      </p:sp>
      <p:sp>
        <p:nvSpPr>
          <p:cNvPr id="3" name="Text Placeholder 2"/>
          <p:cNvSpPr>
            <a:spLocks noGrp="1"/>
          </p:cNvSpPr>
          <p:nvPr>
            <p:ph type="body" sz="half" idx="2"/>
          </p:nvPr>
        </p:nvSpPr>
        <p:spPr/>
        <p:txBody>
          <a:bodyPr/>
          <a:lstStyle/>
          <a:p>
            <a:r>
              <a:rPr lang="ar-JO" smtClean="0"/>
              <a:t>الصف السابع ب</a:t>
            </a:r>
            <a:endParaRPr lang="en-US" dirty="0"/>
          </a:p>
        </p:txBody>
      </p:sp>
      <p:pic>
        <p:nvPicPr>
          <p:cNvPr id="1026" name="Picture 2" descr="يوسف شاهين ونجيب محفوظ.. 3 أفلام واختلاف على دور الرقيب - اليوم الساب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927" y="354747"/>
            <a:ext cx="6098611" cy="354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87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171</TotalTime>
  <Words>168</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Arabic Typesetting</vt:lpstr>
      <vt:lpstr>Arial</vt:lpstr>
      <vt:lpstr>Arial Black</vt:lpstr>
      <vt:lpstr>Times New Roman</vt:lpstr>
      <vt:lpstr>Tw Cen MT</vt:lpstr>
      <vt:lpstr>Droplet</vt:lpstr>
      <vt:lpstr>الأديب المصري نجيب محفوظ</vt:lpstr>
      <vt:lpstr>نبذة عن حياته</vt:lpstr>
      <vt:lpstr>انجازاته، أعماله وأثره في الأدب</vt:lpstr>
      <vt:lpstr>انجازاته، أعماله وأثره في الأدب</vt:lpstr>
      <vt:lpstr>أثره بالأدب</vt:lpstr>
      <vt:lpstr>عمل الطالبة ميرا شطارة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نجيب محفوظ</dc:title>
  <dc:creator>user</dc:creator>
  <cp:lastModifiedBy>user</cp:lastModifiedBy>
  <cp:revision>21</cp:revision>
  <dcterms:created xsi:type="dcterms:W3CDTF">2025-09-28T09:10:40Z</dcterms:created>
  <dcterms:modified xsi:type="dcterms:W3CDTF">2025-11-07T11:40:46Z</dcterms:modified>
</cp:coreProperties>
</file>