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13"/>
  </p:notesMasterIdLst>
  <p:handoutMasterIdLst>
    <p:handoutMasterId r:id="rId14"/>
  </p:handoutMasterIdLst>
  <p:sldIdLst>
    <p:sldId id="289" r:id="rId5"/>
    <p:sldId id="288" r:id="rId6"/>
    <p:sldId id="276" r:id="rId7"/>
    <p:sldId id="283" r:id="rId8"/>
    <p:sldId id="261" r:id="rId9"/>
    <p:sldId id="257" r:id="rId10"/>
    <p:sldId id="264"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4" autoAdjust="0"/>
  </p:normalViewPr>
  <p:slideViewPr>
    <p:cSldViewPr snapToGrid="0">
      <p:cViewPr varScale="1">
        <p:scale>
          <a:sx n="78" d="100"/>
          <a:sy n="78" d="100"/>
        </p:scale>
        <p:origin x="878"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10/11/2025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10/11/2025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46585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74404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7</a:t>
            </a:fld>
            <a:endParaRPr lang="en-US"/>
          </a:p>
        </p:txBody>
      </p:sp>
    </p:spTree>
    <p:extLst>
      <p:ext uri="{BB962C8B-B14F-4D97-AF65-F5344CB8AC3E}">
        <p14:creationId xmlns:p14="http://schemas.microsoft.com/office/powerpoint/2010/main" val="149579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297441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25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40565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260937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7" name="Freeform 10">
            <a:extLst>
              <a:ext uri="{FF2B5EF4-FFF2-40B4-BE49-F238E27FC236}">
                <a16:creationId xmlns:a16="http://schemas.microsoft.com/office/drawing/2014/main" id="{C4293765-78A6-5206-26C2-E8817B2834F6}"/>
              </a:ext>
              <a:ext uri="{C183D7F6-B498-43B3-948B-1728B52AA6E4}">
                <adec:decorative xmlns:adec="http://schemas.microsoft.com/office/drawing/2017/decorative" val="1"/>
              </a:ext>
            </a:extLst>
          </p:cNvPr>
          <p:cNvSpPr/>
          <p:nvPr userDrawn="1"/>
        </p:nvSpPr>
        <p:spPr>
          <a:xfrm>
            <a:off x="0" y="0"/>
            <a:ext cx="7470792" cy="6858000"/>
          </a:xfrm>
          <a:custGeom>
            <a:avLst/>
            <a:gdLst>
              <a:gd name="connsiteX0" fmla="*/ 0 w 7470792"/>
              <a:gd name="connsiteY0" fmla="*/ 0 h 6858000"/>
              <a:gd name="connsiteX1" fmla="*/ 7470792 w 7470792"/>
              <a:gd name="connsiteY1" fmla="*/ 0 h 6858000"/>
              <a:gd name="connsiteX2" fmla="*/ 5633197 w 7470792"/>
              <a:gd name="connsiteY2" fmla="*/ 6858000 h 6858000"/>
              <a:gd name="connsiteX3" fmla="*/ 0 w 74707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70792" h="6858000">
                <a:moveTo>
                  <a:pt x="0" y="0"/>
                </a:moveTo>
                <a:lnTo>
                  <a:pt x="7470792" y="0"/>
                </a:lnTo>
                <a:lnTo>
                  <a:pt x="5633197"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endParaRPr>
          </a:p>
        </p:txBody>
      </p:sp>
      <p:cxnSp>
        <p:nvCxnSpPr>
          <p:cNvPr id="8" name="Straight Connector 7">
            <a:extLst>
              <a:ext uri="{FF2B5EF4-FFF2-40B4-BE49-F238E27FC236}">
                <a16:creationId xmlns:a16="http://schemas.microsoft.com/office/drawing/2014/main" id="{BB4E351F-7451-86A3-5271-0D00B9EFA662}"/>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A860223-A40E-30ED-6832-0825A930BB67}"/>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B6907E-F17B-783E-D454-DFC62D0977A0}"/>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B12211-7E94-9534-6F2D-2AFD2EBE36F0}"/>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580245-E985-EC3F-9385-D0F517F0C151}"/>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5A82A3-E3DF-978F-4BD7-10E0F1075B64}"/>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DC40AE-D1CB-7535-22E2-E6D910FB8229}"/>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685800"/>
            <a:ext cx="9144000" cy="3136738"/>
          </a:xfrm>
        </p:spPr>
        <p:txBody>
          <a:bodyPr anchor="b">
            <a:noAutofit/>
          </a:bodyPr>
          <a:lstStyle>
            <a:lvl1pPr algn="ctr">
              <a:defRPr sz="4400">
                <a:solidFill>
                  <a:schemeClr val="accent6"/>
                </a:solidFill>
              </a:defRPr>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978800"/>
            <a:ext cx="9144000" cy="1965960"/>
          </a:xfrm>
        </p:spPr>
        <p:txBody>
          <a:bodyPr>
            <a:noAutofit/>
          </a:bodyPr>
          <a:lstStyle>
            <a:lvl1pPr marL="0" indent="0" algn="ctr">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535595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9E49FCE-658C-FF5A-6405-3D10F1AC1B06}"/>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3C516-D418-5E3E-1E4E-1DF8464338F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BF5B15-0E8A-A82C-6E9C-FCF3FBAAD468}"/>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4B33CA-9490-C8E1-FE4F-06367AF2921F}"/>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86824F-3198-FE44-5A4A-70312048DAF9}"/>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58CD71-6E97-B6A9-11B6-867ED408DEE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9FDAA6-BDE8-D6C3-17CD-F87BFB54F54A}"/>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42A0738D-E9A9-14B7-4739-62E402B0C2DF}"/>
              </a:ext>
            </a:extLst>
          </p:cNvPr>
          <p:cNvSpPr>
            <a:spLocks noGrp="1"/>
          </p:cNvSpPr>
          <p:nvPr>
            <p:ph sz="half" idx="14" hasCustomPrompt="1"/>
          </p:nvPr>
        </p:nvSpPr>
        <p:spPr>
          <a:xfrm>
            <a:off x="834961" y="2032663"/>
            <a:ext cx="4463005"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A766D4CB-8BCE-C6EE-EF57-A8A819EBD366}"/>
              </a:ext>
            </a:extLst>
          </p:cNvPr>
          <p:cNvSpPr>
            <a:spLocks noGrp="1"/>
          </p:cNvSpPr>
          <p:nvPr>
            <p:ph sz="half" idx="13" hasCustomPrompt="1"/>
          </p:nvPr>
        </p:nvSpPr>
        <p:spPr>
          <a:xfrm>
            <a:off x="6141720" y="2032663"/>
            <a:ext cx="5212080"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866756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10/11/2025</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10/11/2025</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91" r:id="rId19"/>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ar.wikipedia.org/wiki/%D9%86%D8%AC%D9%8A%D8%A8_%D9%85%D8%AD%D9%81%D9%88%D8%B8"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400C717-0C58-4E61-931B-27CB619AC630}"/>
              </a:ext>
            </a:extLst>
          </p:cNvPr>
          <p:cNvSpPr>
            <a:spLocks noGrp="1" noChangeArrowheads="1"/>
          </p:cNvSpPr>
          <p:nvPr>
            <p:ph type="ctrTitle"/>
          </p:nvPr>
        </p:nvSpPr>
        <p:spPr bwMode="auto">
          <a:xfrm>
            <a:off x="857468" y="1319709"/>
            <a:ext cx="4749698" cy="19325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en-US" sz="8800" b="0" i="0" u="none" strike="noStrike" cap="none" normalizeH="0" baseline="0" dirty="0">
                <a:ln>
                  <a:noFill/>
                </a:ln>
                <a:solidFill>
                  <a:schemeClr val="accent6">
                    <a:lumMod val="50000"/>
                  </a:schemeClr>
                </a:solidFill>
                <a:effectLst/>
                <a:latin typeface="Times New Roman" panose="02020603050405020304" pitchFamily="18" charset="0"/>
                <a:cs typeface="Arial" panose="020B0604020202020204" pitchFamily="34" charset="0"/>
              </a:rPr>
              <a:t>نجيب</a:t>
            </a:r>
            <a:r>
              <a:rPr kumimoji="0" lang="ar-SA" altLang="en-US" sz="8800" b="0" i="0" u="none" strike="noStrike" cap="none" normalizeH="0" baseline="0" dirty="0">
                <a:ln>
                  <a:noFill/>
                </a:ln>
                <a:solidFill>
                  <a:srgbClr val="101418"/>
                </a:solidFill>
                <a:effectLst/>
                <a:latin typeface="Times New Roman" panose="02020603050405020304" pitchFamily="18" charset="0"/>
                <a:cs typeface="Arial" panose="020B0604020202020204" pitchFamily="34" charset="0"/>
              </a:rPr>
              <a:t> </a:t>
            </a:r>
            <a:r>
              <a:rPr kumimoji="0" lang="ar-SA" altLang="en-US" sz="8800" b="0" i="0" u="none" strike="noStrike" cap="none" normalizeH="0" baseline="0" dirty="0">
                <a:ln>
                  <a:noFill/>
                </a:ln>
                <a:solidFill>
                  <a:schemeClr val="accent6">
                    <a:lumMod val="50000"/>
                  </a:schemeClr>
                </a:solidFill>
                <a:effectLst/>
                <a:latin typeface="Times New Roman" panose="02020603050405020304" pitchFamily="18" charset="0"/>
                <a:cs typeface="Arial" panose="020B0604020202020204" pitchFamily="34" charset="0"/>
              </a:rPr>
              <a:t>محفوظ</a:t>
            </a:r>
            <a:endParaRPr kumimoji="0" lang="en-US" altLang="en-US" sz="8800" b="0" i="0" u="none" strike="noStrike" cap="none" normalizeH="0" baseline="0" dirty="0">
              <a:ln>
                <a:noFill/>
              </a:ln>
              <a:solidFill>
                <a:schemeClr val="accent6">
                  <a:lumMod val="50000"/>
                </a:schemeClr>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br>
              <a:rPr kumimoji="0" lang="en-US" altLang="en-US"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hlinkClick r:id="rId3" tooltip="اعرض صفحة المحتوى [alt-c]"/>
              </a:rPr>
            </a:br>
            <a:endParaRPr kumimoji="0" lang="en-US" altLang="en-US" sz="1000" b="0" i="0" u="none" strike="noStrike" cap="none" normalizeH="0" baseline="0" dirty="0">
              <a:ln>
                <a:noFill/>
              </a:ln>
              <a:solidFill>
                <a:srgbClr val="2021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Placeholder 4">
            <a:extLst>
              <a:ext uri="{FF2B5EF4-FFF2-40B4-BE49-F238E27FC236}">
                <a16:creationId xmlns:a16="http://schemas.microsoft.com/office/drawing/2014/main" id="{976DDA72-0FC3-9401-FABF-13D33E41AC15}"/>
              </a:ext>
            </a:extLst>
          </p:cNvPr>
          <p:cNvPicPr>
            <a:picLocks noGrp="1" noChangeAspect="1"/>
          </p:cNvPicPr>
          <p:nvPr>
            <p:ph type="pic" sz="quarter" idx="10"/>
          </p:nvPr>
        </p:nvPicPr>
        <p:blipFill>
          <a:blip r:embed="rId4"/>
          <a:srcRect l="2291" r="2291"/>
          <a:stretch>
            <a:fillRect/>
          </a:stretch>
        </p:blipFill>
        <p:spPr>
          <a:xfrm>
            <a:off x="6584836" y="-6713"/>
            <a:ext cx="5618739" cy="6894576"/>
          </a:xfrm>
          <a:prstGeom prst="rect">
            <a:avLst/>
          </a:prstGeom>
        </p:spPr>
      </p:pic>
    </p:spTree>
    <p:extLst>
      <p:ext uri="{BB962C8B-B14F-4D97-AF65-F5344CB8AC3E}">
        <p14:creationId xmlns:p14="http://schemas.microsoft.com/office/powerpoint/2010/main" val="307899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3824748" y="509286"/>
            <a:ext cx="5527596" cy="7789140"/>
          </a:xfrm>
          <a:noFill/>
        </p:spPr>
        <p:txBody>
          <a:bodyPr anchor="ctr">
            <a:normAutofit/>
          </a:bodyPr>
          <a:lstStyle/>
          <a:p>
            <a:r>
              <a:rPr lang="ar-JO" b="1" dirty="0">
                <a:solidFill>
                  <a:schemeClr val="accent6">
                    <a:lumMod val="75000"/>
                  </a:schemeClr>
                </a:solidFill>
              </a:rPr>
              <a:t>وُلد نجيب محفوظ عبد العزيز إبراهيم أحمد الباشا في حي الجمالية بالقاهرة في 11 ديسمبر 1911. نشأ في أسرة متوسطة، وكان والده موظفًا حكوميًا. تأثر في طفولته بثورة 1919، وهو ما ترك أثرًا كبيرًا في وعيه السياسي والاجتماعي لاحقًا.</a:t>
            </a:r>
            <a:br>
              <a:rPr lang="ar-JO" b="1" dirty="0">
                <a:solidFill>
                  <a:schemeClr val="accent6">
                    <a:lumMod val="75000"/>
                  </a:schemeClr>
                </a:solidFill>
              </a:rPr>
            </a:br>
            <a:r>
              <a:rPr lang="ar-JO" b="1" dirty="0">
                <a:solidFill>
                  <a:schemeClr val="accent6">
                    <a:lumMod val="75000"/>
                  </a:schemeClr>
                </a:solidFill>
              </a:rPr>
              <a:t>درس الفلسفة في جامعة القاهرة (كانت تُعرف بجامعة فؤاد الأول آنذاك)، وتخرج عام 1934، ثم عمل موظفًا حكوميًا حتى تقاعده.</a:t>
            </a:r>
            <a:endParaRPr lang="en-US" b="1" dirty="0">
              <a:solidFill>
                <a:schemeClr val="accent6">
                  <a:lumMod val="75000"/>
                </a:schemeClr>
              </a:solidFill>
            </a:endParaRPr>
          </a:p>
        </p:txBody>
      </p:sp>
      <p:pic>
        <p:nvPicPr>
          <p:cNvPr id="25" name="Picture Placeholder 6" descr="A city skyline">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 r="38"/>
          <a:stretch/>
        </p:blipFill>
        <p:spPr/>
      </p:pic>
      <p:sp>
        <p:nvSpPr>
          <p:cNvPr id="5" name="TextBox 4">
            <a:extLst>
              <a:ext uri="{FF2B5EF4-FFF2-40B4-BE49-F238E27FC236}">
                <a16:creationId xmlns:a16="http://schemas.microsoft.com/office/drawing/2014/main" id="{7A269300-3898-5325-576C-0599CFC8F13E}"/>
              </a:ext>
            </a:extLst>
          </p:cNvPr>
          <p:cNvSpPr txBox="1"/>
          <p:nvPr/>
        </p:nvSpPr>
        <p:spPr>
          <a:xfrm>
            <a:off x="5884607" y="1781785"/>
            <a:ext cx="6125496" cy="1015663"/>
          </a:xfrm>
          <a:prstGeom prst="rect">
            <a:avLst/>
          </a:prstGeom>
          <a:noFill/>
        </p:spPr>
        <p:txBody>
          <a:bodyPr wrap="square">
            <a:spAutoFit/>
          </a:bodyPr>
          <a:lstStyle/>
          <a:p>
            <a:r>
              <a:rPr lang="ar-JO" sz="6000" dirty="0">
                <a:solidFill>
                  <a:schemeClr val="accent6">
                    <a:lumMod val="50000"/>
                  </a:schemeClr>
                </a:solidFill>
              </a:rPr>
              <a:t>حياته ونشأته</a:t>
            </a:r>
            <a:endParaRPr lang="en-US" sz="6000" dirty="0">
              <a:solidFill>
                <a:schemeClr val="accent6">
                  <a:lumMod val="50000"/>
                </a:schemeClr>
              </a:solidFill>
            </a:endParaRPr>
          </a:p>
        </p:txBody>
      </p:sp>
      <p:pic>
        <p:nvPicPr>
          <p:cNvPr id="6" name="Picture 5">
            <a:extLst>
              <a:ext uri="{FF2B5EF4-FFF2-40B4-BE49-F238E27FC236}">
                <a16:creationId xmlns:a16="http://schemas.microsoft.com/office/drawing/2014/main" id="{8768FD07-22C1-92B0-0CEF-D62118043978}"/>
              </a:ext>
            </a:extLst>
          </p:cNvPr>
          <p:cNvPicPr>
            <a:picLocks noChangeAspect="1"/>
          </p:cNvPicPr>
          <p:nvPr/>
        </p:nvPicPr>
        <p:blipFill>
          <a:blip r:embed="rId4"/>
          <a:stretch>
            <a:fillRect/>
          </a:stretch>
        </p:blipFill>
        <p:spPr>
          <a:xfrm>
            <a:off x="9548813" y="0"/>
            <a:ext cx="2651760" cy="6858000"/>
          </a:xfrm>
          <a:prstGeom prst="rect">
            <a:avLst/>
          </a:prstGeom>
        </p:spPr>
      </p:pic>
    </p:spTree>
    <p:extLst>
      <p:ext uri="{BB962C8B-B14F-4D97-AF65-F5344CB8AC3E}">
        <p14:creationId xmlns:p14="http://schemas.microsoft.com/office/powerpoint/2010/main" val="103835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943897" y="127820"/>
            <a:ext cx="10087897" cy="3136490"/>
          </a:xfrm>
          <a:noFill/>
        </p:spPr>
        <p:txBody>
          <a:bodyPr anchor="b"/>
          <a:lstStyle/>
          <a:p>
            <a:r>
              <a:rPr lang="ar-JO" sz="6600" dirty="0">
                <a:solidFill>
                  <a:schemeClr val="accent6">
                    <a:lumMod val="75000"/>
                  </a:schemeClr>
                </a:solidFill>
              </a:rPr>
              <a:t>اعماله الأدبية</a:t>
            </a:r>
            <a:endParaRPr lang="en-US" sz="6600" dirty="0">
              <a:solidFill>
                <a:schemeClr val="accent6">
                  <a:lumMod val="75000"/>
                </a:schemeClr>
              </a:solidFill>
            </a:endParaRPr>
          </a:p>
        </p:txBody>
      </p:sp>
      <p:pic>
        <p:nvPicPr>
          <p:cNvPr id="17" name="Picture Placeholder 16" descr="A city with tall buildings">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 r="13"/>
          <a:stretch/>
        </p:blipFill>
        <p:spPr/>
      </p:pic>
    </p:spTree>
    <p:extLst>
      <p:ext uri="{BB962C8B-B14F-4D97-AF65-F5344CB8AC3E}">
        <p14:creationId xmlns:p14="http://schemas.microsoft.com/office/powerpoint/2010/main" val="82108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747252" y="528320"/>
            <a:ext cx="6774424" cy="4879422"/>
          </a:xfrm>
          <a:noFill/>
        </p:spPr>
        <p:txBody>
          <a:bodyPr>
            <a:noAutofit/>
          </a:bodyPr>
          <a:lstStyle/>
          <a:p>
            <a:pPr algn="r"/>
            <a:r>
              <a:rPr lang="ar-JO" sz="1400" dirty="0">
                <a:solidFill>
                  <a:schemeClr val="accent6">
                    <a:lumMod val="75000"/>
                  </a:schemeClr>
                </a:solidFill>
              </a:rPr>
              <a:t>كتب</a:t>
            </a:r>
            <a:r>
              <a:rPr lang="ar-JO" sz="2000" dirty="0">
                <a:solidFill>
                  <a:schemeClr val="accent6">
                    <a:lumMod val="75000"/>
                  </a:schemeClr>
                </a:solidFill>
              </a:rPr>
              <a:t> نجيب محفوظ أكثر من </a:t>
            </a:r>
            <a:r>
              <a:rPr lang="ar-JO" sz="2000" b="1" dirty="0">
                <a:solidFill>
                  <a:schemeClr val="accent6">
                    <a:lumMod val="75000"/>
                  </a:schemeClr>
                </a:solidFill>
              </a:rPr>
              <a:t>30 رواية</a:t>
            </a:r>
            <a:r>
              <a:rPr lang="ar-JO" sz="2000" dirty="0">
                <a:solidFill>
                  <a:schemeClr val="accent6">
                    <a:lumMod val="75000"/>
                  </a:schemeClr>
                </a:solidFill>
              </a:rPr>
              <a:t> و</a:t>
            </a:r>
            <a:r>
              <a:rPr lang="ar-JO" sz="2000" b="1" dirty="0">
                <a:solidFill>
                  <a:schemeClr val="accent6">
                    <a:lumMod val="75000"/>
                  </a:schemeClr>
                </a:solidFill>
              </a:rPr>
              <a:t>مئات القصص القصيرة</a:t>
            </a:r>
            <a:r>
              <a:rPr lang="ar-JO" sz="2000" dirty="0">
                <a:solidFill>
                  <a:schemeClr val="accent6">
                    <a:lumMod val="75000"/>
                  </a:schemeClr>
                </a:solidFill>
              </a:rPr>
              <a:t> والمقالات، وعددًا من </a:t>
            </a:r>
            <a:r>
              <a:rPr lang="ar-JO" sz="2000" b="1" dirty="0">
                <a:solidFill>
                  <a:schemeClr val="accent6">
                    <a:lumMod val="75000"/>
                  </a:schemeClr>
                </a:solidFill>
              </a:rPr>
              <a:t>السيناريوهات السينمائية</a:t>
            </a:r>
            <a:r>
              <a:rPr lang="ar-JO" sz="2000" dirty="0">
                <a:solidFill>
                  <a:schemeClr val="accent6">
                    <a:lumMod val="75000"/>
                  </a:schemeClr>
                </a:solidFill>
              </a:rPr>
              <a:t>.</a:t>
            </a:r>
            <a:br>
              <a:rPr lang="ar-JO" sz="2000" dirty="0">
                <a:solidFill>
                  <a:schemeClr val="accent6">
                    <a:lumMod val="75000"/>
                  </a:schemeClr>
                </a:solidFill>
              </a:rPr>
            </a:br>
            <a:br>
              <a:rPr lang="ar-JO" sz="2000" dirty="0">
                <a:solidFill>
                  <a:schemeClr val="accent6">
                    <a:lumMod val="75000"/>
                  </a:schemeClr>
                </a:solidFill>
              </a:rPr>
            </a:br>
            <a:r>
              <a:rPr lang="ar-JO" sz="2000" dirty="0">
                <a:solidFill>
                  <a:schemeClr val="accent6">
                    <a:lumMod val="75000"/>
                  </a:schemeClr>
                </a:solidFill>
              </a:rPr>
              <a:t>أشهر أعماله:</a:t>
            </a:r>
            <a:br>
              <a:rPr lang="ar-JO" sz="2000" dirty="0">
                <a:solidFill>
                  <a:schemeClr val="accent6">
                    <a:lumMod val="75000"/>
                  </a:schemeClr>
                </a:solidFill>
              </a:rPr>
            </a:br>
            <a:r>
              <a:rPr lang="ar-JO" sz="2000" b="1" dirty="0">
                <a:solidFill>
                  <a:schemeClr val="accent6">
                    <a:lumMod val="75000"/>
                  </a:schemeClr>
                </a:solidFill>
              </a:rPr>
              <a:t>الثلاثية</a:t>
            </a:r>
            <a:r>
              <a:rPr lang="ar-JO" sz="2000" dirty="0">
                <a:solidFill>
                  <a:schemeClr val="accent6">
                    <a:lumMod val="75000"/>
                  </a:schemeClr>
                </a:solidFill>
              </a:rPr>
              <a:t>: بين القصرين، قصر الشوق، السكرية – وتُعدّ من أعظم الأعمال الأدبية العربية، تؤرخ لتحولات المجتمع المصري من مطلع القرن العشرين حتى ما بعد ثورة 1919.</a:t>
            </a:r>
            <a:br>
              <a:rPr lang="ar-JO" sz="2000" dirty="0">
                <a:solidFill>
                  <a:schemeClr val="accent6">
                    <a:lumMod val="75000"/>
                  </a:schemeClr>
                </a:solidFill>
              </a:rPr>
            </a:br>
            <a:br>
              <a:rPr lang="ar-JO" sz="2000" dirty="0">
                <a:solidFill>
                  <a:schemeClr val="accent6">
                    <a:lumMod val="75000"/>
                  </a:schemeClr>
                </a:solidFill>
              </a:rPr>
            </a:br>
            <a:r>
              <a:rPr lang="ar-JO" sz="2000" b="1" dirty="0">
                <a:solidFill>
                  <a:schemeClr val="accent6">
                    <a:lumMod val="75000"/>
                  </a:schemeClr>
                </a:solidFill>
              </a:rPr>
              <a:t>زقاق المدق</a:t>
            </a:r>
            <a:br>
              <a:rPr lang="ar-JO" sz="2000" dirty="0">
                <a:solidFill>
                  <a:schemeClr val="accent6">
                    <a:lumMod val="75000"/>
                  </a:schemeClr>
                </a:solidFill>
              </a:rPr>
            </a:br>
            <a:r>
              <a:rPr lang="ar-JO" sz="2000" b="1" dirty="0">
                <a:solidFill>
                  <a:schemeClr val="accent6">
                    <a:lumMod val="75000"/>
                  </a:schemeClr>
                </a:solidFill>
              </a:rPr>
              <a:t>اللص والكلاب</a:t>
            </a:r>
            <a:br>
              <a:rPr lang="ar-JO" sz="2000" dirty="0">
                <a:solidFill>
                  <a:schemeClr val="accent6">
                    <a:lumMod val="75000"/>
                  </a:schemeClr>
                </a:solidFill>
              </a:rPr>
            </a:br>
            <a:r>
              <a:rPr lang="ar-JO" sz="2000" b="1" dirty="0">
                <a:solidFill>
                  <a:schemeClr val="accent6">
                    <a:lumMod val="75000"/>
                  </a:schemeClr>
                </a:solidFill>
              </a:rPr>
              <a:t>الطريق</a:t>
            </a:r>
            <a:br>
              <a:rPr lang="ar-JO" sz="2000" dirty="0">
                <a:solidFill>
                  <a:schemeClr val="accent6">
                    <a:lumMod val="75000"/>
                  </a:schemeClr>
                </a:solidFill>
              </a:rPr>
            </a:br>
            <a:r>
              <a:rPr lang="ar-JO" sz="2000" b="1" dirty="0">
                <a:solidFill>
                  <a:schemeClr val="accent6">
                    <a:lumMod val="75000"/>
                  </a:schemeClr>
                </a:solidFill>
              </a:rPr>
              <a:t>ثرثرة فوق النيل</a:t>
            </a:r>
            <a:br>
              <a:rPr lang="ar-JO" sz="2000" dirty="0">
                <a:solidFill>
                  <a:schemeClr val="accent6">
                    <a:lumMod val="75000"/>
                  </a:schemeClr>
                </a:solidFill>
              </a:rPr>
            </a:br>
            <a:r>
              <a:rPr lang="ar-JO" sz="2000" b="1" dirty="0">
                <a:solidFill>
                  <a:schemeClr val="accent6">
                    <a:lumMod val="75000"/>
                  </a:schemeClr>
                </a:solidFill>
              </a:rPr>
              <a:t>ميرامار</a:t>
            </a:r>
            <a:br>
              <a:rPr lang="ar-JO" sz="2000" dirty="0">
                <a:solidFill>
                  <a:schemeClr val="accent6">
                    <a:lumMod val="75000"/>
                  </a:schemeClr>
                </a:solidFill>
              </a:rPr>
            </a:br>
            <a:r>
              <a:rPr lang="ar-JO" sz="2000" b="1" dirty="0">
                <a:solidFill>
                  <a:schemeClr val="accent6">
                    <a:lumMod val="75000"/>
                  </a:schemeClr>
                </a:solidFill>
              </a:rPr>
              <a:t>أولاد حارتنا</a:t>
            </a:r>
            <a:r>
              <a:rPr lang="ar-JO" sz="2000" dirty="0">
                <a:solidFill>
                  <a:schemeClr val="accent6">
                    <a:lumMod val="75000"/>
                  </a:schemeClr>
                </a:solidFill>
              </a:rPr>
              <a:t> – وهي من أكثر رواياته جدلًا، استخدم فيها رمزية دينية وفلسفية، ومنعت في مصر لفترة طويلة.</a:t>
            </a:r>
            <a:br>
              <a:rPr lang="ar-JO" sz="2000" dirty="0">
                <a:solidFill>
                  <a:schemeClr val="accent6">
                    <a:lumMod val="75000"/>
                  </a:schemeClr>
                </a:solidFill>
              </a:rPr>
            </a:br>
            <a:endParaRPr lang="en-US" sz="2000" dirty="0">
              <a:solidFill>
                <a:schemeClr val="accent6">
                  <a:lumMod val="75000"/>
                </a:schemeClr>
              </a:solidFill>
            </a:endParaRPr>
          </a:p>
        </p:txBody>
      </p:sp>
      <p:pic>
        <p:nvPicPr>
          <p:cNvPr id="15" name="Picture Placeholder 14">
            <a:extLst>
              <a:ext uri="{FF2B5EF4-FFF2-40B4-BE49-F238E27FC236}">
                <a16:creationId xmlns:a16="http://schemas.microsoft.com/office/drawing/2014/main" id="{DD7B9DF6-5DEE-5DFB-B59D-EF7DBA687759}"/>
              </a:ext>
            </a:extLst>
          </p:cNvPr>
          <p:cNvPicPr>
            <a:picLocks noGrp="1" noChangeAspect="1"/>
          </p:cNvPicPr>
          <p:nvPr>
            <p:ph type="pic" sz="quarter" idx="13"/>
          </p:nvPr>
        </p:nvPicPr>
        <p:blipFill>
          <a:blip r:embed="rId3"/>
          <a:srcRect t="1709" b="1709"/>
          <a:stretch>
            <a:fillRect/>
          </a:stretch>
        </p:blipFill>
        <p:spPr>
          <a:xfrm>
            <a:off x="7644141" y="0"/>
            <a:ext cx="4559434" cy="6892144"/>
          </a:xfrm>
          <a:prstGeom prst="rect">
            <a:avLst/>
          </a:prstGeom>
        </p:spPr>
      </p:pic>
    </p:spTree>
    <p:extLst>
      <p:ext uri="{BB962C8B-B14F-4D97-AF65-F5344CB8AC3E}">
        <p14:creationId xmlns:p14="http://schemas.microsoft.com/office/powerpoint/2010/main" val="424203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noFill/>
        </p:spPr>
        <p:txBody>
          <a:bodyPr/>
          <a:lstStyle/>
          <a:p>
            <a:pPr algn="ctr"/>
            <a:r>
              <a:rPr lang="ar-JO" sz="6600" dirty="0">
                <a:solidFill>
                  <a:schemeClr val="tx1"/>
                </a:solidFill>
                <a:highlight>
                  <a:srgbClr val="00FFFF"/>
                </a:highlight>
              </a:rPr>
              <a:t>جائزة نوبل</a:t>
            </a:r>
            <a:endParaRPr lang="en-US" sz="6600" dirty="0">
              <a:solidFill>
                <a:schemeClr val="tx1"/>
              </a:solidFill>
              <a:highlight>
                <a:srgbClr val="00FFFF"/>
              </a:highlight>
            </a:endParaRPr>
          </a:p>
        </p:txBody>
      </p:sp>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noFill/>
        </p:spPr>
        <p:txBody>
          <a:bodyPr vert="horz" lIns="91440" tIns="45720" rIns="91440" bIns="45720" rtlCol="0" anchor="t">
            <a:normAutofit/>
          </a:bodyPr>
          <a:lstStyle/>
          <a:p>
            <a:r>
              <a:rPr lang="ar-JO" sz="4000" dirty="0">
                <a:solidFill>
                  <a:schemeClr val="tx1"/>
                </a:solidFill>
              </a:rPr>
              <a:t>حصل محفوظ على </a:t>
            </a:r>
            <a:r>
              <a:rPr lang="ar-JO" sz="4000" b="1" dirty="0">
                <a:solidFill>
                  <a:schemeClr val="tx1"/>
                </a:solidFill>
              </a:rPr>
              <a:t>جائزة نوبل في الأدب عام 1988</a:t>
            </a:r>
            <a:r>
              <a:rPr lang="ar-JO" sz="4000" dirty="0">
                <a:solidFill>
                  <a:schemeClr val="tx1"/>
                </a:solidFill>
              </a:rPr>
              <a:t> تقديرًا لإبداعه الذي «يجمع بين واقعية ناعمة وبصيرة إنسانية نافذة»، كما وصفتها لجنة نوبل.</a:t>
            </a:r>
            <a:endParaRPr lang="en-US" sz="4000" dirty="0">
              <a:solidFill>
                <a:schemeClr val="tx1"/>
              </a:solidFill>
            </a:endParaRPr>
          </a:p>
        </p:txBody>
      </p:sp>
    </p:spTree>
    <p:extLst>
      <p:ext uri="{BB962C8B-B14F-4D97-AF65-F5344CB8AC3E}">
        <p14:creationId xmlns:p14="http://schemas.microsoft.com/office/powerpoint/2010/main" val="366667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1524000" y="685800"/>
            <a:ext cx="9144000" cy="1152832"/>
          </a:xfrm>
          <a:noFill/>
        </p:spPr>
        <p:txBody>
          <a:bodyPr/>
          <a:lstStyle/>
          <a:p>
            <a:r>
              <a:rPr lang="ar-JO" sz="6600" dirty="0"/>
              <a:t>السينما والأدب</a:t>
            </a:r>
            <a:endParaRPr lang="en-US" sz="6600" dirty="0"/>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xfrm>
            <a:off x="1435510" y="2661278"/>
            <a:ext cx="9144000" cy="1965960"/>
          </a:xfrm>
          <a:noFill/>
        </p:spPr>
        <p:txBody>
          <a:bodyPr/>
          <a:lstStyle/>
          <a:p>
            <a:r>
              <a:rPr lang="ar-JO" sz="3200" dirty="0">
                <a:solidFill>
                  <a:schemeClr val="accent2">
                    <a:lumMod val="75000"/>
                  </a:schemeClr>
                </a:solidFill>
              </a:rPr>
              <a:t>تحولت رواياته إلى عشرات الأفلام والمسلسلات، منها </a:t>
            </a:r>
            <a:r>
              <a:rPr lang="ar-JO" sz="3200" i="1" dirty="0">
                <a:solidFill>
                  <a:schemeClr val="accent2">
                    <a:lumMod val="75000"/>
                  </a:schemeClr>
                </a:solidFill>
              </a:rPr>
              <a:t>بين القصرين</a:t>
            </a:r>
            <a:r>
              <a:rPr lang="ar-JO" sz="3200" dirty="0">
                <a:solidFill>
                  <a:schemeClr val="accent2">
                    <a:lumMod val="75000"/>
                  </a:schemeClr>
                </a:solidFill>
              </a:rPr>
              <a:t>، </a:t>
            </a:r>
            <a:r>
              <a:rPr lang="ar-JO" sz="3200" i="1" dirty="0">
                <a:solidFill>
                  <a:schemeClr val="accent2">
                    <a:lumMod val="75000"/>
                  </a:schemeClr>
                </a:solidFill>
              </a:rPr>
              <a:t>اللص والكلاب</a:t>
            </a:r>
            <a:r>
              <a:rPr lang="ar-JO" sz="3200" dirty="0">
                <a:solidFill>
                  <a:schemeClr val="accent2">
                    <a:lumMod val="75000"/>
                  </a:schemeClr>
                </a:solidFill>
              </a:rPr>
              <a:t>، </a:t>
            </a:r>
            <a:r>
              <a:rPr lang="ar-JO" sz="3200" i="1" dirty="0">
                <a:solidFill>
                  <a:schemeClr val="accent2">
                    <a:lumMod val="75000"/>
                  </a:schemeClr>
                </a:solidFill>
              </a:rPr>
              <a:t>الكرنك</a:t>
            </a:r>
            <a:r>
              <a:rPr lang="ar-JO" sz="3200" dirty="0">
                <a:solidFill>
                  <a:schemeClr val="accent2">
                    <a:lumMod val="75000"/>
                  </a:schemeClr>
                </a:solidFill>
              </a:rPr>
              <a:t>، </a:t>
            </a:r>
            <a:r>
              <a:rPr lang="ar-JO" sz="3200" i="1" dirty="0">
                <a:solidFill>
                  <a:schemeClr val="accent2">
                    <a:lumMod val="75000"/>
                  </a:schemeClr>
                </a:solidFill>
              </a:rPr>
              <a:t>ثرثرة فوق النيل</a:t>
            </a:r>
            <a:r>
              <a:rPr lang="ar-JO" sz="3200" dirty="0">
                <a:solidFill>
                  <a:schemeClr val="accent2">
                    <a:lumMod val="75000"/>
                  </a:schemeClr>
                </a:solidFill>
              </a:rPr>
              <a:t>، مما جعله أحد أكثر الكتّاب تأثيرًا في السينما المصرية.</a:t>
            </a:r>
            <a:endParaRPr lang="en-US" sz="3200" dirty="0">
              <a:solidFill>
                <a:schemeClr val="accent2">
                  <a:lumMod val="75000"/>
                </a:schemeClr>
              </a:solidFill>
            </a:endParaRPr>
          </a:p>
        </p:txBody>
      </p:sp>
    </p:spTree>
    <p:extLst>
      <p:ext uri="{BB962C8B-B14F-4D97-AF65-F5344CB8AC3E}">
        <p14:creationId xmlns:p14="http://schemas.microsoft.com/office/powerpoint/2010/main" val="43519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4188542" y="533401"/>
            <a:ext cx="6860457" cy="754625"/>
          </a:xfrm>
          <a:noFill/>
        </p:spPr>
        <p:txBody>
          <a:bodyPr/>
          <a:lstStyle/>
          <a:p>
            <a:r>
              <a:rPr lang="ar-JO" sz="6600" dirty="0">
                <a:solidFill>
                  <a:schemeClr val="accent6">
                    <a:lumMod val="75000"/>
                  </a:schemeClr>
                </a:solidFill>
              </a:rPr>
              <a:t>وفاته وإرثه</a:t>
            </a:r>
            <a:endParaRPr lang="en-US" sz="6600" dirty="0">
              <a:solidFill>
                <a:schemeClr val="accent6">
                  <a:lumMod val="75000"/>
                </a:schemeClr>
              </a:solidFill>
            </a:endParaRP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14"/>
          </p:nvPr>
        </p:nvSpPr>
        <p:spPr>
          <a:xfrm>
            <a:off x="1100432" y="2049713"/>
            <a:ext cx="4463005" cy="4067492"/>
          </a:xfrm>
          <a:solidFill>
            <a:schemeClr val="bg1"/>
          </a:solidFill>
        </p:spPr>
        <p:txBody>
          <a:bodyPr>
            <a:normAutofit/>
          </a:bodyPr>
          <a:lstStyle/>
          <a:p>
            <a:pPr algn="ctr"/>
            <a:r>
              <a:rPr lang="ar-JO" sz="2400" b="1" dirty="0">
                <a:solidFill>
                  <a:schemeClr val="tx1"/>
                </a:solidFill>
              </a:rPr>
              <a:t>توفي في 30 أغسطس 2006 عن عمر ناهز 94 عامًا، بعد مسيرة أدبية امتدت لأكثر من سبعين عام</a:t>
            </a:r>
            <a:r>
              <a:rPr lang="ar-JO" sz="2400" dirty="0">
                <a:solidFill>
                  <a:srgbClr val="7030A0"/>
                </a:solidFill>
              </a:rPr>
              <a:t>ً</a:t>
            </a:r>
            <a:endParaRPr lang="en-US" sz="2400" dirty="0">
              <a:solidFill>
                <a:srgbClr val="7030A0"/>
              </a:solidFill>
            </a:endParaRP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3"/>
          </p:nvPr>
        </p:nvSpPr>
        <p:spPr>
          <a:solidFill>
            <a:schemeClr val="bg1"/>
          </a:solidFill>
        </p:spPr>
        <p:txBody>
          <a:bodyPr>
            <a:normAutofit/>
          </a:bodyPr>
          <a:lstStyle/>
          <a:p>
            <a:pPr algn="ctr"/>
            <a:r>
              <a:rPr lang="ar-JO" sz="2400" dirty="0">
                <a:solidFill>
                  <a:schemeClr val="tx1"/>
                </a:solidFill>
              </a:rPr>
              <a:t>يُعد محفوظ اليوم </a:t>
            </a:r>
            <a:r>
              <a:rPr lang="ar-JO" sz="2400" b="1" dirty="0">
                <a:solidFill>
                  <a:schemeClr val="tx1"/>
                </a:solidFill>
              </a:rPr>
              <a:t>رمزًا للأدب العربي الحديث</a:t>
            </a:r>
            <a:r>
              <a:rPr lang="ar-JO" sz="2400" dirty="0">
                <a:solidFill>
                  <a:schemeClr val="tx1"/>
                </a:solidFill>
              </a:rPr>
              <a:t>، وتُدرّس أعماله في الجامعات حول العالم.</a:t>
            </a:r>
            <a:endParaRPr lang="en-US" sz="2400" dirty="0">
              <a:solidFill>
                <a:schemeClr val="tx1"/>
              </a:solidFill>
            </a:endParaRPr>
          </a:p>
        </p:txBody>
      </p:sp>
    </p:spTree>
    <p:extLst>
      <p:ext uri="{BB962C8B-B14F-4D97-AF65-F5344CB8AC3E}">
        <p14:creationId xmlns:p14="http://schemas.microsoft.com/office/powerpoint/2010/main" val="83740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5" descr="Close-up of a bridge with wires">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 r="20"/>
          <a:stretch/>
        </p:blipFill>
        <p:spPr>
          <a:noFill/>
        </p:spPr>
      </p:pic>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noFill/>
        </p:spPr>
        <p:txBody>
          <a:bodyPr anchor="t">
            <a:normAutofit/>
          </a:bodyPr>
          <a:lstStyle/>
          <a:p>
            <a:pPr algn="ctr"/>
            <a:r>
              <a:rPr lang="ar-JO" sz="4000" dirty="0"/>
              <a:t>السابع "ب"</a:t>
            </a:r>
          </a:p>
          <a:p>
            <a:pPr algn="ctr"/>
            <a:r>
              <a:rPr lang="ar-JO" sz="4000" dirty="0"/>
              <a:t> نايا الزعمط</a:t>
            </a:r>
            <a:endParaRPr lang="en-US" sz="4000" dirty="0"/>
          </a:p>
          <a:p>
            <a:pPr algn="ctr"/>
            <a:endParaRPr lang="en-US" sz="4000" dirty="0"/>
          </a:p>
        </p:txBody>
      </p:sp>
    </p:spTree>
    <p:extLst>
      <p:ext uri="{BB962C8B-B14F-4D97-AF65-F5344CB8AC3E}">
        <p14:creationId xmlns:p14="http://schemas.microsoft.com/office/powerpoint/2010/main" val="1210802199"/>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2.xml><?xml version="1.0" encoding="utf-8"?>
<ds:datastoreItem xmlns:ds="http://schemas.openxmlformats.org/officeDocument/2006/customXml" ds:itemID="{3C20BE78-9FDF-401B-B412-3AA10EC5BEA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{9279EF9A-80C9-497D-986B-941FC262C185}TF020710ce-b2a3-4743-8ec4-0abcd2574951ef9f6aa4_win32-415a623b9e9a</Template>
  <TotalTime>63</TotalTime>
  <Words>282</Words>
  <Application>Microsoft Office PowerPoint</Application>
  <PresentationFormat>Widescreen</PresentationFormat>
  <Paragraphs>25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Times New Roman</vt:lpstr>
      <vt:lpstr>Univers Condensed Light</vt:lpstr>
      <vt:lpstr>Walbaum Display Light</vt:lpstr>
      <vt:lpstr>AngleLinesVTI</vt:lpstr>
      <vt:lpstr>نجيب محفوظ   </vt:lpstr>
      <vt:lpstr>AGENDA</vt:lpstr>
      <vt:lpstr>اعماله الأدبية</vt:lpstr>
      <vt:lpstr>كتب نجيب محفوظ أكثر من 30 رواية ومئات القصص القصيرة والمقالات، وعددًا من السيناريوهات السينمائية.  أشهر أعماله: الثلاثية: بين القصرين، قصر الشوق، السكرية – وتُعدّ من أعظم الأعمال الأدبية العربية، تؤرخ لتحولات المجتمع المصري من مطلع القرن العشرين حتى ما بعد ثورة 1919.  زقاق المدق اللص والكلاب الطريق ثرثرة فوق النيل ميرامار أولاد حارتنا – وهي من أكثر رواياته جدلًا، استخدم فيها رمزية دينية وفلسفية، ومنعت في مصر لفترة طويلة. </vt:lpstr>
      <vt:lpstr>جائزة نوبل</vt:lpstr>
      <vt:lpstr>السينما والأدب</vt:lpstr>
      <vt:lpstr>وفاته وإرثه</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AlNaouri</dc:creator>
  <cp:lastModifiedBy>Sara AlNaouri</cp:lastModifiedBy>
  <cp:revision>24</cp:revision>
  <dcterms:created xsi:type="dcterms:W3CDTF">2025-11-10T17:50:56Z</dcterms:created>
  <dcterms:modified xsi:type="dcterms:W3CDTF">2025-11-10T18:54:40Z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