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06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24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90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562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99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1613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27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681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91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476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3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DF68B-F3F1-4FF3-A432-366B0C437DB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CBD68-5033-454C-AF45-6F51A9D2AA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797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شخصيتي </a:t>
            </a:r>
            <a:r>
              <a:rPr lang="ar-JO" sz="7200" dirty="0" smtClean="0">
                <a:latin typeface="Arial Rounded MT Bold" panose="020F0704030504030204" pitchFamily="34" charset="0"/>
              </a:rPr>
              <a:t>الأدبية</a:t>
            </a: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JO" sz="2800" dirty="0" smtClean="0"/>
              <a:t>سارة شويحات</a:t>
            </a:r>
            <a:endParaRPr lang="en-US" sz="2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318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000">
              <a:schemeClr val="tx1"/>
            </a:gs>
            <a:gs pos="57000">
              <a:schemeClr val="tx1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94364" y="720436"/>
            <a:ext cx="48213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5400" b="1" dirty="0" smtClean="0">
                <a:solidFill>
                  <a:schemeClr val="bg1"/>
                </a:solidFill>
              </a:rPr>
              <a:t>جبران خليل جبران</a:t>
            </a:r>
            <a:endParaRPr lang="en-US" sz="5400" b="1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7309" y="2327564"/>
            <a:ext cx="1100050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dirty="0">
                <a:solidFill>
                  <a:schemeClr val="bg1"/>
                </a:solidFill>
              </a:rPr>
              <a:t>جبران خليل جبران (</a:t>
            </a:r>
            <a:r>
              <a:rPr lang="ar-JO" sz="2800" dirty="0" smtClean="0">
                <a:solidFill>
                  <a:schemeClr val="bg1"/>
                </a:solidFill>
              </a:rPr>
              <a:t>1883–1931</a:t>
            </a:r>
            <a:r>
              <a:rPr lang="ar-JO" sz="2800" dirty="0">
                <a:solidFill>
                  <a:schemeClr val="bg1"/>
                </a:solidFill>
              </a:rPr>
              <a:t>) هو أديب، شاعر، رسّام، وفيلسوف لبناني–أمريكي من أبرز رموز الأدب </a:t>
            </a:r>
            <a:r>
              <a:rPr lang="ar-JO" sz="2800" dirty="0" err="1">
                <a:solidFill>
                  <a:schemeClr val="bg1"/>
                </a:solidFill>
              </a:rPr>
              <a:t>المهجري</a:t>
            </a:r>
            <a:r>
              <a:rPr lang="ar-JO" sz="2800" dirty="0">
                <a:solidFill>
                  <a:schemeClr val="bg1"/>
                </a:solidFill>
              </a:rPr>
              <a:t> في القرن العشرين. اشتهر بكتاباته العميقة الممزوجة بالحكمة والتصوف، كما ترك مجموعة من اللوحات الفنية المعبّرة التي تحمل الروح نفسها التي نجدها في أدبه.</a:t>
            </a:r>
            <a:endParaRPr lang="en-US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182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000">
              <a:schemeClr val="tx1"/>
            </a:gs>
            <a:gs pos="57000">
              <a:schemeClr val="tx1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85611" y="669702"/>
            <a:ext cx="1084401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b="1" u="sng" dirty="0">
                <a:solidFill>
                  <a:schemeClr val="bg1"/>
                </a:solidFill>
              </a:rPr>
              <a:t>أشهر لوحات جبران خليل </a:t>
            </a:r>
            <a:r>
              <a:rPr lang="ar-JO" sz="2800" b="1" u="sng" dirty="0" smtClean="0">
                <a:solidFill>
                  <a:schemeClr val="bg1"/>
                </a:solidFill>
              </a:rPr>
              <a:t>جبران</a:t>
            </a:r>
          </a:p>
          <a:p>
            <a:pPr algn="r"/>
            <a:endParaRPr lang="ar-JO" sz="2800" b="1" u="sng" dirty="0">
              <a:solidFill>
                <a:schemeClr val="bg1"/>
              </a:solidFill>
            </a:endParaRPr>
          </a:p>
          <a:p>
            <a:pPr algn="r"/>
            <a:r>
              <a:rPr lang="ar-JO" sz="2800" dirty="0">
                <a:solidFill>
                  <a:schemeClr val="bg1"/>
                </a:solidFill>
              </a:rPr>
              <a:t>جبران كان رسامًا رمزيًا، تأثر بالفن الروحي والفكر الصوفي. لوحاته غالبًا ما تمزج بين الجسد والروح والرمز الديني أو الفلسفي. من أشهر </a:t>
            </a:r>
            <a:r>
              <a:rPr lang="ar-JO" sz="2800" dirty="0" smtClean="0">
                <a:solidFill>
                  <a:schemeClr val="bg1"/>
                </a:solidFill>
              </a:rPr>
              <a:t>لوحاته:</a:t>
            </a:r>
          </a:p>
          <a:p>
            <a:pPr algn="r"/>
            <a:r>
              <a:rPr lang="ar-JO" sz="2800" b="1" dirty="0" smtClean="0">
                <a:solidFill>
                  <a:schemeClr val="bg1"/>
                </a:solidFill>
              </a:rPr>
              <a:t>«وجه النبي»</a:t>
            </a:r>
            <a:endParaRPr lang="en-US" sz="2800" dirty="0" smtClean="0">
              <a:solidFill>
                <a:schemeClr val="bg1"/>
              </a:solidFill>
            </a:endParaRPr>
          </a:p>
          <a:p>
            <a:pPr lvl="1" algn="r"/>
            <a:r>
              <a:rPr lang="ar-JO" sz="2800" dirty="0" smtClean="0">
                <a:solidFill>
                  <a:schemeClr val="bg1"/>
                </a:solidFill>
              </a:rPr>
              <a:t>لوحة </a:t>
            </a:r>
            <a:r>
              <a:rPr lang="ar-JO" sz="2800" dirty="0">
                <a:solidFill>
                  <a:schemeClr val="bg1"/>
                </a:solidFill>
              </a:rPr>
              <a:t>مستوحاة من كتابه </a:t>
            </a:r>
            <a:r>
              <a:rPr lang="ar-JO" sz="2800" i="1" dirty="0">
                <a:solidFill>
                  <a:schemeClr val="bg1"/>
                </a:solidFill>
              </a:rPr>
              <a:t>النبي</a:t>
            </a:r>
            <a:r>
              <a:rPr lang="ar-JO" sz="2800" dirty="0">
                <a:solidFill>
                  <a:schemeClr val="bg1"/>
                </a:solidFill>
              </a:rPr>
              <a:t>، تمثل وجهًا مضاءً بنور داخلي يوحي بالحكمة والسكينة.</a:t>
            </a:r>
          </a:p>
          <a:p>
            <a:pPr algn="r"/>
            <a:r>
              <a:rPr lang="ar-JO" sz="2800" b="1" dirty="0" smtClean="0">
                <a:solidFill>
                  <a:schemeClr val="bg1"/>
                </a:solidFill>
              </a:rPr>
              <a:t>«الملائكة والإنسان»</a:t>
            </a:r>
            <a:endParaRPr lang="en-US" sz="2800" dirty="0">
              <a:solidFill>
                <a:schemeClr val="bg1"/>
              </a:solidFill>
            </a:endParaRPr>
          </a:p>
          <a:p>
            <a:pPr lvl="1" algn="r"/>
            <a:r>
              <a:rPr lang="ar-JO" sz="2800" dirty="0">
                <a:solidFill>
                  <a:schemeClr val="bg1"/>
                </a:solidFill>
              </a:rPr>
              <a:t>تجسد العلاقة بين الروح البشرية والكيان الإلهي، وتعبّر عن الصراع بين المادة </a:t>
            </a:r>
            <a:r>
              <a:rPr lang="ar-JO" sz="2800" dirty="0" smtClean="0">
                <a:solidFill>
                  <a:schemeClr val="bg1"/>
                </a:solidFill>
              </a:rPr>
              <a:t>والروح.</a:t>
            </a:r>
          </a:p>
          <a:p>
            <a:pPr algn="r"/>
            <a:r>
              <a:rPr lang="ar-JO" sz="2800" b="1" dirty="0" smtClean="0">
                <a:solidFill>
                  <a:schemeClr val="bg1"/>
                </a:solidFill>
              </a:rPr>
              <a:t>«المسيح المصلوب»</a:t>
            </a:r>
            <a:endParaRPr lang="en-US" sz="2800" dirty="0" smtClean="0">
              <a:solidFill>
                <a:schemeClr val="bg1"/>
              </a:solidFill>
            </a:endParaRPr>
          </a:p>
          <a:p>
            <a:pPr lvl="1" algn="r"/>
            <a:r>
              <a:rPr lang="ar-JO" sz="2800" dirty="0" smtClean="0">
                <a:solidFill>
                  <a:schemeClr val="bg1"/>
                </a:solidFill>
              </a:rPr>
              <a:t>من </a:t>
            </a:r>
            <a:r>
              <a:rPr lang="ar-JO" sz="2800" dirty="0">
                <a:solidFill>
                  <a:schemeClr val="bg1"/>
                </a:solidFill>
              </a:rPr>
              <a:t>أشهر لوحاته الدينية، يظهر فيها المسيح بشكل رمزي متجرد من الألم الجسدي، مركزًا على النور الروحي</a:t>
            </a:r>
            <a:r>
              <a:rPr lang="ar-JO" sz="2800" dirty="0" smtClean="0">
                <a:solidFill>
                  <a:schemeClr val="bg1"/>
                </a:solidFill>
              </a:rPr>
              <a:t>.</a:t>
            </a:r>
          </a:p>
          <a:p>
            <a:pPr algn="r"/>
            <a:r>
              <a:rPr lang="ar-JO" sz="2800" b="1" dirty="0" smtClean="0">
                <a:solidFill>
                  <a:schemeClr val="bg1"/>
                </a:solidFill>
              </a:rPr>
              <a:t>«الذات العليا»</a:t>
            </a:r>
            <a:endParaRPr lang="en-US" sz="2800" dirty="0" smtClean="0">
              <a:solidFill>
                <a:schemeClr val="bg1"/>
              </a:solidFill>
            </a:endParaRPr>
          </a:p>
          <a:p>
            <a:pPr lvl="1" algn="r"/>
            <a:r>
              <a:rPr lang="ar-JO" sz="2800" dirty="0" smtClean="0">
                <a:solidFill>
                  <a:schemeClr val="bg1"/>
                </a:solidFill>
              </a:rPr>
              <a:t>تمثل </a:t>
            </a:r>
            <a:r>
              <a:rPr lang="ar-JO" sz="2800" dirty="0">
                <a:solidFill>
                  <a:schemeClr val="bg1"/>
                </a:solidFill>
              </a:rPr>
              <a:t>البحث عن الذات الإلهية في داخل الإنسان، وهي لوحة تعبيرية ذات طابع </a:t>
            </a:r>
            <a:r>
              <a:rPr lang="ar-JO" sz="2800" dirty="0" smtClean="0">
                <a:solidFill>
                  <a:schemeClr val="bg1"/>
                </a:solidFill>
              </a:rPr>
              <a:t>صوفي.</a:t>
            </a:r>
          </a:p>
          <a:p>
            <a:pPr algn="r"/>
            <a:r>
              <a:rPr lang="ar-JO" sz="2800" b="1" dirty="0" smtClean="0">
                <a:solidFill>
                  <a:schemeClr val="bg1"/>
                </a:solidFill>
              </a:rPr>
              <a:t>«رؤيا»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5386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4000">
              <a:schemeClr val="tx1"/>
            </a:gs>
            <a:gs pos="57000">
              <a:schemeClr val="tx1"/>
            </a:gs>
            <a:gs pos="100000">
              <a:schemeClr val="tx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71459" y="2204060"/>
            <a:ext cx="1038998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400" b="1" dirty="0">
                <a:solidFill>
                  <a:schemeClr val="bg1"/>
                </a:solidFill>
              </a:rPr>
              <a:t>الأرواح المتمردة (1908)</a:t>
            </a:r>
            <a:r>
              <a:rPr lang="ar-JO" sz="2400" dirty="0">
                <a:solidFill>
                  <a:schemeClr val="bg1"/>
                </a:solidFill>
              </a:rPr>
              <a:t/>
            </a:r>
            <a:br>
              <a:rPr lang="ar-JO" sz="2400" dirty="0">
                <a:solidFill>
                  <a:schemeClr val="bg1"/>
                </a:solidFill>
              </a:rPr>
            </a:br>
            <a:r>
              <a:rPr lang="ar-JO" sz="2400" dirty="0">
                <a:solidFill>
                  <a:schemeClr val="bg1"/>
                </a:solidFill>
              </a:rPr>
              <a:t>مجموعة من القصص الرمزية التي تنتقد التقاليد الاجتماعية والدينية الصارمة في الشرق.</a:t>
            </a:r>
          </a:p>
          <a:p>
            <a:pPr algn="r"/>
            <a:r>
              <a:rPr lang="ar-JO" sz="2400" b="1" dirty="0">
                <a:solidFill>
                  <a:schemeClr val="bg1"/>
                </a:solidFill>
              </a:rPr>
              <a:t>الأجنحة المتكسرة (1912)</a:t>
            </a:r>
            <a:r>
              <a:rPr lang="ar-JO" sz="2400" dirty="0">
                <a:solidFill>
                  <a:schemeClr val="bg1"/>
                </a:solidFill>
              </a:rPr>
              <a:t/>
            </a:r>
            <a:br>
              <a:rPr lang="ar-JO" sz="2400" dirty="0">
                <a:solidFill>
                  <a:schemeClr val="bg1"/>
                </a:solidFill>
              </a:rPr>
            </a:br>
            <a:r>
              <a:rPr lang="ar-JO" sz="2400" dirty="0">
                <a:solidFill>
                  <a:schemeClr val="bg1"/>
                </a:solidFill>
              </a:rPr>
              <a:t>رواية قصيرة تعد من أشهر أعماله بالعربية، تحكي قصة حب مأساوية بين الشاب "جبران" و"سلمى كرامة"، وتعبر عن صراعه مع القيود الاجتماعية والدينية.</a:t>
            </a:r>
          </a:p>
          <a:p>
            <a:pPr algn="r"/>
            <a:r>
              <a:rPr lang="ar-JO" sz="2400" b="1" dirty="0">
                <a:solidFill>
                  <a:schemeClr val="bg1"/>
                </a:solidFill>
              </a:rPr>
              <a:t>دمعة وابتسامة (1914)</a:t>
            </a:r>
            <a:r>
              <a:rPr lang="ar-JO" sz="2400" dirty="0">
                <a:solidFill>
                  <a:schemeClr val="bg1"/>
                </a:solidFill>
              </a:rPr>
              <a:t/>
            </a:r>
            <a:br>
              <a:rPr lang="ar-JO" sz="2400" dirty="0">
                <a:solidFill>
                  <a:schemeClr val="bg1"/>
                </a:solidFill>
              </a:rPr>
            </a:br>
            <a:r>
              <a:rPr lang="ar-JO" sz="2400" dirty="0">
                <a:solidFill>
                  <a:schemeClr val="bg1"/>
                </a:solidFill>
              </a:rPr>
              <a:t>مجموعة من المقالات والخواطر الشعرية والنثرية التي تجمع بين التأمل والحكمة.</a:t>
            </a:r>
          </a:p>
          <a:p>
            <a:pPr algn="r"/>
            <a:r>
              <a:rPr lang="ar-JO" sz="2400" b="1" dirty="0">
                <a:solidFill>
                  <a:schemeClr val="bg1"/>
                </a:solidFill>
              </a:rPr>
              <a:t>العواصف (1920)</a:t>
            </a:r>
            <a:r>
              <a:rPr lang="ar-JO" sz="2400" dirty="0">
                <a:solidFill>
                  <a:schemeClr val="bg1"/>
                </a:solidFill>
              </a:rPr>
              <a:t/>
            </a:r>
            <a:br>
              <a:rPr lang="ar-JO" sz="2400" dirty="0">
                <a:solidFill>
                  <a:schemeClr val="bg1"/>
                </a:solidFill>
              </a:rPr>
            </a:br>
            <a:r>
              <a:rPr lang="ar-JO" sz="2400" dirty="0">
                <a:solidFill>
                  <a:schemeClr val="bg1"/>
                </a:solidFill>
              </a:rPr>
              <a:t>مجموعة من المقالات الأدبية والفكرية التي تتناول موضوعات عن الحرية والروح الإنسانية.</a:t>
            </a:r>
          </a:p>
          <a:p>
            <a:pPr algn="r"/>
            <a:r>
              <a:rPr lang="ar-JO" sz="2400" b="1" dirty="0">
                <a:solidFill>
                  <a:schemeClr val="bg1"/>
                </a:solidFill>
              </a:rPr>
              <a:t>رمل وزبد (1926)</a:t>
            </a:r>
            <a:r>
              <a:rPr lang="ar-JO" sz="2400" dirty="0">
                <a:solidFill>
                  <a:schemeClr val="bg1"/>
                </a:solidFill>
              </a:rPr>
              <a:t/>
            </a:r>
            <a:br>
              <a:rPr lang="ar-JO" sz="2400" dirty="0">
                <a:solidFill>
                  <a:schemeClr val="bg1"/>
                </a:solidFill>
              </a:rPr>
            </a:br>
            <a:r>
              <a:rPr lang="ar-JO" sz="2400" dirty="0">
                <a:solidFill>
                  <a:schemeClr val="bg1"/>
                </a:solidFill>
              </a:rPr>
              <a:t>كتاب يحتوي على حكم وتأملات قصيرة، يُعد من أعمق ما كتب جبران في الفلسفة والحياة.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68958" y="901521"/>
            <a:ext cx="92041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JO" sz="2800" dirty="0" smtClean="0"/>
              <a:t>أ</a:t>
            </a:r>
            <a:r>
              <a:rPr lang="ar-JO" sz="2800" b="1" u="sng" dirty="0" smtClean="0"/>
              <a:t>ع</a:t>
            </a:r>
            <a:r>
              <a:rPr lang="ar-JO" sz="2800" b="1" u="sng" dirty="0">
                <a:solidFill>
                  <a:schemeClr val="bg1"/>
                </a:solidFill>
              </a:rPr>
              <a:t>أ</a:t>
            </a:r>
            <a:r>
              <a:rPr lang="ar-JO" sz="2800" b="1" u="sng" dirty="0" smtClean="0">
                <a:solidFill>
                  <a:schemeClr val="bg1"/>
                </a:solidFill>
              </a:rPr>
              <a:t>شهر قصص و كتب جبران خليل جبران</a:t>
            </a:r>
            <a:endParaRPr lang="en-US" sz="2800" b="1" u="sng" dirty="0"/>
          </a:p>
        </p:txBody>
      </p:sp>
    </p:spTree>
    <p:extLst>
      <p:ext uri="{BB962C8B-B14F-4D97-AF65-F5344CB8AC3E}">
        <p14:creationId xmlns:p14="http://schemas.microsoft.com/office/powerpoint/2010/main" val="4025777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</TotalTime>
  <Words>183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Rounded MT Bold</vt:lpstr>
      <vt:lpstr>Calibri</vt:lpstr>
      <vt:lpstr>Calibri Light</vt:lpstr>
      <vt:lpstr>Times New Roman</vt:lpstr>
      <vt:lpstr>Office Theme</vt:lpstr>
      <vt:lpstr>شخصيتي الأدبية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شخصيتي الأدبية</dc:title>
  <dc:creator>GREEN VISION</dc:creator>
  <cp:lastModifiedBy>GREEN VISION</cp:lastModifiedBy>
  <cp:revision>13</cp:revision>
  <dcterms:created xsi:type="dcterms:W3CDTF">2025-11-10T16:21:31Z</dcterms:created>
  <dcterms:modified xsi:type="dcterms:W3CDTF">2025-11-11T15:09:19Z</dcterms:modified>
</cp:coreProperties>
</file>