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175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321E14">
                  <a:alpha val="70000"/>
                </a:srgbClr>
              </a:gs>
              <a:gs pos="100000">
                <a:srgbClr val="321E14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85942" y="1847849"/>
            <a:ext cx="7619809" cy="1485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5070"/>
              </a:lnSpc>
              <a:spcBef>
                <a:spcPts val="0"/>
              </a:spcBef>
              <a:spcAft>
                <a:spcPts val="1950"/>
              </a:spcAft>
            </a:pPr>
            <a:r>
              <a:rPr sz="3887" b="1">
                <a:solidFill>
                  <a:srgbClr val="F5F5F5"/>
                </a:solidFill>
              </a:rPr>
              <a:t>طه حسين: </a:t>
            </a:r>
            <a:r>
              <a:rPr sz="3887" b="1">
                <a:solidFill>
                  <a:srgbClr val="FFCC80"/>
                </a:solidFill>
              </a:rPr>
              <a:t>عميد الأدب العربي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42" y="3619499"/>
            <a:ext cx="7619809" cy="6858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2340"/>
              </a:lnSpc>
              <a:spcBef>
                <a:spcPts val="0"/>
              </a:spcBef>
              <a:spcAft>
                <a:spcPts val="2600"/>
              </a:spcAft>
            </a:pPr>
            <a:r>
              <a:rPr sz="1435" b="0" dirty="0" err="1">
                <a:solidFill>
                  <a:srgbClr val="E0E0E0"/>
                </a:solidFill>
              </a:rPr>
              <a:t>أديب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وناقد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مصري</a:t>
            </a:r>
            <a:r>
              <a:rPr sz="1435" b="0" dirty="0">
                <a:solidFill>
                  <a:srgbClr val="E0E0E0"/>
                </a:solidFill>
              </a:rPr>
              <a:t>، </a:t>
            </a:r>
            <a:r>
              <a:rPr sz="1435" b="0" dirty="0" err="1">
                <a:solidFill>
                  <a:srgbClr val="E0E0E0"/>
                </a:solidFill>
              </a:rPr>
              <a:t>من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أبرز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الشخصيات</a:t>
            </a:r>
            <a:r>
              <a:rPr sz="1435" b="0" dirty="0">
                <a:solidFill>
                  <a:srgbClr val="E0E0E0"/>
                </a:solidFill>
              </a:rPr>
              <a:t> في </a:t>
            </a:r>
            <a:r>
              <a:rPr sz="1435" b="0" dirty="0" err="1">
                <a:solidFill>
                  <a:srgbClr val="E0E0E0"/>
                </a:solidFill>
              </a:rPr>
              <a:t>حركة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الأدب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العربي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الحديث</a:t>
            </a:r>
            <a:r>
              <a:rPr sz="1435" b="0" dirty="0">
                <a:solidFill>
                  <a:srgbClr val="E0E0E0"/>
                </a:solidFill>
              </a:rPr>
              <a:t>، </a:t>
            </a:r>
            <a:r>
              <a:rPr sz="1435" b="0" dirty="0" err="1">
                <a:solidFill>
                  <a:srgbClr val="E0E0E0"/>
                </a:solidFill>
              </a:rPr>
              <a:t>ترك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بصمة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عميقة</a:t>
            </a:r>
            <a:r>
              <a:rPr sz="1435" b="0" dirty="0">
                <a:solidFill>
                  <a:srgbClr val="E0E0E0"/>
                </a:solidFill>
              </a:rPr>
              <a:t> في </a:t>
            </a:r>
            <a:r>
              <a:rPr sz="1435" b="0" dirty="0" err="1">
                <a:solidFill>
                  <a:srgbClr val="E0E0E0"/>
                </a:solidFill>
              </a:rPr>
              <a:t>الفكر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والأدب</a:t>
            </a:r>
            <a:r>
              <a:rPr sz="1435" b="0" dirty="0">
                <a:solidFill>
                  <a:srgbClr val="E0E0E0"/>
                </a:solidFill>
              </a:rPr>
              <a:t> </a:t>
            </a:r>
            <a:r>
              <a:rPr sz="1435" b="0" dirty="0" err="1">
                <a:solidFill>
                  <a:srgbClr val="E0E0E0"/>
                </a:solidFill>
              </a:rPr>
              <a:t>العربي</a:t>
            </a:r>
            <a:endParaRPr sz="1435" b="0" dirty="0">
              <a:solidFill>
                <a:srgbClr val="E0E0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42" y="4781549"/>
            <a:ext cx="7619809" cy="2286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3250"/>
              </a:spcBef>
              <a:spcAft>
                <a:spcPts val="0"/>
              </a:spcAft>
            </a:pPr>
            <a:r>
              <a:rPr sz="1196" b="0">
                <a:solidFill>
                  <a:srgbClr val="E0E0E0"/>
                </a:solidFill>
              </a:rPr>
              <a:t>1889 - 1973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2392" b="1">
                <a:solidFill>
                  <a:srgbClr val="5D4037"/>
                </a:solidFill>
              </a:rPr>
              <a:t>حياة طه حسين ونشأته وتعليمه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81536" y="1191498"/>
            <a:ext cx="1162434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780"/>
              </a:spcAft>
            </a:pPr>
            <a:r>
              <a:rPr sz="1435" b="1">
                <a:solidFill>
                  <a:srgbClr val="5D4037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5D4037"/>
                </a:solidFill>
              </a:rPr>
              <a:t> المولد والنشأة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269682"/>
            <a:ext cx="228594" cy="165734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1692728"/>
            <a:ext cx="152396" cy="81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2997" y="1568960"/>
            <a:ext cx="420333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ولد</a:t>
            </a:r>
            <a:r>
              <a:rPr b="1" dirty="0">
                <a:solidFill>
                  <a:srgbClr val="333333"/>
                </a:solidFill>
              </a:rPr>
              <a:t> في </a:t>
            </a:r>
            <a:r>
              <a:rPr b="1" dirty="0">
                <a:solidFill>
                  <a:srgbClr val="8D6E63"/>
                </a:solidFill>
              </a:rPr>
              <a:t>14 </a:t>
            </a:r>
            <a:r>
              <a:rPr b="1" dirty="0" err="1">
                <a:solidFill>
                  <a:srgbClr val="8D6E63"/>
                </a:solidFill>
              </a:rPr>
              <a:t>نوفمبر</a:t>
            </a:r>
            <a:r>
              <a:rPr b="1" dirty="0">
                <a:solidFill>
                  <a:srgbClr val="8D6E63"/>
                </a:solidFill>
              </a:rPr>
              <a:t> 1889</a:t>
            </a:r>
            <a:r>
              <a:rPr b="1" dirty="0">
                <a:solidFill>
                  <a:srgbClr val="333333"/>
                </a:solidFill>
              </a:rPr>
              <a:t> في قرية </a:t>
            </a:r>
            <a:r>
              <a:rPr b="1" dirty="0" err="1">
                <a:solidFill>
                  <a:srgbClr val="333333"/>
                </a:solidFill>
              </a:rPr>
              <a:t>الكيلو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بمحافظة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المنيا</a:t>
            </a:r>
            <a:endParaRPr b="1" dirty="0">
              <a:solidFill>
                <a:srgbClr val="333333"/>
              </a:solidFill>
            </a:endParaRP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2073728"/>
            <a:ext cx="152396" cy="81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2568" y="1949960"/>
            <a:ext cx="272375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السابع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بين</a:t>
            </a:r>
            <a:r>
              <a:rPr b="1" dirty="0">
                <a:solidFill>
                  <a:srgbClr val="333333"/>
                </a:solidFill>
              </a:rPr>
              <a:t> 13 </a:t>
            </a:r>
            <a:r>
              <a:rPr b="1" dirty="0" err="1">
                <a:solidFill>
                  <a:srgbClr val="333333"/>
                </a:solidFill>
              </a:rPr>
              <a:t>طفلاً</a:t>
            </a:r>
            <a:r>
              <a:rPr b="1" dirty="0">
                <a:solidFill>
                  <a:srgbClr val="333333"/>
                </a:solidFill>
              </a:rPr>
              <a:t> في </a:t>
            </a:r>
            <a:r>
              <a:rPr b="1" dirty="0" err="1">
                <a:solidFill>
                  <a:srgbClr val="333333"/>
                </a:solidFill>
              </a:rPr>
              <a:t>عائلة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فقيرة</a:t>
            </a:r>
            <a:endParaRPr b="1" dirty="0">
              <a:solidFill>
                <a:srgbClr val="333333"/>
              </a:solidFill>
            </a:endParaRP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2454728"/>
            <a:ext cx="152396" cy="8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723" y="2330961"/>
            <a:ext cx="328160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فقد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بصره</a:t>
            </a:r>
            <a:r>
              <a:rPr b="1" dirty="0">
                <a:solidFill>
                  <a:srgbClr val="333333"/>
                </a:solidFill>
              </a:rPr>
              <a:t> في </a:t>
            </a:r>
            <a:r>
              <a:rPr b="1" dirty="0" err="1">
                <a:solidFill>
                  <a:srgbClr val="333333"/>
                </a:solidFill>
              </a:rPr>
              <a:t>سن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8D6E63"/>
                </a:solidFill>
              </a:rPr>
              <a:t>الثالثة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بسبب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سوء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العلاج</a:t>
            </a:r>
            <a:endParaRPr b="1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9613" y="2867898"/>
            <a:ext cx="694357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780"/>
              </a:spcAft>
            </a:pPr>
            <a:r>
              <a:rPr sz="1435" b="1">
                <a:solidFill>
                  <a:srgbClr val="5D4037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5D4037"/>
                </a:solidFill>
              </a:rPr>
              <a:t> التعليم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5377" y="2940367"/>
            <a:ext cx="228594" cy="177164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3369128"/>
            <a:ext cx="152396" cy="816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3919" y="3245361"/>
            <a:ext cx="200240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التحق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بالأزهر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عام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>
                <a:solidFill>
                  <a:srgbClr val="8D6E63"/>
                </a:solidFill>
              </a:rPr>
              <a:t>1902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3750128"/>
            <a:ext cx="152396" cy="816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32082" y="3626360"/>
            <a:ext cx="426424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أول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المنتسبين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للجامعة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المصرية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عند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افتتاحها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عام</a:t>
            </a:r>
            <a:r>
              <a:rPr b="1" dirty="0">
                <a:solidFill>
                  <a:srgbClr val="333333"/>
                </a:solidFill>
              </a:rPr>
              <a:t> 1908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4131128"/>
            <a:ext cx="152396" cy="816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92860" y="4007360"/>
            <a:ext cx="470346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حصل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على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الدكتوراه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الأولى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عام</a:t>
            </a:r>
            <a:r>
              <a:rPr b="1" dirty="0">
                <a:solidFill>
                  <a:srgbClr val="333333"/>
                </a:solidFill>
              </a:rPr>
              <a:t> 1914 </a:t>
            </a:r>
            <a:r>
              <a:rPr b="1" dirty="0" err="1">
                <a:solidFill>
                  <a:srgbClr val="333333"/>
                </a:solidFill>
              </a:rPr>
              <a:t>عن</a:t>
            </a:r>
            <a:r>
              <a:rPr b="1" dirty="0">
                <a:solidFill>
                  <a:srgbClr val="333333"/>
                </a:solidFill>
              </a:rPr>
              <a:t> "</a:t>
            </a:r>
            <a:r>
              <a:rPr b="1" dirty="0" err="1">
                <a:solidFill>
                  <a:srgbClr val="333333"/>
                </a:solidFill>
              </a:rPr>
              <a:t>ذكرى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أبي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العلاء</a:t>
            </a:r>
            <a:r>
              <a:rPr b="1" dirty="0">
                <a:solidFill>
                  <a:srgbClr val="333333"/>
                </a:solidFill>
              </a:rPr>
              <a:t>"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4512128"/>
            <a:ext cx="152396" cy="816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72532" y="4388361"/>
            <a:ext cx="402379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حصل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على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الدكتوراه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الثانية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من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السوربون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عام</a:t>
            </a:r>
            <a:r>
              <a:rPr b="1" dirty="0">
                <a:solidFill>
                  <a:srgbClr val="333333"/>
                </a:solidFill>
              </a:rPr>
              <a:t> 1918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88562" y="4925297"/>
            <a:ext cx="1255408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780"/>
              </a:spcAft>
            </a:pPr>
            <a:r>
              <a:rPr sz="1435" b="1">
                <a:solidFill>
                  <a:srgbClr val="5D4037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5D4037"/>
                </a:solidFill>
              </a:rPr>
              <a:t> حياته الشخصية 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5377" y="4996338"/>
            <a:ext cx="228594" cy="180022"/>
          </a:xfrm>
          <a:prstGeom prst="rect">
            <a:avLst/>
          </a:prstGeom>
        </p:spPr>
      </p:pic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5426528"/>
            <a:ext cx="152396" cy="816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22363" y="5302761"/>
            <a:ext cx="347396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333333"/>
                </a:solidFill>
              </a:rPr>
              <a:t>تزوج من </a:t>
            </a:r>
            <a:r>
              <a:rPr b="1">
                <a:solidFill>
                  <a:srgbClr val="8D6E63"/>
                </a:solidFill>
              </a:rPr>
              <a:t>سوزان بريسو</a:t>
            </a:r>
            <a:r>
              <a:rPr b="1">
                <a:solidFill>
                  <a:srgbClr val="333333"/>
                </a:solidFill>
              </a:rPr>
              <a:t> الفرنسية السويسرية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5807528"/>
            <a:ext cx="152396" cy="816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4341" y="5683760"/>
            <a:ext cx="327198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كانت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له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دور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كبير</a:t>
            </a:r>
            <a:r>
              <a:rPr b="1" dirty="0">
                <a:solidFill>
                  <a:srgbClr val="333333"/>
                </a:solidFill>
              </a:rPr>
              <a:t> في </a:t>
            </a:r>
            <a:r>
              <a:rPr b="1" dirty="0" err="1">
                <a:solidFill>
                  <a:srgbClr val="333333"/>
                </a:solidFill>
              </a:rPr>
              <a:t>حياته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العلمية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والأدبية</a:t>
            </a:r>
            <a:endParaRPr b="1" dirty="0">
              <a:solidFill>
                <a:srgbClr val="333333"/>
              </a:solidFill>
            </a:endParaRP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575" y="6188528"/>
            <a:ext cx="152396" cy="816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936926" y="6064761"/>
            <a:ext cx="295940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333333"/>
                </a:solidFill>
              </a:rPr>
              <a:t>أنجب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منها</a:t>
            </a:r>
            <a:r>
              <a:rPr b="1" dirty="0">
                <a:solidFill>
                  <a:srgbClr val="333333"/>
                </a:solidFill>
              </a:rPr>
              <a:t> </a:t>
            </a:r>
            <a:r>
              <a:rPr b="1" dirty="0" err="1">
                <a:solidFill>
                  <a:srgbClr val="333333"/>
                </a:solidFill>
              </a:rPr>
              <a:t>ابنة</a:t>
            </a:r>
            <a:r>
              <a:rPr b="1" dirty="0">
                <a:solidFill>
                  <a:srgbClr val="333333"/>
                </a:solidFill>
              </a:rPr>
              <a:t> "</a:t>
            </a:r>
            <a:r>
              <a:rPr b="1" dirty="0" err="1">
                <a:solidFill>
                  <a:srgbClr val="333333"/>
                </a:solidFill>
              </a:rPr>
              <a:t>أمينة</a:t>
            </a:r>
            <a:r>
              <a:rPr b="1" dirty="0">
                <a:solidFill>
                  <a:srgbClr val="333333"/>
                </a:solidFill>
              </a:rPr>
              <a:t>" </a:t>
            </a:r>
            <a:r>
              <a:rPr b="1" dirty="0" err="1">
                <a:solidFill>
                  <a:srgbClr val="333333"/>
                </a:solidFill>
              </a:rPr>
              <a:t>وابناً</a:t>
            </a:r>
            <a:r>
              <a:rPr b="1" dirty="0">
                <a:solidFill>
                  <a:srgbClr val="333333"/>
                </a:solidFill>
              </a:rPr>
              <a:t> "</a:t>
            </a:r>
            <a:r>
              <a:rPr b="1" dirty="0" err="1">
                <a:solidFill>
                  <a:srgbClr val="333333"/>
                </a:solidFill>
              </a:rPr>
              <a:t>مؤنس</a:t>
            </a:r>
            <a:r>
              <a:rPr b="1" dirty="0">
                <a:solidFill>
                  <a:srgbClr val="333333"/>
                </a:solidFill>
              </a:rPr>
              <a:t>"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81090" y="1866899"/>
            <a:ext cx="2771705" cy="3809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01243" y="5780929"/>
            <a:ext cx="1180067" cy="23961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97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طه حسين - عميد الأدب العربي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93031"/>
            <a:ext cx="10858228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2392" b="1">
                <a:solidFill>
                  <a:srgbClr val="5D4037"/>
                </a:solidFill>
              </a:rPr>
              <a:t>أهم أعمال طه حسين الأدبية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0860" y="1063275"/>
            <a:ext cx="2656433" cy="5416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 dirty="0">
                <a:solidFill>
                  <a:srgbClr val="5D4037"/>
                </a:solidFill>
              </a:rPr>
              <a:t> </a:t>
            </a:r>
            <a:r>
              <a:rPr sz="1104" dirty="0"/>
              <a:t>  </a:t>
            </a:r>
            <a:r>
              <a:rPr sz="1435" b="1" dirty="0">
                <a:solidFill>
                  <a:srgbClr val="5D4037"/>
                </a:solidFill>
              </a:rPr>
              <a:t> </a:t>
            </a:r>
            <a:r>
              <a:rPr sz="2800" b="1" dirty="0" err="1">
                <a:solidFill>
                  <a:srgbClr val="5D4037"/>
                </a:solidFill>
              </a:rPr>
              <a:t>كتبه</a:t>
            </a:r>
            <a:r>
              <a:rPr sz="2800" b="1" dirty="0">
                <a:solidFill>
                  <a:srgbClr val="5D4037"/>
                </a:solidFill>
              </a:rPr>
              <a:t> </a:t>
            </a:r>
            <a:r>
              <a:rPr sz="2800" b="1" dirty="0" err="1">
                <a:solidFill>
                  <a:srgbClr val="5D4037"/>
                </a:solidFill>
              </a:rPr>
              <a:t>الأدبية</a:t>
            </a:r>
            <a:r>
              <a:rPr sz="2800" b="1" dirty="0">
                <a:solidFill>
                  <a:srgbClr val="5D4037"/>
                </a:solidFill>
              </a:rPr>
              <a:t> </a:t>
            </a:r>
            <a:r>
              <a:rPr sz="2800" b="1" dirty="0" err="1">
                <a:solidFill>
                  <a:srgbClr val="5D4037"/>
                </a:solidFill>
              </a:rPr>
              <a:t>الشهيرة</a:t>
            </a:r>
            <a:r>
              <a:rPr sz="2800" b="1" dirty="0">
                <a:solidFill>
                  <a:srgbClr val="5D4037"/>
                </a:solidFill>
              </a:rPr>
              <a:t>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367" y="1251108"/>
            <a:ext cx="228594" cy="2028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57988" y="1638299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1001099" y="181927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1924049"/>
            <a:ext cx="228594" cy="17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1335" y="1686187"/>
            <a:ext cx="551689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الأيام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1335" y="2057400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1926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8619" y="1601599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7791255" y="181927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53" y="1924049"/>
            <a:ext cx="228594" cy="171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1490" y="1686187"/>
            <a:ext cx="1245790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دعاء الكروان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1490" y="2057400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1934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57988" y="2524125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1001099" y="27050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2809875"/>
            <a:ext cx="228594" cy="171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00860" y="2584043"/>
            <a:ext cx="1781193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المعذبون</a:t>
            </a:r>
            <a:r>
              <a:rPr sz="2000" b="1" dirty="0">
                <a:solidFill>
                  <a:srgbClr val="5D4037"/>
                </a:solidFill>
              </a:rPr>
              <a:t> في </a:t>
            </a:r>
            <a:r>
              <a:rPr sz="2000" b="1" dirty="0" err="1">
                <a:solidFill>
                  <a:srgbClr val="5D4037"/>
                </a:solidFill>
              </a:rPr>
              <a:t>الأرض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1335" y="2943225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1948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38619" y="2524125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7791255" y="270509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453" y="2809875"/>
            <a:ext cx="228594" cy="171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1490" y="2572013"/>
            <a:ext cx="1298689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حديث الأربعاء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1490" y="2943225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38619" y="3403247"/>
            <a:ext cx="2609945" cy="48013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 dirty="0">
                <a:solidFill>
                  <a:srgbClr val="5D4037"/>
                </a:solidFill>
              </a:rPr>
              <a:t> </a:t>
            </a:r>
            <a:r>
              <a:rPr sz="1104" dirty="0"/>
              <a:t>  </a:t>
            </a:r>
            <a:r>
              <a:rPr sz="1435" b="1" dirty="0">
                <a:solidFill>
                  <a:srgbClr val="5D4037"/>
                </a:solidFill>
              </a:rPr>
              <a:t> </a:t>
            </a:r>
            <a:r>
              <a:rPr sz="2400" b="1" dirty="0" err="1">
                <a:solidFill>
                  <a:srgbClr val="5D4037"/>
                </a:solidFill>
              </a:rPr>
              <a:t>أعماله</a:t>
            </a:r>
            <a:r>
              <a:rPr sz="2400" b="1" dirty="0">
                <a:solidFill>
                  <a:srgbClr val="5D4037"/>
                </a:solidFill>
              </a:rPr>
              <a:t> </a:t>
            </a:r>
            <a:r>
              <a:rPr sz="2400" b="1" dirty="0" err="1">
                <a:solidFill>
                  <a:srgbClr val="5D4037"/>
                </a:solidFill>
              </a:rPr>
              <a:t>النقدية</a:t>
            </a:r>
            <a:r>
              <a:rPr sz="2400" b="1" dirty="0">
                <a:solidFill>
                  <a:srgbClr val="5D4037"/>
                </a:solidFill>
              </a:rPr>
              <a:t> </a:t>
            </a:r>
            <a:r>
              <a:rPr sz="2400" b="1" dirty="0" err="1">
                <a:solidFill>
                  <a:srgbClr val="5D4037"/>
                </a:solidFill>
              </a:rPr>
              <a:t>والفكرية</a:t>
            </a:r>
            <a:r>
              <a:rPr sz="2400" b="1" dirty="0">
                <a:solidFill>
                  <a:srgbClr val="5D4037"/>
                </a:solidFill>
              </a:rPr>
              <a:t> </a:t>
            </a:r>
            <a:endParaRPr sz="1435" b="1" dirty="0">
              <a:solidFill>
                <a:srgbClr val="5D4037"/>
              </a:solidFill>
            </a:endParaRP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6367" y="3549967"/>
            <a:ext cx="228594" cy="17716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457988" y="3924299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11001099" y="41052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4198620"/>
            <a:ext cx="228594" cy="1943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91335" y="3972187"/>
            <a:ext cx="1606465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>
                <a:solidFill>
                  <a:srgbClr val="5D4037"/>
                </a:solidFill>
              </a:rPr>
              <a:t>في </a:t>
            </a:r>
            <a:r>
              <a:rPr sz="2000" b="1" dirty="0" err="1">
                <a:solidFill>
                  <a:srgbClr val="5D4037"/>
                </a:solidFill>
              </a:rPr>
              <a:t>الشعر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الجاهلي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91335" y="4343400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1926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38619" y="3924299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7791255" y="41052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453" y="4198620"/>
            <a:ext cx="228594" cy="1943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81490" y="3972187"/>
            <a:ext cx="2072940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مستقبل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الثقافة</a:t>
            </a:r>
            <a:r>
              <a:rPr sz="2000" b="1" dirty="0">
                <a:solidFill>
                  <a:srgbClr val="5D4037"/>
                </a:solidFill>
              </a:rPr>
              <a:t> في </a:t>
            </a:r>
            <a:r>
              <a:rPr sz="2000" b="1" dirty="0" err="1">
                <a:solidFill>
                  <a:srgbClr val="5D4037"/>
                </a:solidFill>
              </a:rPr>
              <a:t>مصر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1490" y="4343400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1938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457988" y="4810124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11001099" y="4991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5084444"/>
            <a:ext cx="228594" cy="19430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591335" y="4858012"/>
            <a:ext cx="1484637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صوت أبي العلاء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1335" y="5229225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238619" y="4810124"/>
            <a:ext cx="3076498" cy="742950"/>
          </a:xfrm>
          <a:prstGeom prst="roundRect">
            <a:avLst>
              <a:gd name="adj" fmla="val 20512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2"/>
          <p:cNvSpPr/>
          <p:nvPr/>
        </p:nvSpPr>
        <p:spPr>
          <a:xfrm>
            <a:off x="7791255" y="4991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453" y="5084444"/>
            <a:ext cx="228594" cy="19430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381490" y="4858012"/>
            <a:ext cx="1139992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مرآة الإسلام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81490" y="5229225"/>
            <a:ext cx="2266893" cy="1809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1959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238619" y="5981699"/>
            <a:ext cx="6286342" cy="647699"/>
          </a:xfrm>
          <a:prstGeom prst="roundRect">
            <a:avLst>
              <a:gd name="adj" fmla="val 0"/>
            </a:avLst>
          </a:prstGeom>
          <a:solidFill>
            <a:srgbClr val="F0E6E0"/>
          </a:solidFill>
          <a:ln w="33020">
            <a:solidFill>
              <a:srgbClr val="8D6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5171946" y="6127422"/>
            <a:ext cx="6286342" cy="29546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1300"/>
              </a:spcBef>
              <a:spcAft>
                <a:spcPts val="0"/>
              </a:spcAft>
            </a:pPr>
            <a:r>
              <a:rPr sz="1200" b="1" dirty="0">
                <a:solidFill>
                  <a:srgbClr val="795548"/>
                </a:solidFill>
              </a:rPr>
              <a:t> "</a:t>
            </a:r>
            <a:r>
              <a:rPr sz="1200" b="1" dirty="0" err="1">
                <a:solidFill>
                  <a:srgbClr val="795548"/>
                </a:solidFill>
              </a:rPr>
              <a:t>ألّف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طه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حسين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نحو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>
                <a:solidFill>
                  <a:srgbClr val="8D6E63"/>
                </a:solidFill>
              </a:rPr>
              <a:t>60 </a:t>
            </a:r>
            <a:r>
              <a:rPr sz="1200" b="1" dirty="0" err="1">
                <a:solidFill>
                  <a:srgbClr val="8D6E63"/>
                </a:solidFill>
              </a:rPr>
              <a:t>كتاباً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بينها</a:t>
            </a:r>
            <a:r>
              <a:rPr sz="1200" b="1" dirty="0">
                <a:solidFill>
                  <a:srgbClr val="795548"/>
                </a:solidFill>
              </a:rPr>
              <a:t> 6 </a:t>
            </a:r>
            <a:r>
              <a:rPr sz="1200" b="1" dirty="0" err="1">
                <a:solidFill>
                  <a:srgbClr val="795548"/>
                </a:solidFill>
              </a:rPr>
              <a:t>روايات</a:t>
            </a:r>
            <a:r>
              <a:rPr sz="1200" b="1" dirty="0">
                <a:solidFill>
                  <a:srgbClr val="795548"/>
                </a:solidFill>
              </a:rPr>
              <a:t>، </a:t>
            </a:r>
            <a:r>
              <a:rPr sz="1200" b="1" dirty="0" err="1">
                <a:solidFill>
                  <a:srgbClr val="795548"/>
                </a:solidFill>
              </a:rPr>
              <a:t>وكتب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نحو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>
                <a:solidFill>
                  <a:srgbClr val="8D6E63"/>
                </a:solidFill>
              </a:rPr>
              <a:t>1300 </a:t>
            </a:r>
            <a:r>
              <a:rPr sz="1200" b="1" dirty="0" err="1">
                <a:solidFill>
                  <a:srgbClr val="8D6E63"/>
                </a:solidFill>
              </a:rPr>
              <a:t>مقالة</a:t>
            </a:r>
            <a:r>
              <a:rPr sz="1200" b="1" dirty="0">
                <a:solidFill>
                  <a:srgbClr val="795548"/>
                </a:solidFill>
              </a:rPr>
              <a:t>، </a:t>
            </a:r>
            <a:r>
              <a:rPr sz="1200" b="1" dirty="0" err="1">
                <a:solidFill>
                  <a:srgbClr val="795548"/>
                </a:solidFill>
              </a:rPr>
              <a:t>وتُرجم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أكثر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من</a:t>
            </a:r>
            <a:r>
              <a:rPr sz="1200" b="1" dirty="0">
                <a:solidFill>
                  <a:srgbClr val="795548"/>
                </a:solidFill>
              </a:rPr>
              <a:t> 12 </a:t>
            </a:r>
            <a:r>
              <a:rPr sz="1200" b="1" dirty="0" err="1">
                <a:solidFill>
                  <a:srgbClr val="795548"/>
                </a:solidFill>
              </a:rPr>
              <a:t>عملاً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له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إلى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لغات</a:t>
            </a:r>
            <a:r>
              <a:rPr sz="1200" b="1" dirty="0">
                <a:solidFill>
                  <a:srgbClr val="795548"/>
                </a:solidFill>
              </a:rPr>
              <a:t> </a:t>
            </a:r>
            <a:r>
              <a:rPr sz="1200" b="1" dirty="0" err="1">
                <a:solidFill>
                  <a:srgbClr val="795548"/>
                </a:solidFill>
              </a:rPr>
              <a:t>عديدة</a:t>
            </a:r>
            <a:r>
              <a:rPr sz="1200" b="1" dirty="0">
                <a:solidFill>
                  <a:srgbClr val="795548"/>
                </a:solidFill>
              </a:rPr>
              <a:t>"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38299" y="2343150"/>
            <a:ext cx="2219269" cy="28575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2324041" y="5343525"/>
            <a:ext cx="1638259" cy="1619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975"/>
              </a:spcBef>
              <a:spcAft>
                <a:spcPts val="0"/>
              </a:spcAft>
            </a:pPr>
            <a:r>
              <a:rPr sz="837" b="0">
                <a:solidFill>
                  <a:srgbClr val="666666"/>
                </a:solidFill>
              </a:rPr>
              <a:t>طه حسين - عميد الأدب العربي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58" y="-2"/>
            <a:ext cx="10858228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2392" b="1" dirty="0" err="1">
                <a:solidFill>
                  <a:srgbClr val="5D4037"/>
                </a:solidFill>
              </a:rPr>
              <a:t>إنجازات</a:t>
            </a:r>
            <a:r>
              <a:rPr sz="2392" b="1" dirty="0">
                <a:solidFill>
                  <a:srgbClr val="5D4037"/>
                </a:solidFill>
              </a:rPr>
              <a:t> </a:t>
            </a:r>
            <a:r>
              <a:rPr sz="2392" b="1" dirty="0" err="1">
                <a:solidFill>
                  <a:srgbClr val="5D4037"/>
                </a:solidFill>
              </a:rPr>
              <a:t>طه</a:t>
            </a:r>
            <a:r>
              <a:rPr sz="2392" b="1" dirty="0">
                <a:solidFill>
                  <a:srgbClr val="5D4037"/>
                </a:solidFill>
              </a:rPr>
              <a:t> </a:t>
            </a:r>
            <a:r>
              <a:rPr sz="2392" b="1" dirty="0" err="1">
                <a:solidFill>
                  <a:srgbClr val="5D4037"/>
                </a:solidFill>
              </a:rPr>
              <a:t>حسين</a:t>
            </a:r>
            <a:r>
              <a:rPr sz="2392" b="1" dirty="0">
                <a:solidFill>
                  <a:srgbClr val="5D4037"/>
                </a:solidFill>
              </a:rPr>
              <a:t> </a:t>
            </a:r>
            <a:r>
              <a:rPr sz="2392" b="1" dirty="0" err="1">
                <a:solidFill>
                  <a:srgbClr val="5D4037"/>
                </a:solidFill>
              </a:rPr>
              <a:t>وأثره</a:t>
            </a:r>
            <a:r>
              <a:rPr sz="2392" b="1" dirty="0">
                <a:solidFill>
                  <a:srgbClr val="5D4037"/>
                </a:solidFill>
              </a:rPr>
              <a:t> في </a:t>
            </a:r>
            <a:r>
              <a:rPr sz="2392" b="1" dirty="0" err="1">
                <a:solidFill>
                  <a:srgbClr val="5D4037"/>
                </a:solidFill>
              </a:rPr>
              <a:t>الأدب</a:t>
            </a:r>
            <a:r>
              <a:rPr sz="2392" b="1" dirty="0">
                <a:solidFill>
                  <a:srgbClr val="5D4037"/>
                </a:solidFill>
              </a:rPr>
              <a:t> </a:t>
            </a:r>
            <a:r>
              <a:rPr sz="2392" b="1" dirty="0" err="1">
                <a:solidFill>
                  <a:srgbClr val="5D4037"/>
                </a:solidFill>
              </a:rPr>
              <a:t>العربي</a:t>
            </a:r>
            <a:endParaRPr sz="2392" b="1" dirty="0">
              <a:solidFill>
                <a:srgbClr val="5D40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8144" y="767024"/>
            <a:ext cx="2683683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/>
              <a:t>  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إنجازاته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الأكاديمية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والمهنية</a:t>
            </a:r>
            <a:r>
              <a:rPr sz="2000" b="1" dirty="0">
                <a:solidFill>
                  <a:srgbClr val="5D4037"/>
                </a:solidFill>
              </a:rPr>
              <a:t>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5892" y="882966"/>
            <a:ext cx="228594" cy="1771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67513" y="1257298"/>
            <a:ext cx="3076498" cy="1000125"/>
          </a:xfrm>
          <a:prstGeom prst="roundRect">
            <a:avLst>
              <a:gd name="adj" fmla="val 15238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1010624" y="1400173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6823" y="1502091"/>
            <a:ext cx="228594" cy="17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0860" y="1265596"/>
            <a:ext cx="2400240" cy="72635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أول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خريج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من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الجامعة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المصرية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7310" y="1871371"/>
            <a:ext cx="1380443" cy="27680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 err="1">
                <a:solidFill>
                  <a:srgbClr val="795548"/>
                </a:solidFill>
              </a:rPr>
              <a:t>حصل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على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الدكتوراه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عام</a:t>
            </a:r>
            <a:r>
              <a:rPr sz="956" b="0" dirty="0">
                <a:solidFill>
                  <a:srgbClr val="795548"/>
                </a:solidFill>
              </a:rPr>
              <a:t> 1914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8144" y="1257298"/>
            <a:ext cx="3076498" cy="1000125"/>
          </a:xfrm>
          <a:prstGeom prst="roundRect">
            <a:avLst>
              <a:gd name="adj" fmla="val 15238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7800780" y="1400173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6978" y="1487803"/>
            <a:ext cx="228594" cy="205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1760" y="1305186"/>
            <a:ext cx="1500667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عميد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كلية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الآداب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1015" y="1676399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 err="1">
                <a:solidFill>
                  <a:srgbClr val="795548"/>
                </a:solidFill>
              </a:rPr>
              <a:t>عام</a:t>
            </a:r>
            <a:r>
              <a:rPr sz="956" b="0" dirty="0">
                <a:solidFill>
                  <a:srgbClr val="795548"/>
                </a:solidFill>
              </a:rPr>
              <a:t> 1928 </a:t>
            </a:r>
            <a:r>
              <a:rPr sz="956" b="0" dirty="0" err="1">
                <a:solidFill>
                  <a:srgbClr val="795548"/>
                </a:solidFill>
              </a:rPr>
              <a:t>بجامعة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القاهرة</a:t>
            </a:r>
            <a:endParaRPr sz="956" b="0" dirty="0">
              <a:solidFill>
                <a:srgbClr val="795548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67513" y="2400299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1010624" y="25431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6823" y="2640805"/>
            <a:ext cx="228594" cy="1857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33714" y="2448187"/>
            <a:ext cx="1826077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وزير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التربية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والتعليم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0860" y="2819399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1950-1952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38618" y="241077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7800780" y="25431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6978" y="2670808"/>
            <a:ext cx="228594" cy="125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3409" y="2400297"/>
            <a:ext cx="2207592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رئيس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مجمع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اللغة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العربية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1015" y="2819399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1963-1973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669" y="3348299"/>
            <a:ext cx="1763560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2000" b="1">
                <a:solidFill>
                  <a:srgbClr val="5D4037"/>
                </a:solidFill>
              </a:rPr>
              <a:t> </a:t>
            </a:r>
            <a:r>
              <a:rPr sz="2000" b="1"/>
              <a:t>  </a:t>
            </a:r>
            <a:r>
              <a:rPr sz="2000" b="1">
                <a:solidFill>
                  <a:srgbClr val="5D4037"/>
                </a:solidFill>
              </a:rPr>
              <a:t> الجوائز والتكريم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05892" y="3455668"/>
            <a:ext cx="228594" cy="19430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467513" y="383857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11010624" y="39814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86823" y="4074794"/>
            <a:ext cx="228594" cy="1943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67003" y="3875533"/>
            <a:ext cx="2021644" cy="41857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جائزة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الأمم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المتحدة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00860" y="4257673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لحقوق الإنسان عام 1973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48144" y="383857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7800780" y="39814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6978" y="4074794"/>
            <a:ext cx="228594" cy="1943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91015" y="3886462"/>
            <a:ext cx="1614481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جائزة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الدولة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العليا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1015" y="4257673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من الرئيس جمال عبد الناصر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467513" y="475297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11010624" y="48958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86823" y="4983479"/>
            <a:ext cx="228594" cy="2057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65280" y="4800862"/>
            <a:ext cx="1752548" cy="41857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دكتوراه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فخرية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00860" y="5172073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من جامعات مونبلييه وليون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248144" y="475297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2"/>
          <p:cNvSpPr/>
          <p:nvPr/>
        </p:nvSpPr>
        <p:spPr>
          <a:xfrm>
            <a:off x="7800780" y="48958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76978" y="4997766"/>
            <a:ext cx="228594" cy="17716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24895" y="4795879"/>
            <a:ext cx="1120756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ترشيح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نوبل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78980" y="5160248"/>
            <a:ext cx="2266893" cy="27680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1" dirty="0">
                <a:solidFill>
                  <a:srgbClr val="8D6E63"/>
                </a:solidFill>
              </a:rPr>
              <a:t>14 </a:t>
            </a:r>
            <a:r>
              <a:rPr sz="956" b="1" dirty="0" err="1">
                <a:solidFill>
                  <a:srgbClr val="8D6E63"/>
                </a:solidFill>
              </a:rPr>
              <a:t>مرة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للآدب</a:t>
            </a:r>
            <a:endParaRPr sz="956" b="0" dirty="0">
              <a:solidFill>
                <a:srgbClr val="795548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00386" y="3585854"/>
            <a:ext cx="3907121" cy="1938645"/>
          </a:xfrm>
          <a:prstGeom prst="roundRect">
            <a:avLst>
              <a:gd name="adj" fmla="val 8510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1339438" y="3652151"/>
            <a:ext cx="3162221" cy="38779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marL="285750" indent="-285750" algn="r" rtl="1">
              <a:spcBef>
                <a:spcPts val="0"/>
              </a:spcBef>
              <a:spcAft>
                <a:spcPts val="975"/>
              </a:spcAft>
              <a:buFont typeface="Wingdings" panose="05000000000000000000" pitchFamily="2" charset="2"/>
              <a:buChar char="v"/>
            </a:pPr>
            <a:r>
              <a:rPr sz="1315" b="1" dirty="0">
                <a:solidFill>
                  <a:srgbClr val="5D4037"/>
                </a:solidFill>
              </a:rPr>
              <a:t> </a:t>
            </a:r>
            <a:r>
              <a:rPr sz="1104" dirty="0"/>
              <a:t>  </a:t>
            </a:r>
            <a:r>
              <a:rPr sz="1315"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أثره</a:t>
            </a:r>
            <a:r>
              <a:rPr b="1" dirty="0">
                <a:solidFill>
                  <a:srgbClr val="5D4037"/>
                </a:solidFill>
              </a:rPr>
              <a:t> في </a:t>
            </a:r>
            <a:r>
              <a:rPr b="1" dirty="0" err="1">
                <a:solidFill>
                  <a:srgbClr val="5D4037"/>
                </a:solidFill>
              </a:rPr>
              <a:t>الأدب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العربي</a:t>
            </a:r>
            <a:r>
              <a:rPr b="1" dirty="0">
                <a:solidFill>
                  <a:srgbClr val="5D4037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89023" y="4098786"/>
            <a:ext cx="1775931" cy="38779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marL="171450" indent="-171450" algn="r" rtl="1"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b="1" dirty="0">
                <a:solidFill>
                  <a:srgbClr val="5D4037"/>
                </a:solidFill>
              </a:rPr>
              <a:t> </a:t>
            </a:r>
            <a:r>
              <a:rPr dirty="0"/>
              <a:t>  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التجديد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الفكري</a:t>
            </a:r>
            <a:r>
              <a:rPr b="1" dirty="0">
                <a:solidFill>
                  <a:srgbClr val="5D4037"/>
                </a:solidFill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14517" y="4518968"/>
            <a:ext cx="1850437" cy="38779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marL="171450" indent="-171450" algn="r" rtl="1"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b="1" dirty="0">
                <a:solidFill>
                  <a:srgbClr val="5D4037"/>
                </a:solidFill>
              </a:rPr>
              <a:t>    </a:t>
            </a:r>
            <a:r>
              <a:rPr b="1" dirty="0" err="1">
                <a:solidFill>
                  <a:srgbClr val="5D4037"/>
                </a:solidFill>
              </a:rPr>
              <a:t>التعليم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المجاني</a:t>
            </a:r>
            <a:r>
              <a:rPr b="1" dirty="0">
                <a:solidFill>
                  <a:srgbClr val="5D4037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64895" y="4961555"/>
            <a:ext cx="2240811" cy="38779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marL="171450" indent="-171450" algn="r" rtl="1"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b="1" dirty="0">
                <a:solidFill>
                  <a:srgbClr val="5D4037"/>
                </a:solidFill>
              </a:rPr>
              <a:t>    </a:t>
            </a:r>
            <a:r>
              <a:rPr b="1" dirty="0" err="1">
                <a:solidFill>
                  <a:srgbClr val="5D4037"/>
                </a:solidFill>
              </a:rPr>
              <a:t>التأثير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على</a:t>
            </a:r>
            <a:r>
              <a:rPr b="1" dirty="0">
                <a:solidFill>
                  <a:srgbClr val="5D4037"/>
                </a:solidFill>
              </a:rPr>
              <a:t> </a:t>
            </a:r>
            <a:r>
              <a:rPr b="1" dirty="0" err="1">
                <a:solidFill>
                  <a:srgbClr val="5D4037"/>
                </a:solidFill>
              </a:rPr>
              <a:t>الأجيال</a:t>
            </a:r>
            <a:r>
              <a:rPr b="1" dirty="0">
                <a:solidFill>
                  <a:srgbClr val="5D4037"/>
                </a:solidFill>
              </a:rPr>
              <a:t>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94671" y="691036"/>
            <a:ext cx="2244400" cy="2332673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676258" y="3106149"/>
            <a:ext cx="1638259" cy="1619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975"/>
              </a:spcBef>
              <a:spcAft>
                <a:spcPts val="0"/>
              </a:spcAft>
            </a:pPr>
            <a:r>
              <a:rPr sz="837" b="0" dirty="0" err="1">
                <a:solidFill>
                  <a:srgbClr val="666666"/>
                </a:solidFill>
              </a:rPr>
              <a:t>طه</a:t>
            </a:r>
            <a:r>
              <a:rPr sz="837" b="0" dirty="0">
                <a:solidFill>
                  <a:srgbClr val="666666"/>
                </a:solidFill>
              </a:rPr>
              <a:t> </a:t>
            </a:r>
            <a:r>
              <a:rPr sz="837" b="0" dirty="0" err="1">
                <a:solidFill>
                  <a:srgbClr val="666666"/>
                </a:solidFill>
              </a:rPr>
              <a:t>حسين</a:t>
            </a:r>
            <a:r>
              <a:rPr sz="837" b="0" dirty="0">
                <a:solidFill>
                  <a:srgbClr val="666666"/>
                </a:solidFill>
              </a:rPr>
              <a:t> - </a:t>
            </a:r>
            <a:r>
              <a:rPr sz="837" b="0" dirty="0" err="1">
                <a:solidFill>
                  <a:srgbClr val="666666"/>
                </a:solidFill>
              </a:rPr>
              <a:t>عميد</a:t>
            </a:r>
            <a:r>
              <a:rPr sz="837" b="0" dirty="0">
                <a:solidFill>
                  <a:srgbClr val="666666"/>
                </a:solidFill>
              </a:rPr>
              <a:t> </a:t>
            </a:r>
            <a:r>
              <a:rPr sz="837" b="0" dirty="0" err="1">
                <a:solidFill>
                  <a:srgbClr val="666666"/>
                </a:solidFill>
              </a:rPr>
              <a:t>الأدب</a:t>
            </a:r>
            <a:r>
              <a:rPr sz="837" b="0" dirty="0">
                <a:solidFill>
                  <a:srgbClr val="666666"/>
                </a:solidFill>
              </a:rPr>
              <a:t> </a:t>
            </a:r>
            <a:r>
              <a:rPr sz="837" b="0" dirty="0" err="1">
                <a:solidFill>
                  <a:srgbClr val="666666"/>
                </a:solidFill>
              </a:rPr>
              <a:t>العربي</a:t>
            </a:r>
            <a:endParaRPr sz="837" b="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400311"/>
            <a:ext cx="2621167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2000" b="1">
                <a:solidFill>
                  <a:srgbClr val="5D4037"/>
                </a:solidFill>
              </a:rPr>
              <a:t>إرث طه حسين الأدبي والفكري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2876" y="291464"/>
            <a:ext cx="6286342" cy="2762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5D4037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5D4037"/>
                </a:solidFill>
              </a:rPr>
              <a:t> إرثه الأدبي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6367" y="1251108"/>
            <a:ext cx="228594" cy="2028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72245" y="710563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715356" y="853438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1885950"/>
            <a:ext cx="228594" cy="17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592" y="758450"/>
            <a:ext cx="1231363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مؤلفات خالدة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4485" y="1096036"/>
            <a:ext cx="1358000" cy="27680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 err="1">
                <a:solidFill>
                  <a:srgbClr val="795548"/>
                </a:solidFill>
              </a:rPr>
              <a:t>أكثر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0" dirty="0" err="1">
                <a:solidFill>
                  <a:srgbClr val="795548"/>
                </a:solidFill>
              </a:rPr>
              <a:t>من</a:t>
            </a:r>
            <a:r>
              <a:rPr sz="956" b="0" dirty="0">
                <a:solidFill>
                  <a:srgbClr val="795548"/>
                </a:solidFill>
              </a:rPr>
              <a:t> </a:t>
            </a:r>
            <a:r>
              <a:rPr sz="956" b="1" dirty="0">
                <a:solidFill>
                  <a:srgbClr val="8D6E63"/>
                </a:solidFill>
              </a:rPr>
              <a:t>60 </a:t>
            </a:r>
            <a:r>
              <a:rPr sz="956" b="1" dirty="0" err="1">
                <a:solidFill>
                  <a:srgbClr val="8D6E63"/>
                </a:solidFill>
              </a:rPr>
              <a:t>كتاباً</a:t>
            </a:r>
            <a:r>
              <a:rPr sz="956" b="0" dirty="0">
                <a:solidFill>
                  <a:srgbClr val="795548"/>
                </a:solidFill>
              </a:rPr>
              <a:t> و</a:t>
            </a:r>
            <a:r>
              <a:rPr sz="956" b="1" dirty="0">
                <a:solidFill>
                  <a:srgbClr val="8D6E63"/>
                </a:solidFill>
              </a:rPr>
              <a:t>1300 </a:t>
            </a:r>
            <a:r>
              <a:rPr sz="956" b="1" dirty="0" err="1">
                <a:solidFill>
                  <a:srgbClr val="8D6E63"/>
                </a:solidFill>
              </a:rPr>
              <a:t>مقالة</a:t>
            </a:r>
            <a:endParaRPr sz="956" b="1" dirty="0">
              <a:solidFill>
                <a:srgbClr val="8D6E63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43350" y="650205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7505512" y="853438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453" y="1883092"/>
            <a:ext cx="228594" cy="177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5747" y="758450"/>
            <a:ext cx="1229760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ثورة</a:t>
            </a:r>
            <a:r>
              <a:rPr sz="2000" b="1" dirty="0">
                <a:solidFill>
                  <a:srgbClr val="5D4037"/>
                </a:solidFill>
              </a:rPr>
              <a:t> في </a:t>
            </a:r>
            <a:r>
              <a:rPr sz="2000" b="1" dirty="0" err="1">
                <a:solidFill>
                  <a:srgbClr val="5D4037"/>
                </a:solidFill>
              </a:rPr>
              <a:t>النقد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747" y="1129664"/>
            <a:ext cx="2266893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795548"/>
                </a:solidFill>
              </a:rPr>
              <a:t>أسس منهجية نقدية جديدة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72245" y="162496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715356" y="176783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2803207"/>
            <a:ext cx="228594" cy="165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05592" y="1672851"/>
            <a:ext cx="1250599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 dirty="0" err="1">
                <a:solidFill>
                  <a:srgbClr val="5D4037"/>
                </a:solidFill>
              </a:rPr>
              <a:t>السيرة</a:t>
            </a:r>
            <a:r>
              <a:rPr sz="2000" b="1" dirty="0">
                <a:solidFill>
                  <a:srgbClr val="5D4037"/>
                </a:solidFill>
              </a:rPr>
              <a:t> </a:t>
            </a:r>
            <a:r>
              <a:rPr sz="2000" b="1" dirty="0" err="1">
                <a:solidFill>
                  <a:srgbClr val="5D4037"/>
                </a:solidFill>
              </a:rPr>
              <a:t>الذاتية</a:t>
            </a:r>
            <a:endParaRPr sz="2000" b="1" dirty="0">
              <a:solidFill>
                <a:srgbClr val="5D40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592" y="2003126"/>
            <a:ext cx="1598451" cy="29142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dirty="0" err="1">
                <a:solidFill>
                  <a:srgbClr val="795548"/>
                </a:solidFill>
              </a:rPr>
              <a:t>رواية</a:t>
            </a:r>
            <a:r>
              <a:rPr sz="1400" b="0" dirty="0">
                <a:solidFill>
                  <a:srgbClr val="795548"/>
                </a:solidFill>
              </a:rPr>
              <a:t> "</a:t>
            </a:r>
            <a:r>
              <a:rPr sz="1400" b="0" dirty="0" err="1">
                <a:solidFill>
                  <a:srgbClr val="795548"/>
                </a:solidFill>
              </a:rPr>
              <a:t>الأيام</a:t>
            </a:r>
            <a:r>
              <a:rPr sz="1400" b="0" dirty="0">
                <a:solidFill>
                  <a:srgbClr val="795548"/>
                </a:solidFill>
              </a:rPr>
              <a:t>" </a:t>
            </a:r>
            <a:r>
              <a:rPr sz="1400" b="0" dirty="0" err="1">
                <a:solidFill>
                  <a:srgbClr val="795548"/>
                </a:solidFill>
              </a:rPr>
              <a:t>نموذج</a:t>
            </a:r>
            <a:r>
              <a:rPr sz="1400" b="0" dirty="0">
                <a:solidFill>
                  <a:srgbClr val="795548"/>
                </a:solidFill>
              </a:rPr>
              <a:t> </a:t>
            </a:r>
            <a:r>
              <a:rPr sz="1400" b="0" dirty="0" err="1">
                <a:solidFill>
                  <a:srgbClr val="795548"/>
                </a:solidFill>
              </a:rPr>
              <a:t>فريد</a:t>
            </a:r>
            <a:endParaRPr sz="1400" b="0" dirty="0">
              <a:solidFill>
                <a:srgbClr val="795548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2876" y="1624964"/>
            <a:ext cx="3076498" cy="771525"/>
          </a:xfrm>
          <a:prstGeom prst="roundRect">
            <a:avLst>
              <a:gd name="adj" fmla="val 19753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7505512" y="176783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8D6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7453" y="2788920"/>
            <a:ext cx="228594" cy="1943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95747" y="1672851"/>
            <a:ext cx="1240981" cy="4185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2000" b="1">
                <a:solidFill>
                  <a:srgbClr val="5D4037"/>
                </a:solidFill>
              </a:rPr>
              <a:t>انتشار عالمي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0144" y="2003127"/>
            <a:ext cx="1622496" cy="29142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dirty="0" err="1">
                <a:solidFill>
                  <a:srgbClr val="795548"/>
                </a:solidFill>
              </a:rPr>
              <a:t>ترجمت</a:t>
            </a:r>
            <a:r>
              <a:rPr sz="1400" b="0" dirty="0">
                <a:solidFill>
                  <a:srgbClr val="795548"/>
                </a:solidFill>
              </a:rPr>
              <a:t> </a:t>
            </a:r>
            <a:r>
              <a:rPr sz="1400" b="0" dirty="0" err="1">
                <a:solidFill>
                  <a:srgbClr val="795548"/>
                </a:solidFill>
              </a:rPr>
              <a:t>أعماله</a:t>
            </a:r>
            <a:r>
              <a:rPr sz="1400" b="0" dirty="0">
                <a:solidFill>
                  <a:srgbClr val="795548"/>
                </a:solidFill>
              </a:rPr>
              <a:t> </a:t>
            </a:r>
            <a:r>
              <a:rPr sz="1400" b="0" dirty="0" err="1">
                <a:solidFill>
                  <a:srgbClr val="795548"/>
                </a:solidFill>
              </a:rPr>
              <a:t>إلى</a:t>
            </a:r>
            <a:r>
              <a:rPr sz="1400" b="0" dirty="0">
                <a:solidFill>
                  <a:srgbClr val="795548"/>
                </a:solidFill>
              </a:rPr>
              <a:t> </a:t>
            </a:r>
            <a:r>
              <a:rPr sz="1400" b="1" dirty="0">
                <a:solidFill>
                  <a:srgbClr val="8D6E63"/>
                </a:solidFill>
              </a:rPr>
              <a:t>12 </a:t>
            </a:r>
            <a:r>
              <a:rPr sz="1400" b="1" dirty="0" err="1">
                <a:solidFill>
                  <a:srgbClr val="8D6E63"/>
                </a:solidFill>
              </a:rPr>
              <a:t>لغة</a:t>
            </a:r>
            <a:endParaRPr sz="1400" b="1" dirty="0">
              <a:solidFill>
                <a:srgbClr val="8D6E63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00500" y="2709863"/>
            <a:ext cx="6286342" cy="1438274"/>
          </a:xfrm>
          <a:prstGeom prst="roundRect">
            <a:avLst>
              <a:gd name="adj" fmla="val 10596"/>
            </a:avLst>
          </a:prstGeom>
          <a:solidFill>
            <a:srgbClr val="F0E6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238619" y="2928085"/>
            <a:ext cx="5810104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080"/>
              </a:lnSpc>
              <a:spcBef>
                <a:spcPts val="0"/>
              </a:spcBef>
              <a:spcAft>
                <a:spcPts val="975"/>
              </a:spcAft>
            </a:pPr>
            <a:r>
              <a:rPr sz="2000" b="0" dirty="0">
                <a:solidFill>
                  <a:srgbClr val="5D4037"/>
                </a:solidFill>
              </a:rPr>
              <a:t>إن المعرفة </a:t>
            </a:r>
            <a:r>
              <a:rPr sz="2000" b="0" dirty="0" err="1">
                <a:solidFill>
                  <a:srgbClr val="5D4037"/>
                </a:solidFill>
              </a:rPr>
              <a:t>لا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تتأتى</a:t>
            </a:r>
            <a:r>
              <a:rPr sz="2000" b="0" dirty="0">
                <a:solidFill>
                  <a:srgbClr val="5D4037"/>
                </a:solidFill>
              </a:rPr>
              <a:t> إلا </a:t>
            </a:r>
            <a:r>
              <a:rPr sz="2000" b="0" dirty="0" err="1">
                <a:solidFill>
                  <a:srgbClr val="5D4037"/>
                </a:solidFill>
              </a:rPr>
              <a:t>بالتعلم</a:t>
            </a:r>
            <a:r>
              <a:rPr sz="2000" b="0" dirty="0">
                <a:solidFill>
                  <a:srgbClr val="5D4037"/>
                </a:solidFill>
              </a:rPr>
              <a:t>، </a:t>
            </a:r>
            <a:r>
              <a:rPr sz="2000" b="0" dirty="0" err="1">
                <a:solidFill>
                  <a:srgbClr val="5D4037"/>
                </a:solidFill>
              </a:rPr>
              <a:t>والتعلم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لا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يتأتى</a:t>
            </a:r>
            <a:r>
              <a:rPr sz="2000" b="0" dirty="0">
                <a:solidFill>
                  <a:srgbClr val="5D4037"/>
                </a:solidFill>
              </a:rPr>
              <a:t> إلا </a:t>
            </a:r>
            <a:r>
              <a:rPr sz="2000" b="0" dirty="0" err="1">
                <a:solidFill>
                  <a:srgbClr val="5D4037"/>
                </a:solidFill>
              </a:rPr>
              <a:t>بالصبر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والمثابرة</a:t>
            </a:r>
            <a:r>
              <a:rPr sz="2000" b="0" dirty="0">
                <a:solidFill>
                  <a:srgbClr val="5D4037"/>
                </a:solidFill>
              </a:rPr>
              <a:t>، والصبر </a:t>
            </a:r>
            <a:r>
              <a:rPr sz="2000" b="0" dirty="0" err="1">
                <a:solidFill>
                  <a:srgbClr val="5D4037"/>
                </a:solidFill>
              </a:rPr>
              <a:t>والمثابرة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لا</a:t>
            </a:r>
            <a:r>
              <a:rPr sz="2000" b="0" dirty="0">
                <a:solidFill>
                  <a:srgbClr val="5D4037"/>
                </a:solidFill>
              </a:rPr>
              <a:t> ي</a:t>
            </a:r>
            <a:r>
              <a:rPr lang="ar-JO" sz="2000" dirty="0">
                <a:solidFill>
                  <a:srgbClr val="5D4037"/>
                </a:solidFill>
              </a:rPr>
              <a:t>أ</a:t>
            </a:r>
            <a:r>
              <a:rPr sz="2000" b="0" dirty="0" err="1">
                <a:solidFill>
                  <a:srgbClr val="5D4037"/>
                </a:solidFill>
              </a:rPr>
              <a:t>تيان</a:t>
            </a:r>
            <a:r>
              <a:rPr sz="2000" b="0" dirty="0">
                <a:solidFill>
                  <a:srgbClr val="5D4037"/>
                </a:solidFill>
              </a:rPr>
              <a:t> إلا </a:t>
            </a:r>
            <a:r>
              <a:rPr sz="2000" b="0" dirty="0" err="1">
                <a:solidFill>
                  <a:srgbClr val="5D4037"/>
                </a:solidFill>
              </a:rPr>
              <a:t>بالإيمان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بالله</a:t>
            </a:r>
            <a:r>
              <a:rPr sz="2000" b="0" dirty="0">
                <a:solidFill>
                  <a:srgbClr val="5D4037"/>
                </a:solidFill>
              </a:rPr>
              <a:t> </a:t>
            </a:r>
            <a:r>
              <a:rPr sz="2000" b="0" dirty="0" err="1">
                <a:solidFill>
                  <a:srgbClr val="5D4037"/>
                </a:solidFill>
              </a:rPr>
              <a:t>وبالنفس</a:t>
            </a:r>
            <a:r>
              <a:rPr sz="2000" b="0" dirty="0">
                <a:solidFill>
                  <a:srgbClr val="5D4037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8619" y="3700463"/>
            <a:ext cx="5810104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8D6E63"/>
                </a:solidFill>
              </a:rPr>
              <a:t>- طه حسين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65310" y="4461511"/>
            <a:ext cx="6618311" cy="1866899"/>
          </a:xfrm>
          <a:prstGeom prst="roundRect">
            <a:avLst>
              <a:gd name="adj" fmla="val 8163"/>
            </a:avLst>
          </a:prstGeom>
          <a:solidFill>
            <a:srgbClr val="5D40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3466658" y="4609227"/>
            <a:ext cx="6217202" cy="31316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FFFFFF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FFFFFF"/>
                </a:solidFill>
              </a:rPr>
              <a:t> إرثه الفكري المستمر 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5872" y="5655944"/>
            <a:ext cx="228594" cy="19430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7284780" y="5042537"/>
            <a:ext cx="1975466" cy="1095374"/>
          </a:xfrm>
          <a:prstGeom prst="roundRect">
            <a:avLst>
              <a:gd name="adj" fmla="val 1391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4859" y="5217485"/>
            <a:ext cx="300831" cy="2216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54841" y="5619944"/>
            <a:ext cx="1674633" cy="48410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FFFFFF"/>
                </a:solidFill>
              </a:rPr>
              <a:t>التعليم كحق أساسي للجميع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275055" y="5042537"/>
            <a:ext cx="1975466" cy="1095374"/>
          </a:xfrm>
          <a:prstGeom prst="roundRect">
            <a:avLst>
              <a:gd name="adj" fmla="val 1391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5610" y="5217485"/>
            <a:ext cx="300831" cy="2216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45117" y="5619944"/>
            <a:ext cx="1674633" cy="48410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FFFFFF"/>
                </a:solidFill>
              </a:rPr>
              <a:t>التفكير النقدي والتحرر الفكري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255806" y="5042537"/>
            <a:ext cx="1975466" cy="1095374"/>
          </a:xfrm>
          <a:prstGeom prst="roundRect">
            <a:avLst>
              <a:gd name="adj" fmla="val 1391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46360" y="5211654"/>
            <a:ext cx="300831" cy="2332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25867" y="5510407"/>
            <a:ext cx="1674633" cy="48410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FFFFFF"/>
                </a:solidFill>
              </a:rPr>
              <a:t>التوازن بين التراث والحداثة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0041" y="1438448"/>
            <a:ext cx="3619409" cy="269474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7789-91E6-56A5-701D-08252897D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429000"/>
            <a:ext cx="7772400" cy="1470025"/>
          </a:xfrm>
        </p:spPr>
        <p:txBody>
          <a:bodyPr>
            <a:normAutofit/>
          </a:bodyPr>
          <a:lstStyle/>
          <a:p>
            <a:r>
              <a:rPr lang="ar-JO" sz="6000" b="1" dirty="0"/>
              <a:t>شكراً لاستماعكم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3192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374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لاستماعكم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2025-11-11T15:35:33Z</dcterms:modified>
  <cp:category/>
</cp:coreProperties>
</file>