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slideMaster" Target="../slideMasters/slideMaster1.xml" /><Relationship Id="rId1" Type="http://schemas.openxmlformats.org/officeDocument/2006/relationships/audio" Target="../media/audio1.wav"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120785676"/>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B31CD-2931-4416-AF03-CD148B528200}"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53622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380052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7045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122238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154080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93776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1207415144"/>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3123200751"/>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3824659986"/>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323175115"/>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6B31CD-2931-4416-AF03-CD148B528200}"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932937859"/>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6B31CD-2931-4416-AF03-CD148B528200}"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4037621182"/>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782289693"/>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2122090019"/>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86B31CD-2931-4416-AF03-CD148B528200}" type="datetimeFigureOut">
              <a:rPr lang="en-US" smtClean="0"/>
              <a:t>11/11/2025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1284772095"/>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B31CD-2931-4416-AF03-CD148B528200}"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30369-E918-4E5C-8120-18BACF104A53}" type="slidenum">
              <a:rPr lang="en-US" smtClean="0"/>
              <a:t>‹#›</a:t>
            </a:fld>
            <a:endParaRPr lang="en-US"/>
          </a:p>
        </p:txBody>
      </p:sp>
    </p:spTree>
    <p:extLst>
      <p:ext uri="{BB962C8B-B14F-4D97-AF65-F5344CB8AC3E}">
        <p14:creationId xmlns:p14="http://schemas.microsoft.com/office/powerpoint/2010/main" val="14867641"/>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1" name="push.wav"/>
          </p:stSnd>
        </p:sndAc>
      </p:transition>
    </mc:Choice>
    <mc:Fallback xmlns="">
      <p:transition spd="slow">
        <p:fade/>
        <p:sndAc>
          <p:stSnd>
            <p:snd r:embed="rId3" name="push.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3.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audio" Target="../media/audio1.wav"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image" Target="../media/image5.png" /><Relationship Id="rId10" Type="http://schemas.openxmlformats.org/officeDocument/2006/relationships/slideLayout" Target="../slideLayouts/slideLayout10.xml" /><Relationship Id="rId19" Type="http://schemas.openxmlformats.org/officeDocument/2006/relationships/audio" Target="../media/audio1.wav"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4.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6B31CD-2931-4416-AF03-CD148B528200}" type="datetimeFigureOut">
              <a:rPr lang="en-US" smtClean="0"/>
              <a:t>11/11/2025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A830369-E918-4E5C-8120-18BACF104A53}" type="slidenum">
              <a:rPr lang="en-US" smtClean="0"/>
              <a:t>‹#›</a:t>
            </a:fld>
            <a:endParaRPr lang="en-US"/>
          </a:p>
        </p:txBody>
      </p:sp>
    </p:spTree>
    <p:extLst>
      <p:ext uri="{BB962C8B-B14F-4D97-AF65-F5344CB8AC3E}">
        <p14:creationId xmlns:p14="http://schemas.microsoft.com/office/powerpoint/2010/main" val="971129658"/>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mc:AlternateContent xmlns:mc="http://schemas.openxmlformats.org/markup-compatibility/2006" xmlns:p14="http://schemas.microsoft.com/office/powerpoint/2010/main">
    <mc:Choice Requires="p14">
      <p:transition spd="slow" p14:dur="3000">
        <p14:flash/>
        <p:sndAc>
          <p:stSnd>
            <p:snd r:embed="rId19" name="push.wav"/>
          </p:stSnd>
        </p:sndAc>
      </p:transition>
    </mc:Choice>
    <mc:Fallback xmlns="">
      <p:transition spd="slow">
        <p:fade/>
        <p:sndAc>
          <p:stSnd>
            <p:snd r:embed="rId24" name="push.wav"/>
          </p:stSnd>
        </p:sndAc>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1.wav"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1.wav"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1.wav"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audio" Target="../media/audio1.wav" /></Relationships>
</file>

<file path=ppt/slides/_rels/slide6.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audio" Target="../media/audio1.wav" /></Relationships>
</file>

<file path=ppt/slides/_rels/slide7.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audio" Target="../media/audio1.wav" /><Relationship Id="rId1" Type="http://schemas.openxmlformats.org/officeDocument/2006/relationships/slideLayout" Target="../slideLayouts/slideLayout6.xml" /><Relationship Id="rId4" Type="http://schemas.openxmlformats.org/officeDocument/2006/relationships/audio" Target="../media/audio1.wav"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audio" Target="../media/audio1.wav" /></Relationships>
</file>

<file path=ppt/slides/_rels/slide9.xml.rels><?xml version="1.0" encoding="UTF-8" standalone="yes"?>
<Relationships xmlns="http://schemas.openxmlformats.org/package/2006/relationships"><Relationship Id="rId3" Type="http://schemas.openxmlformats.org/officeDocument/2006/relationships/audio" Target="../media/audio1.wav" /><Relationship Id="rId2" Type="http://schemas.openxmlformats.org/officeDocument/2006/relationships/audio" Target="../media/audio1.wav"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نزار قباني</a:t>
            </a:r>
            <a:endParaRPr lang="en-US" dirty="0"/>
          </a:p>
        </p:txBody>
      </p:sp>
      <p:sp>
        <p:nvSpPr>
          <p:cNvPr id="3" name="Subtitle 2"/>
          <p:cNvSpPr>
            <a:spLocks noGrp="1"/>
          </p:cNvSpPr>
          <p:nvPr>
            <p:ph type="subTitle" idx="1"/>
          </p:nvPr>
        </p:nvSpPr>
        <p:spPr/>
        <p:txBody>
          <a:bodyPr/>
          <a:lstStyle/>
          <a:p>
            <a:r>
              <a:rPr lang="ar-JO" dirty="0"/>
              <a:t>1923-1998</a:t>
            </a:r>
            <a:endParaRPr lang="en-US" dirty="0"/>
          </a:p>
        </p:txBody>
      </p:sp>
    </p:spTree>
    <p:extLst>
      <p:ext uri="{BB962C8B-B14F-4D97-AF65-F5344CB8AC3E}">
        <p14:creationId xmlns:p14="http://schemas.microsoft.com/office/powerpoint/2010/main" val="1018814798"/>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3" name="push.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31334" y="667821"/>
            <a:ext cx="2648482" cy="584775"/>
          </a:xfrm>
          <a:prstGeom prst="rect">
            <a:avLst/>
          </a:prstGeom>
        </p:spPr>
        <p:txBody>
          <a:bodyPr wrap="none">
            <a:spAutoFit/>
          </a:bodyPr>
          <a:lstStyle/>
          <a:p>
            <a:pPr algn="ctr"/>
            <a:r>
              <a:rPr lang="ar-JO" sz="3200" b="0" cap="none" spc="0" dirty="0">
                <a:ln w="0"/>
                <a:solidFill>
                  <a:schemeClr val="tx1"/>
                </a:solidFill>
                <a:effectLst>
                  <a:outerShdw blurRad="38100" dist="19050" dir="2700000" algn="tl" rotWithShape="0">
                    <a:schemeClr val="dk1">
                      <a:alpha val="40000"/>
                    </a:schemeClr>
                  </a:outerShdw>
                </a:effectLst>
              </a:rPr>
              <a:t>من هو نزار قباني؟</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28973" y="2014803"/>
            <a:ext cx="10653204" cy="3046988"/>
          </a:xfrm>
          <a:prstGeom prst="rect">
            <a:avLst/>
          </a:prstGeom>
          <a:noFill/>
        </p:spPr>
        <p:txBody>
          <a:bodyPr wrap="square" lIns="91440" tIns="45720" rIns="91440" bIns="45720">
            <a:spAutoFit/>
          </a:bodyPr>
          <a:lstStyle/>
          <a:p>
            <a:pPr algn="ctr"/>
            <a:r>
              <a:rPr lang="ar-JO" sz="3200" dirty="0">
                <a:solidFill>
                  <a:srgbClr val="00B0F0"/>
                </a:solidFill>
              </a:rPr>
              <a:t>نزار قباني يُعتبر من أبرز شعراء العربية في القرن العشرين، خاصة في مجال الشعر الغنائي والرومانسي والسياسي أحيانًا. شعره يمتاز بالبساطة الظاهرية والعمق العاطفي الكبير، فهو يستخدم لغة قريبة من القلب، لكنها في نفس الوقت تحمل قوة تصويرية وكبيرة في التعبير عن المشاعر. كثير من الناس يتعرفون عليه من كونه شاعر الحب والرومانسية، لكنه في الحقيقة كان شاعرًا سياسيًا واجتماعيًا أيضًا، خصوصًا في أعماله التي تناولت القضايا الوطنية وحقوق المرأة.</a:t>
            </a:r>
            <a:endParaRPr lang="en-US" sz="3200" dirty="0">
              <a:ln w="0"/>
              <a:solidFill>
                <a:srgbClr val="00B0F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79104485"/>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3" name="push.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60" y="400593"/>
            <a:ext cx="10353762" cy="970450"/>
          </a:xfrm>
        </p:spPr>
        <p:txBody>
          <a:bodyPr/>
          <a:lstStyle/>
          <a:p>
            <a:pPr algn="ctr"/>
            <a:r>
              <a:rPr lang="ar-JO" dirty="0"/>
              <a:t>نزار قباني من الناحية الأدبية</a:t>
            </a:r>
            <a:endParaRPr lang="en-US" dirty="0"/>
          </a:p>
        </p:txBody>
      </p:sp>
      <p:sp>
        <p:nvSpPr>
          <p:cNvPr id="5" name="Rectangle 2"/>
          <p:cNvSpPr>
            <a:spLocks noChangeArrowheads="1"/>
          </p:cNvSpPr>
          <p:nvPr/>
        </p:nvSpPr>
        <p:spPr bwMode="auto">
          <a:xfrm rot="10800000" flipV="1">
            <a:off x="399321" y="1938161"/>
            <a:ext cx="1131304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tabLst/>
            </a:pPr>
            <a:r>
              <a:rPr kumimoji="0" lang="ar-JO"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1) </a:t>
            </a:r>
            <a:r>
              <a:rPr kumimoji="0" lang="ar-SA"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قباني ابتكر أسلوبه الخاص اللي يجمع بين الصراحة والخيال، بحيث ممكن القارئ يحس بكل كلمة وكأنها جزء من حياته</a:t>
            </a:r>
            <a:endParaRPr kumimoji="0" lang="en-US" altLang="en-US" sz="3200" b="1" i="0" u="none" strike="noStrike" cap="none" normalizeH="0" baseline="0" dirty="0">
              <a:ln>
                <a:noFill/>
              </a:ln>
              <a:solidFill>
                <a:srgbClr val="00B0F0"/>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tabLst/>
            </a:pPr>
            <a:r>
              <a:rPr kumimoji="0" lang="ar-JO"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2) </a:t>
            </a:r>
            <a:r>
              <a:rPr kumimoji="0" lang="ar-SA"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استخدم الصور الشعرية بطريقة حسية جدًا: الألوان، العطور، الأصوات، وحتى الأشياء اليومية تصبح رموزًا لمشاعر كبيرة</a:t>
            </a:r>
            <a:endParaRPr kumimoji="0" lang="en-US" altLang="en-US" sz="3200" b="1" i="0" u="none" strike="noStrike" cap="none" normalizeH="0" baseline="0" dirty="0">
              <a:ln>
                <a:noFill/>
              </a:ln>
              <a:solidFill>
                <a:srgbClr val="00B0F0"/>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tabLst/>
            </a:pPr>
            <a:r>
              <a:rPr kumimoji="0" lang="ar-JO"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3) </a:t>
            </a:r>
            <a:r>
              <a:rPr kumimoji="0" lang="ar-SA" altLang="en-US" sz="3200" b="1" i="0" u="none" strike="noStrike" cap="none" normalizeH="0" baseline="0" dirty="0">
                <a:ln>
                  <a:noFill/>
                </a:ln>
                <a:solidFill>
                  <a:srgbClr val="00B0F0"/>
                </a:solidFill>
                <a:effectLst/>
                <a:latin typeface="Arial" panose="020B0604020202020204" pitchFamily="34" charset="0"/>
                <a:cs typeface="Arial" panose="020B0604020202020204" pitchFamily="34" charset="0"/>
              </a:rPr>
              <a:t>لغته قريبة من لغة الحديث، لكنه يرفعها لمستوى شعري رفيع، يعني القارئ يحسها بسيطة لكنها في الوقت نفسه عميقة جدًا</a:t>
            </a:r>
            <a:endParaRPr kumimoji="0" lang="en-US" altLang="en-US" sz="3200" b="1" i="0" u="none" strike="noStrike" cap="none" normalizeH="0" baseline="0" dirty="0">
              <a:ln>
                <a:noFill/>
              </a:ln>
              <a:solidFill>
                <a:srgbClr val="00B0F0"/>
              </a:solidFill>
              <a:effectLst/>
              <a:latin typeface="Arial" panose="020B0604020202020204" pitchFamily="34" charset="0"/>
            </a:endParaRPr>
          </a:p>
        </p:txBody>
      </p:sp>
    </p:spTree>
    <p:extLst>
      <p:ext uri="{BB962C8B-B14F-4D97-AF65-F5344CB8AC3E}">
        <p14:creationId xmlns:p14="http://schemas.microsoft.com/office/powerpoint/2010/main" val="459889770"/>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3" name="push.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639" y="1252515"/>
            <a:ext cx="10031261" cy="4401205"/>
          </a:xfrm>
          <a:prstGeom prst="rect">
            <a:avLst/>
          </a:prstGeom>
          <a:noFill/>
        </p:spPr>
        <p:txBody>
          <a:bodyPr wrap="square" lIns="91440" tIns="45720" rIns="91440" bIns="45720">
            <a:spAutoFit/>
          </a:bodyPr>
          <a:lstStyle/>
          <a:p>
            <a:pPr algn="r"/>
            <a:r>
              <a:rPr lang="en-US" sz="2800" b="1" dirty="0">
                <a:solidFill>
                  <a:srgbClr val="00B0F0"/>
                </a:solidFill>
              </a:rPr>
              <a:t>  </a:t>
            </a:r>
            <a:r>
              <a:rPr lang="ar-JO" sz="2800" b="1" dirty="0">
                <a:solidFill>
                  <a:srgbClr val="00B0F0"/>
                </a:solidFill>
              </a:rPr>
              <a:t>من أبرز ملامح شعره</a:t>
            </a:r>
          </a:p>
          <a:p>
            <a:pPr algn="r"/>
            <a:endParaRPr lang="ar-JO" sz="2800" b="1" dirty="0">
              <a:solidFill>
                <a:srgbClr val="00B0F0"/>
              </a:solidFill>
            </a:endParaRPr>
          </a:p>
          <a:p>
            <a:pPr algn="r"/>
            <a:r>
              <a:rPr lang="ar-JO" sz="2800" b="1" dirty="0">
                <a:solidFill>
                  <a:srgbClr val="00B0F0"/>
                </a:solidFill>
              </a:rPr>
              <a:t>الصدق العاطفي: القارئ يحس بكل كلمة وكأنها صرخة من القلب، سواء كانت عن الحب أو الفقد أو الحرية.</a:t>
            </a:r>
          </a:p>
          <a:p>
            <a:pPr algn="r"/>
            <a:r>
              <a:rPr lang="ar-JO" sz="2800" b="1" dirty="0">
                <a:solidFill>
                  <a:srgbClr val="00B0F0"/>
                </a:solidFill>
              </a:rPr>
              <a:t>الصور الحسية: كان يستخدم الألوان، العطور، الصوت، والأشياء اليومية ليخلق صورًا شعرية قوية، كأن كل شيء حولنا يتحول إلى رموز لمشاعر الإنسان.</a:t>
            </a:r>
          </a:p>
          <a:p>
            <a:pPr algn="r"/>
            <a:r>
              <a:rPr lang="ar-JO" sz="2800" b="1" dirty="0">
                <a:solidFill>
                  <a:srgbClr val="00B0F0"/>
                </a:solidFill>
              </a:rPr>
              <a:t>المرأة كمصدر إلهام: قباني نظر للمرأة كمصدر جمال، حب، وتمكين، وكان دائمًا يتحدث عن الحريات العاطفية والاجتماعية للمرأة بطريقة جريئة وغير مسبوقة.</a:t>
            </a:r>
          </a:p>
          <a:p>
            <a:pPr algn="r"/>
            <a:r>
              <a:rPr lang="ar-JO" sz="2800" b="1" dirty="0">
                <a:solidFill>
                  <a:srgbClr val="00B0F0"/>
                </a:solidFill>
              </a:rPr>
              <a:t>الشعر السياسي والاجتماعي: في مراحل لاحقة، كتب عن القضايا الوطنية والعربية، مثل الاحتلال والحرية، وقدم خطابًا نقديًا وجريئًا ضد القمع.</a:t>
            </a:r>
          </a:p>
        </p:txBody>
      </p:sp>
    </p:spTree>
    <p:extLst>
      <p:ext uri="{BB962C8B-B14F-4D97-AF65-F5344CB8AC3E}">
        <p14:creationId xmlns:p14="http://schemas.microsoft.com/office/powerpoint/2010/main" val="1849740022"/>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3" name="push.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940" y="1153301"/>
            <a:ext cx="6132441" cy="5509200"/>
          </a:xfrm>
          <a:prstGeom prst="rect">
            <a:avLst/>
          </a:prstGeom>
          <a:noFill/>
        </p:spPr>
        <p:txBody>
          <a:bodyPr wrap="square" lIns="91440" tIns="45720" rIns="91440" bIns="45720">
            <a:spAutoFit/>
          </a:bodyPr>
          <a:lstStyle/>
          <a:p>
            <a:pPr algn="r"/>
            <a:r>
              <a:rPr lang="ar-JO" sz="3200" b="1" dirty="0">
                <a:solidFill>
                  <a:srgbClr val="00B0F0"/>
                </a:solidFill>
              </a:rPr>
              <a:t>أسلوبه تطور على مراحل</a:t>
            </a:r>
          </a:p>
          <a:p>
            <a:pPr algn="r"/>
            <a:endParaRPr lang="ar-JO" sz="3200" b="1" dirty="0">
              <a:solidFill>
                <a:srgbClr val="00B0F0"/>
              </a:solidFill>
            </a:endParaRPr>
          </a:p>
          <a:p>
            <a:pPr algn="r"/>
            <a:r>
              <a:rPr lang="ar-JO" sz="3200" b="1" dirty="0">
                <a:solidFill>
                  <a:srgbClr val="00B0F0"/>
                </a:solidFill>
              </a:rPr>
              <a:t>مرحلة الغزل الرومانسي البسيط: شعر ناضج ولكنه قريب من لغة اليوم اليومية.</a:t>
            </a:r>
          </a:p>
          <a:p>
            <a:pPr algn="r"/>
            <a:r>
              <a:rPr lang="ar-JO" sz="3200" b="1" dirty="0">
                <a:solidFill>
                  <a:srgbClr val="00B0F0"/>
                </a:solidFill>
              </a:rPr>
              <a:t>مرحلة الحب الجريء والصريح: كلمات صادمة أحيانًا، لكنها حقيقية وقريبة من التجربة الإنسانية.</a:t>
            </a:r>
          </a:p>
          <a:p>
            <a:pPr algn="r"/>
            <a:r>
              <a:rPr lang="ar-JO" sz="3200" b="1" dirty="0">
                <a:solidFill>
                  <a:srgbClr val="00B0F0"/>
                </a:solidFill>
              </a:rPr>
              <a:t>مرحلة الشعر السياسي والاجتماعي: أصبح صوته عن قضايا الأمة، الظلم، والحرية أقوى وأكثر تأثيرًا، مع حفاظه على الحس الشعري الرومانسي.</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64" y="1872342"/>
            <a:ext cx="4868091" cy="4351565"/>
          </a:xfrm>
          <a:prstGeom prst="rect">
            <a:avLst/>
          </a:prstGeom>
        </p:spPr>
      </p:pic>
    </p:spTree>
    <p:extLst>
      <p:ext uri="{BB962C8B-B14F-4D97-AF65-F5344CB8AC3E}">
        <p14:creationId xmlns:p14="http://schemas.microsoft.com/office/powerpoint/2010/main" val="2515195349"/>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4" name="pu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3023" y="1474155"/>
            <a:ext cx="5137189" cy="5170646"/>
          </a:xfrm>
          <a:prstGeom prst="rect">
            <a:avLst/>
          </a:prstGeom>
          <a:noFill/>
        </p:spPr>
        <p:txBody>
          <a:bodyPr wrap="square" lIns="91440" tIns="45720" rIns="91440" bIns="45720">
            <a:spAutoFit/>
          </a:bodyPr>
          <a:lstStyle/>
          <a:p>
            <a:pPr algn="r"/>
            <a:r>
              <a:rPr lang="ar-JO" sz="3000" b="1" dirty="0"/>
              <a:t>أهم سماته الأدبية</a:t>
            </a:r>
            <a:endParaRPr lang="ar-JO" sz="3000" b="1" dirty="0">
              <a:solidFill>
                <a:srgbClr val="00B0F0"/>
              </a:solidFill>
            </a:endParaRPr>
          </a:p>
          <a:p>
            <a:pPr algn="r"/>
            <a:endParaRPr lang="ar-JO" sz="3000" b="1" dirty="0">
              <a:solidFill>
                <a:srgbClr val="00B0F0"/>
              </a:solidFill>
            </a:endParaRPr>
          </a:p>
          <a:p>
            <a:pPr algn="r"/>
            <a:r>
              <a:rPr lang="ar-JO" sz="3000" b="1" dirty="0">
                <a:solidFill>
                  <a:srgbClr val="00B0F0"/>
                </a:solidFill>
              </a:rPr>
              <a:t>الصراحة والجرأة</a:t>
            </a:r>
            <a:r>
              <a:rPr lang="ar-JO" sz="3000" dirty="0">
                <a:solidFill>
                  <a:srgbClr val="00B0F0"/>
                </a:solidFill>
              </a:rPr>
              <a:t>: التعبير عن الحب والجسد بشكل لم يسبق له مثيل.</a:t>
            </a:r>
          </a:p>
          <a:p>
            <a:pPr algn="r"/>
            <a:r>
              <a:rPr lang="ar-JO" sz="3000" b="1" dirty="0">
                <a:solidFill>
                  <a:srgbClr val="00B0F0"/>
                </a:solidFill>
              </a:rPr>
              <a:t>التصوير الشعوري القوي</a:t>
            </a:r>
            <a:r>
              <a:rPr lang="ar-JO" sz="3000" dirty="0">
                <a:solidFill>
                  <a:srgbClr val="00B0F0"/>
                </a:solidFill>
              </a:rPr>
              <a:t>: يحوّل المشاعر لشعر محسوس وحقيقي.</a:t>
            </a:r>
          </a:p>
          <a:p>
            <a:pPr algn="r"/>
            <a:r>
              <a:rPr lang="ar-JO" sz="3000" b="1" dirty="0">
                <a:solidFill>
                  <a:srgbClr val="00B0F0"/>
                </a:solidFill>
              </a:rPr>
              <a:t>التنوع الموضوعي</a:t>
            </a:r>
            <a:r>
              <a:rPr lang="ar-JO" sz="3000" dirty="0">
                <a:solidFill>
                  <a:srgbClr val="00B0F0"/>
                </a:solidFill>
              </a:rPr>
              <a:t>: من الغزل للحزن للسياسة والاجتماع.</a:t>
            </a:r>
          </a:p>
          <a:p>
            <a:pPr algn="r"/>
            <a:r>
              <a:rPr lang="ar-JO" sz="3000" b="1" dirty="0">
                <a:solidFill>
                  <a:srgbClr val="00B0F0"/>
                </a:solidFill>
              </a:rPr>
              <a:t>إيقاع موسيقي داخلي</a:t>
            </a:r>
            <a:r>
              <a:rPr lang="ar-JO" sz="3000" dirty="0">
                <a:solidFill>
                  <a:srgbClr val="00B0F0"/>
                </a:solidFill>
              </a:rPr>
              <a:t>: حتى لو لم يُقرأ بصوت عالٍ، الإيقاع الداخلي للشعر موجود.</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1" y="2029096"/>
            <a:ext cx="5590903" cy="4310888"/>
          </a:xfrm>
          <a:prstGeom prst="rect">
            <a:avLst/>
          </a:prstGeom>
        </p:spPr>
      </p:pic>
    </p:spTree>
    <p:extLst>
      <p:ext uri="{BB962C8B-B14F-4D97-AF65-F5344CB8AC3E}">
        <p14:creationId xmlns:p14="http://schemas.microsoft.com/office/powerpoint/2010/main" val="2852968942"/>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4" name="push.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68" y="243840"/>
            <a:ext cx="10353762" cy="970450"/>
          </a:xfrm>
        </p:spPr>
        <p:txBody>
          <a:bodyPr/>
          <a:lstStyle/>
          <a:p>
            <a:pPr algn="r"/>
            <a:r>
              <a:rPr lang="ar-JO" dirty="0"/>
              <a:t>وفاته</a:t>
            </a:r>
            <a:endParaRPr lang="en-US" dirty="0"/>
          </a:p>
        </p:txBody>
      </p:sp>
      <p:sp>
        <p:nvSpPr>
          <p:cNvPr id="3" name="Rectangle 2"/>
          <p:cNvSpPr/>
          <p:nvPr/>
        </p:nvSpPr>
        <p:spPr>
          <a:xfrm>
            <a:off x="7053943" y="1214290"/>
            <a:ext cx="4403156" cy="4524315"/>
          </a:xfrm>
          <a:prstGeom prst="rect">
            <a:avLst/>
          </a:prstGeom>
          <a:noFill/>
        </p:spPr>
        <p:txBody>
          <a:bodyPr wrap="square" lIns="91440" tIns="45720" rIns="91440" bIns="45720">
            <a:spAutoFit/>
          </a:bodyPr>
          <a:lstStyle/>
          <a:p>
            <a:pPr algn="r"/>
            <a:r>
              <a:rPr lang="ar-JO" sz="3200" b="1" dirty="0">
                <a:solidFill>
                  <a:srgbClr val="00B0F0"/>
                </a:solidFill>
              </a:rPr>
              <a:t>نزار قباني توفي في 30 أبريل 1998 في لندن عن عمر يناهز 75 سنة.</a:t>
            </a:r>
          </a:p>
          <a:p>
            <a:pPr algn="r"/>
            <a:r>
              <a:rPr lang="ar-JO" sz="3200" b="1" dirty="0">
                <a:solidFill>
                  <a:srgbClr val="00B0F0"/>
                </a:solidFill>
              </a:rPr>
              <a:t>وفاته كانت نتيجة أزمة قلبية، وكان وقتها لا يزال شاعرًا مؤثرًا جدًا في العالم العربي، وقد ترك إرثًا شعريًا كبيرًا يمتد بين الغزل الرومانسي، الحزن الشخصي، والسياسة والاجتماع.</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3" y="1214290"/>
            <a:ext cx="6723018" cy="4524315"/>
          </a:xfrm>
          <a:prstGeom prst="rect">
            <a:avLst/>
          </a:prstGeom>
        </p:spPr>
      </p:pic>
    </p:spTree>
    <p:extLst>
      <p:ext uri="{BB962C8B-B14F-4D97-AF65-F5344CB8AC3E}">
        <p14:creationId xmlns:p14="http://schemas.microsoft.com/office/powerpoint/2010/main" val="2914168397"/>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4" name="push.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075" y="661508"/>
            <a:ext cx="9570412" cy="1077218"/>
          </a:xfrm>
          <a:prstGeom prst="rect">
            <a:avLst/>
          </a:prstGeom>
          <a:noFill/>
        </p:spPr>
        <p:txBody>
          <a:bodyPr wrap="square" lIns="91440" tIns="45720" rIns="91440" bIns="45720">
            <a:spAutoFit/>
          </a:bodyPr>
          <a:lstStyle/>
          <a:p>
            <a:pPr algn="ctr"/>
            <a:r>
              <a:rPr lang="ar-JO" sz="3200" dirty="0">
                <a:solidFill>
                  <a:srgbClr val="00B0F0"/>
                </a:solidFill>
              </a:rPr>
              <a:t>باختصار، نزار قباني هو شاعر </a:t>
            </a:r>
            <a:r>
              <a:rPr lang="ar-JO" sz="3200" b="1" dirty="0">
                <a:solidFill>
                  <a:srgbClr val="00B0F0"/>
                </a:solidFill>
              </a:rPr>
              <a:t>المشاعر الصادقة، الثورة على التقليد، والقدرة على تحويل كل تجربة إنسانية إلى شعر نابض بالحياة</a:t>
            </a:r>
            <a:endParaRPr lang="en-US" sz="3200" b="0" cap="none" spc="0" dirty="0">
              <a:ln w="0"/>
              <a:solidFill>
                <a:srgbClr val="00B0F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57" y="1942011"/>
            <a:ext cx="9525000" cy="4628606"/>
          </a:xfrm>
          <a:prstGeom prst="rect">
            <a:avLst/>
          </a:prstGeom>
        </p:spPr>
      </p:pic>
    </p:spTree>
    <p:extLst>
      <p:ext uri="{BB962C8B-B14F-4D97-AF65-F5344CB8AC3E}">
        <p14:creationId xmlns:p14="http://schemas.microsoft.com/office/powerpoint/2010/main" val="3920317153"/>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4" name="push.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3458" y="2327768"/>
            <a:ext cx="5955476" cy="923330"/>
          </a:xfrm>
          <a:prstGeom prst="rect">
            <a:avLst/>
          </a:prstGeom>
          <a:noFill/>
        </p:spPr>
        <p:txBody>
          <a:bodyPr wrap="none" lIns="91440" tIns="45720" rIns="91440" bIns="45720">
            <a:spAutoFit/>
          </a:bodyPr>
          <a:lstStyle/>
          <a:p>
            <a:pPr algn="ctr"/>
            <a:r>
              <a:rPr lang="ar-JO" sz="5400" b="1" cap="none" spc="0" dirty="0">
                <a:ln w="0"/>
                <a:solidFill>
                  <a:schemeClr val="accent2">
                    <a:lumMod val="75000"/>
                  </a:schemeClr>
                </a:solidFill>
                <a:effectLst>
                  <a:outerShdw blurRad="38100" dist="19050" dir="2700000" algn="tl" rotWithShape="0">
                    <a:schemeClr val="dk1">
                      <a:alpha val="40000"/>
                    </a:schemeClr>
                  </a:outerShdw>
                </a:effectLst>
              </a:rPr>
              <a:t>عمل طالبة : غزل مقطش</a:t>
            </a:r>
            <a:endParaRPr lang="en-US" sz="5400" b="1" cap="none" spc="0" dirty="0">
              <a:ln w="0"/>
              <a:solidFill>
                <a:schemeClr val="accent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99837815"/>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push.wav"/>
          </p:stSnd>
        </p:sndAc>
      </p:transition>
    </mc:Choice>
    <mc:Fallback xmlns="">
      <p:transition spd="slow">
        <p:fade/>
        <p:sndAc>
          <p:stSnd>
            <p:snd r:embed="rId3" name="push.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Facet</Template>
  <TotalTime>51</TotalTime>
  <Words>452</Words>
  <Application>Microsoft Office PowerPoint</Application>
  <PresentationFormat>Widescreen</PresentationFormat>
  <Paragraphs>30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نزار قباني</vt:lpstr>
      <vt:lpstr>PowerPoint Presentation</vt:lpstr>
      <vt:lpstr>نزار قباني من الناحية الأدبية</vt:lpstr>
      <vt:lpstr>PowerPoint Presentation</vt:lpstr>
      <vt:lpstr>PowerPoint Presentation</vt:lpstr>
      <vt:lpstr>PowerPoint Presentation</vt:lpstr>
      <vt:lpstr>وفاته</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نزار قباني</dc:title>
  <dc:creator>Magic Systems</dc:creator>
  <cp:lastModifiedBy>butros muqattash</cp:lastModifiedBy>
  <cp:revision>10</cp:revision>
  <dcterms:created xsi:type="dcterms:W3CDTF">2025-11-09T15:42:38Z</dcterms:created>
  <dcterms:modified xsi:type="dcterms:W3CDTF">2025-11-11T17:57:17Z</dcterms:modified>
</cp:coreProperties>
</file>