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029" autoAdjust="0"/>
    <p:restoredTop sz="94660"/>
  </p:normalViewPr>
  <p:slideViewPr>
    <p:cSldViewPr snapToGrid="0">
      <p:cViewPr varScale="1">
        <p:scale>
          <a:sx n="79" d="100"/>
          <a:sy n="79" d="100"/>
        </p:scale>
        <p:origin x="37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F8E64D5-B30C-4F20-BF42-0BD96E947270}" type="datetimeFigureOut">
              <a:rPr lang="en-US" smtClean="0"/>
              <a:t>11/11/2025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F0BED5-0F39-46DC-9B68-E7EE33D0344C}" type="slidenum">
              <a:rPr lang="en-US" smtClean="0"/>
              <a:t>‹#›</a:t>
            </a:fld>
            <a:endParaRPr lang="en-US"/>
          </a:p>
        </p:txBody>
      </p:sp>
    </p:spTree>
    <p:extLst>
      <p:ext uri="{BB962C8B-B14F-4D97-AF65-F5344CB8AC3E}">
        <p14:creationId xmlns:p14="http://schemas.microsoft.com/office/powerpoint/2010/main" val="28400682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F8E64D5-B30C-4F20-BF42-0BD96E947270}" type="datetimeFigureOut">
              <a:rPr lang="en-US" smtClean="0"/>
              <a:t>11/11/2025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F0BED5-0F39-46DC-9B68-E7EE33D0344C}" type="slidenum">
              <a:rPr lang="en-US" smtClean="0"/>
              <a:t>‹#›</a:t>
            </a:fld>
            <a:endParaRPr lang="en-US"/>
          </a:p>
        </p:txBody>
      </p:sp>
    </p:spTree>
    <p:extLst>
      <p:ext uri="{BB962C8B-B14F-4D97-AF65-F5344CB8AC3E}">
        <p14:creationId xmlns:p14="http://schemas.microsoft.com/office/powerpoint/2010/main" val="37459102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F8E64D5-B30C-4F20-BF42-0BD96E947270}" type="datetimeFigureOut">
              <a:rPr lang="en-US" smtClean="0"/>
              <a:t>11/11/2025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F0BED5-0F39-46DC-9B68-E7EE33D0344C}"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243215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F8E64D5-B30C-4F20-BF42-0BD96E947270}" type="datetimeFigureOut">
              <a:rPr lang="en-US" smtClean="0"/>
              <a:t>11/11/2025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F0BED5-0F39-46DC-9B68-E7EE33D0344C}" type="slidenum">
              <a:rPr lang="en-US" smtClean="0"/>
              <a:t>‹#›</a:t>
            </a:fld>
            <a:endParaRPr lang="en-US"/>
          </a:p>
        </p:txBody>
      </p:sp>
    </p:spTree>
    <p:extLst>
      <p:ext uri="{BB962C8B-B14F-4D97-AF65-F5344CB8AC3E}">
        <p14:creationId xmlns:p14="http://schemas.microsoft.com/office/powerpoint/2010/main" val="234887360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F8E64D5-B30C-4F20-BF42-0BD96E947270}" type="datetimeFigureOut">
              <a:rPr lang="en-US" smtClean="0"/>
              <a:t>11/11/2025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F0BED5-0F39-46DC-9B68-E7EE33D0344C}"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70741823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F8E64D5-B30C-4F20-BF42-0BD96E947270}" type="datetimeFigureOut">
              <a:rPr lang="en-US" smtClean="0"/>
              <a:t>11/11/2025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F0BED5-0F39-46DC-9B68-E7EE33D0344C}" type="slidenum">
              <a:rPr lang="en-US" smtClean="0"/>
              <a:t>‹#›</a:t>
            </a:fld>
            <a:endParaRPr lang="en-US"/>
          </a:p>
        </p:txBody>
      </p:sp>
    </p:spTree>
    <p:extLst>
      <p:ext uri="{BB962C8B-B14F-4D97-AF65-F5344CB8AC3E}">
        <p14:creationId xmlns:p14="http://schemas.microsoft.com/office/powerpoint/2010/main" val="428448172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F8E64D5-B30C-4F20-BF42-0BD96E947270}" type="datetimeFigureOut">
              <a:rPr lang="en-US" smtClean="0"/>
              <a:t>11/11/2025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F0BED5-0F39-46DC-9B68-E7EE33D0344C}" type="slidenum">
              <a:rPr lang="en-US" smtClean="0"/>
              <a:t>‹#›</a:t>
            </a:fld>
            <a:endParaRPr lang="en-US"/>
          </a:p>
        </p:txBody>
      </p:sp>
    </p:spTree>
    <p:extLst>
      <p:ext uri="{BB962C8B-B14F-4D97-AF65-F5344CB8AC3E}">
        <p14:creationId xmlns:p14="http://schemas.microsoft.com/office/powerpoint/2010/main" val="30079152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F8E64D5-B30C-4F20-BF42-0BD96E947270}" type="datetimeFigureOut">
              <a:rPr lang="en-US" smtClean="0"/>
              <a:t>11/11/2025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F0BED5-0F39-46DC-9B68-E7EE33D0344C}" type="slidenum">
              <a:rPr lang="en-US" smtClean="0"/>
              <a:t>‹#›</a:t>
            </a:fld>
            <a:endParaRPr lang="en-US"/>
          </a:p>
        </p:txBody>
      </p:sp>
    </p:spTree>
    <p:extLst>
      <p:ext uri="{BB962C8B-B14F-4D97-AF65-F5344CB8AC3E}">
        <p14:creationId xmlns:p14="http://schemas.microsoft.com/office/powerpoint/2010/main" val="1036590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F8E64D5-B30C-4F20-BF42-0BD96E947270}" type="datetimeFigureOut">
              <a:rPr lang="en-US" smtClean="0"/>
              <a:t>11/11/2025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F0BED5-0F39-46DC-9B68-E7EE33D0344C}" type="slidenum">
              <a:rPr lang="en-US" smtClean="0"/>
              <a:t>‹#›</a:t>
            </a:fld>
            <a:endParaRPr lang="en-US"/>
          </a:p>
        </p:txBody>
      </p:sp>
    </p:spTree>
    <p:extLst>
      <p:ext uri="{BB962C8B-B14F-4D97-AF65-F5344CB8AC3E}">
        <p14:creationId xmlns:p14="http://schemas.microsoft.com/office/powerpoint/2010/main" val="11650320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F8E64D5-B30C-4F20-BF42-0BD96E947270}" type="datetimeFigureOut">
              <a:rPr lang="en-US" smtClean="0"/>
              <a:t>11/11/2025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F0BED5-0F39-46DC-9B68-E7EE33D0344C}" type="slidenum">
              <a:rPr lang="en-US" smtClean="0"/>
              <a:t>‹#›</a:t>
            </a:fld>
            <a:endParaRPr lang="en-US"/>
          </a:p>
        </p:txBody>
      </p:sp>
    </p:spTree>
    <p:extLst>
      <p:ext uri="{BB962C8B-B14F-4D97-AF65-F5344CB8AC3E}">
        <p14:creationId xmlns:p14="http://schemas.microsoft.com/office/powerpoint/2010/main" val="23144303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F8E64D5-B30C-4F20-BF42-0BD96E947270}" type="datetimeFigureOut">
              <a:rPr lang="en-US" smtClean="0"/>
              <a:t>11/11/2025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2F0BED5-0F39-46DC-9B68-E7EE33D0344C}" type="slidenum">
              <a:rPr lang="en-US" smtClean="0"/>
              <a:t>‹#›</a:t>
            </a:fld>
            <a:endParaRPr lang="en-US"/>
          </a:p>
        </p:txBody>
      </p:sp>
    </p:spTree>
    <p:extLst>
      <p:ext uri="{BB962C8B-B14F-4D97-AF65-F5344CB8AC3E}">
        <p14:creationId xmlns:p14="http://schemas.microsoft.com/office/powerpoint/2010/main" val="35218204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F8E64D5-B30C-4F20-BF42-0BD96E947270}" type="datetimeFigureOut">
              <a:rPr lang="en-US" smtClean="0"/>
              <a:t>11/11/2025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2F0BED5-0F39-46DC-9B68-E7EE33D0344C}" type="slidenum">
              <a:rPr lang="en-US" smtClean="0"/>
              <a:t>‹#›</a:t>
            </a:fld>
            <a:endParaRPr lang="en-US"/>
          </a:p>
        </p:txBody>
      </p:sp>
    </p:spTree>
    <p:extLst>
      <p:ext uri="{BB962C8B-B14F-4D97-AF65-F5344CB8AC3E}">
        <p14:creationId xmlns:p14="http://schemas.microsoft.com/office/powerpoint/2010/main" val="866930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F8E64D5-B30C-4F20-BF42-0BD96E947270}" type="datetimeFigureOut">
              <a:rPr lang="en-US" smtClean="0"/>
              <a:t>11/11/2025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2F0BED5-0F39-46DC-9B68-E7EE33D0344C}" type="slidenum">
              <a:rPr lang="en-US" smtClean="0"/>
              <a:t>‹#›</a:t>
            </a:fld>
            <a:endParaRPr lang="en-US"/>
          </a:p>
        </p:txBody>
      </p:sp>
    </p:spTree>
    <p:extLst>
      <p:ext uri="{BB962C8B-B14F-4D97-AF65-F5344CB8AC3E}">
        <p14:creationId xmlns:p14="http://schemas.microsoft.com/office/powerpoint/2010/main" val="27051566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F8E64D5-B30C-4F20-BF42-0BD96E947270}" type="datetimeFigureOut">
              <a:rPr lang="en-US" smtClean="0"/>
              <a:t>11/11/2025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2F0BED5-0F39-46DC-9B68-E7EE33D0344C}" type="slidenum">
              <a:rPr lang="en-US" smtClean="0"/>
              <a:t>‹#›</a:t>
            </a:fld>
            <a:endParaRPr lang="en-US"/>
          </a:p>
        </p:txBody>
      </p:sp>
    </p:spTree>
    <p:extLst>
      <p:ext uri="{BB962C8B-B14F-4D97-AF65-F5344CB8AC3E}">
        <p14:creationId xmlns:p14="http://schemas.microsoft.com/office/powerpoint/2010/main" val="31769950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F8E64D5-B30C-4F20-BF42-0BD96E947270}" type="datetimeFigureOut">
              <a:rPr lang="en-US" smtClean="0"/>
              <a:t>11/11/2025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2F0BED5-0F39-46DC-9B68-E7EE33D0344C}" type="slidenum">
              <a:rPr lang="en-US" smtClean="0"/>
              <a:t>‹#›</a:t>
            </a:fld>
            <a:endParaRPr lang="en-US"/>
          </a:p>
        </p:txBody>
      </p:sp>
    </p:spTree>
    <p:extLst>
      <p:ext uri="{BB962C8B-B14F-4D97-AF65-F5344CB8AC3E}">
        <p14:creationId xmlns:p14="http://schemas.microsoft.com/office/powerpoint/2010/main" val="12807116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F8E64D5-B30C-4F20-BF42-0BD96E947270}" type="datetimeFigureOut">
              <a:rPr lang="en-US" smtClean="0"/>
              <a:t>11/11/2025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2F0BED5-0F39-46DC-9B68-E7EE33D0344C}" type="slidenum">
              <a:rPr lang="en-US" smtClean="0"/>
              <a:t>‹#›</a:t>
            </a:fld>
            <a:endParaRPr lang="en-US"/>
          </a:p>
        </p:txBody>
      </p:sp>
    </p:spTree>
    <p:extLst>
      <p:ext uri="{BB962C8B-B14F-4D97-AF65-F5344CB8AC3E}">
        <p14:creationId xmlns:p14="http://schemas.microsoft.com/office/powerpoint/2010/main" val="18175234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F8E64D5-B30C-4F20-BF42-0BD96E947270}" type="datetimeFigureOut">
              <a:rPr lang="en-US" smtClean="0"/>
              <a:t>11/11/2025</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62F0BED5-0F39-46DC-9B68-E7EE33D0344C}" type="slidenum">
              <a:rPr lang="en-US" smtClean="0"/>
              <a:t>‹#›</a:t>
            </a:fld>
            <a:endParaRPr lang="en-US"/>
          </a:p>
        </p:txBody>
      </p:sp>
    </p:spTree>
    <p:extLst>
      <p:ext uri="{BB962C8B-B14F-4D97-AF65-F5344CB8AC3E}">
        <p14:creationId xmlns:p14="http://schemas.microsoft.com/office/powerpoint/2010/main" val="21506721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DA5D3F-F802-E2EB-9949-517A1D212820}"/>
              </a:ext>
            </a:extLst>
          </p:cNvPr>
          <p:cNvSpPr>
            <a:spLocks noGrp="1"/>
          </p:cNvSpPr>
          <p:nvPr>
            <p:ph type="ctrTitle"/>
          </p:nvPr>
        </p:nvSpPr>
        <p:spPr/>
        <p:txBody>
          <a:bodyPr/>
          <a:lstStyle/>
          <a:p>
            <a:r>
              <a:rPr lang="ar-JO" dirty="0"/>
              <a:t>محمود درويش – شاعر </a:t>
            </a:r>
            <a:r>
              <a:rPr lang="ar-JO" sz="4400" dirty="0"/>
              <a:t>القضية</a:t>
            </a:r>
            <a:r>
              <a:rPr lang="ar-JO" dirty="0"/>
              <a:t> والإنسان</a:t>
            </a:r>
            <a:endParaRPr lang="en-US" dirty="0"/>
          </a:p>
        </p:txBody>
      </p:sp>
      <p:sp>
        <p:nvSpPr>
          <p:cNvPr id="3" name="Subtitle 2">
            <a:extLst>
              <a:ext uri="{FF2B5EF4-FFF2-40B4-BE49-F238E27FC236}">
                <a16:creationId xmlns:a16="http://schemas.microsoft.com/office/drawing/2014/main" id="{815AE96F-1BD3-2CE1-B392-06E22089E534}"/>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8883355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CD6EA2-D757-86BA-83A3-104558DD1B3D}"/>
              </a:ext>
            </a:extLst>
          </p:cNvPr>
          <p:cNvSpPr>
            <a:spLocks noGrp="1"/>
          </p:cNvSpPr>
          <p:nvPr>
            <p:ph type="title"/>
          </p:nvPr>
        </p:nvSpPr>
        <p:spPr/>
        <p:txBody>
          <a:bodyPr/>
          <a:lstStyle/>
          <a:p>
            <a:r>
              <a:rPr lang="ar-JO" dirty="0"/>
              <a:t>نبذة عن حياته</a:t>
            </a:r>
            <a:endParaRPr lang="en-US" dirty="0"/>
          </a:p>
        </p:txBody>
      </p:sp>
      <p:sp>
        <p:nvSpPr>
          <p:cNvPr id="3" name="Content Placeholder 2">
            <a:extLst>
              <a:ext uri="{FF2B5EF4-FFF2-40B4-BE49-F238E27FC236}">
                <a16:creationId xmlns:a16="http://schemas.microsoft.com/office/drawing/2014/main" id="{1FA4A819-2A98-2251-7D8B-16C3A777D860}"/>
              </a:ext>
            </a:extLst>
          </p:cNvPr>
          <p:cNvSpPr>
            <a:spLocks noGrp="1"/>
          </p:cNvSpPr>
          <p:nvPr>
            <p:ph idx="1"/>
          </p:nvPr>
        </p:nvSpPr>
        <p:spPr/>
        <p:txBody>
          <a:bodyPr>
            <a:normAutofit/>
          </a:bodyPr>
          <a:lstStyle/>
          <a:p>
            <a:r>
              <a:rPr lang="ar-JO" sz="2800" dirty="0"/>
              <a:t>وُلِد محمود درويش في قرية البروة في الجليل عام 1941.بعد النكبة عام 1948، لجأ مع عائلته إلى لبنان ثم عاد إلى فلسطين ليعيش في الناصرة.بدأ كتابة الشعر في سن مبكرة، ونُشرت أولى قصائده عندما كان في المدرسة الثانوية.عاش في المنفى لسنوات طويلة متنقلاً بين بيروت، القاهرة، وتونس.تُوفي في 9 أغسطس 2008 في الولايات المتحدة بعد عملية جراحية في القلب</a:t>
            </a:r>
            <a:endParaRPr lang="en-US" sz="2800" dirty="0"/>
          </a:p>
        </p:txBody>
      </p:sp>
    </p:spTree>
    <p:extLst>
      <p:ext uri="{BB962C8B-B14F-4D97-AF65-F5344CB8AC3E}">
        <p14:creationId xmlns:p14="http://schemas.microsoft.com/office/powerpoint/2010/main" val="19897937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410A58-70D1-6BCF-53AF-F3E8492C4EC2}"/>
              </a:ext>
            </a:extLst>
          </p:cNvPr>
          <p:cNvSpPr>
            <a:spLocks noGrp="1"/>
          </p:cNvSpPr>
          <p:nvPr>
            <p:ph type="title"/>
          </p:nvPr>
        </p:nvSpPr>
        <p:spPr/>
        <p:txBody>
          <a:bodyPr/>
          <a:lstStyle/>
          <a:p>
            <a:r>
              <a:rPr lang="ar-JO" dirty="0"/>
              <a:t>أبرز أعماله الأدبية</a:t>
            </a:r>
            <a:endParaRPr lang="en-US" dirty="0"/>
          </a:p>
        </p:txBody>
      </p:sp>
      <p:sp>
        <p:nvSpPr>
          <p:cNvPr id="4" name="Rectangle 1">
            <a:extLst>
              <a:ext uri="{FF2B5EF4-FFF2-40B4-BE49-F238E27FC236}">
                <a16:creationId xmlns:a16="http://schemas.microsoft.com/office/drawing/2014/main" id="{173D1B93-02B9-6BBB-261B-1A35B3B91922}"/>
              </a:ext>
            </a:extLst>
          </p:cNvPr>
          <p:cNvSpPr>
            <a:spLocks noGrp="1" noChangeArrowheads="1"/>
          </p:cNvSpPr>
          <p:nvPr>
            <p:ph idx="1"/>
          </p:nvPr>
        </p:nvSpPr>
        <p:spPr bwMode="auto">
          <a:xfrm>
            <a:off x="677334" y="3285367"/>
            <a:ext cx="6761787" cy="16312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dirty="0">
                <a:ln>
                  <a:noFill/>
                </a:ln>
                <a:solidFill>
                  <a:schemeClr val="tx1"/>
                </a:solidFill>
                <a:effectLst/>
                <a:latin typeface="Arial" panose="020B0604020202020204" pitchFamily="34" charset="0"/>
              </a:rPr>
              <a:t>"</a:t>
            </a:r>
            <a:r>
              <a:rPr kumimoji="0" lang="ar-SA" altLang="en-US" sz="2000" b="1" i="0" u="none" strike="noStrike" cap="none" normalizeH="0" baseline="0" dirty="0">
                <a:ln>
                  <a:noFill/>
                </a:ln>
                <a:solidFill>
                  <a:schemeClr val="tx1"/>
                </a:solidFill>
                <a:effectLst/>
                <a:latin typeface="Arial" panose="020B0604020202020204" pitchFamily="34" charset="0"/>
                <a:cs typeface="Arial" panose="020B0604020202020204" pitchFamily="34" charset="0"/>
              </a:rPr>
              <a:t>عاشق من فلسطين</a:t>
            </a:r>
            <a:r>
              <a:rPr kumimoji="0" lang="en-US" altLang="en-US" sz="2000" b="1" i="0" u="none" strike="noStrike" cap="none" normalizeH="0" baseline="0" dirty="0">
                <a:ln>
                  <a:noFill/>
                </a:ln>
                <a:solidFill>
                  <a:schemeClr val="tx1"/>
                </a:solidFill>
                <a:effectLst/>
                <a:latin typeface="Arial" panose="020B0604020202020204" pitchFamily="34" charset="0"/>
              </a:rPr>
              <a:t>" (</a:t>
            </a:r>
            <a:r>
              <a:rPr kumimoji="0" lang="ar-SA" altLang="en-US" sz="2000" b="1" i="0" u="none" strike="noStrike" cap="none" normalizeH="0" baseline="0" dirty="0">
                <a:ln>
                  <a:noFill/>
                </a:ln>
                <a:solidFill>
                  <a:schemeClr val="tx1"/>
                </a:solidFill>
                <a:effectLst/>
                <a:latin typeface="Arial" panose="020B0604020202020204" pitchFamily="34" charset="0"/>
                <a:cs typeface="Arial" panose="020B0604020202020204" pitchFamily="34" charset="0"/>
              </a:rPr>
              <a:t>1966</a:t>
            </a:r>
            <a:r>
              <a:rPr kumimoji="0" lang="en-US" altLang="en-US" sz="2000" b="1" i="0" u="none" strike="noStrike" cap="none" normalizeH="0" baseline="0" dirty="0">
                <a:ln>
                  <a:noFill/>
                </a:ln>
                <a:solidFill>
                  <a:schemeClr val="tx1"/>
                </a:solidFill>
                <a:effectLst/>
                <a:latin typeface="Arial" panose="020B0604020202020204" pitchFamily="34" charset="0"/>
              </a:rPr>
              <a:t>)</a:t>
            </a:r>
            <a:endParaRPr kumimoji="0" lang="en-US" altLang="en-US" sz="20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000" b="1" i="0" u="none" strike="noStrike" cap="none" normalizeH="0" baseline="0" dirty="0">
                <a:ln>
                  <a:noFill/>
                </a:ln>
                <a:solidFill>
                  <a:schemeClr val="tx1"/>
                </a:solidFill>
                <a:effectLst/>
                <a:latin typeface="Arial" panose="020B0604020202020204" pitchFamily="34" charset="0"/>
              </a:rPr>
              <a:t>"</a:t>
            </a:r>
            <a:r>
              <a:rPr kumimoji="0" lang="ar-SA" altLang="en-US" sz="2000" b="1" i="0" u="none" strike="noStrike" cap="none" normalizeH="0" baseline="0" dirty="0">
                <a:ln>
                  <a:noFill/>
                </a:ln>
                <a:solidFill>
                  <a:schemeClr val="tx1"/>
                </a:solidFill>
                <a:effectLst/>
                <a:latin typeface="Arial" panose="020B0604020202020204" pitchFamily="34" charset="0"/>
                <a:cs typeface="Arial" panose="020B0604020202020204" pitchFamily="34" charset="0"/>
              </a:rPr>
              <a:t>أوراق الزيتون</a:t>
            </a:r>
            <a:r>
              <a:rPr kumimoji="0" lang="en-US" altLang="en-US" sz="2000" b="1" i="0" u="none" strike="noStrike" cap="none" normalizeH="0" baseline="0" dirty="0">
                <a:ln>
                  <a:noFill/>
                </a:ln>
                <a:solidFill>
                  <a:schemeClr val="tx1"/>
                </a:solidFill>
                <a:effectLst/>
                <a:latin typeface="Arial" panose="020B0604020202020204" pitchFamily="34" charset="0"/>
              </a:rPr>
              <a:t>" (</a:t>
            </a:r>
            <a:r>
              <a:rPr kumimoji="0" lang="ar-SA" altLang="en-US" sz="2000" b="1" i="0" u="none" strike="noStrike" cap="none" normalizeH="0" baseline="0" dirty="0">
                <a:ln>
                  <a:noFill/>
                </a:ln>
                <a:solidFill>
                  <a:schemeClr val="tx1"/>
                </a:solidFill>
                <a:effectLst/>
                <a:latin typeface="Arial" panose="020B0604020202020204" pitchFamily="34" charset="0"/>
                <a:cs typeface="Arial" panose="020B0604020202020204" pitchFamily="34" charset="0"/>
              </a:rPr>
              <a:t>1964</a:t>
            </a:r>
            <a:r>
              <a:rPr kumimoji="0" lang="en-US" altLang="en-US" sz="2000" b="1" i="0" u="none" strike="noStrike" cap="none" normalizeH="0" baseline="0" dirty="0">
                <a:ln>
                  <a:noFill/>
                </a:ln>
                <a:solidFill>
                  <a:schemeClr val="tx1"/>
                </a:solidFill>
                <a:effectLst/>
                <a:latin typeface="Arial" panose="020B0604020202020204" pitchFamily="34" charset="0"/>
              </a:rPr>
              <a:t>)</a:t>
            </a:r>
            <a:endParaRPr kumimoji="0" lang="en-US" altLang="en-US" sz="20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000" b="1" i="0" u="none" strike="noStrike" cap="none" normalizeH="0" baseline="0" dirty="0">
                <a:ln>
                  <a:noFill/>
                </a:ln>
                <a:solidFill>
                  <a:schemeClr val="tx1"/>
                </a:solidFill>
                <a:effectLst/>
                <a:latin typeface="Arial" panose="020B0604020202020204" pitchFamily="34" charset="0"/>
              </a:rPr>
              <a:t>"</a:t>
            </a:r>
            <a:r>
              <a:rPr kumimoji="0" lang="ar-SA" altLang="en-US" sz="2000" b="1" i="0" u="none" strike="noStrike" cap="none" normalizeH="0" baseline="0" dirty="0">
                <a:ln>
                  <a:noFill/>
                </a:ln>
                <a:solidFill>
                  <a:schemeClr val="tx1"/>
                </a:solidFill>
                <a:effectLst/>
                <a:latin typeface="Arial" panose="020B0604020202020204" pitchFamily="34" charset="0"/>
                <a:cs typeface="Arial" panose="020B0604020202020204" pitchFamily="34" charset="0"/>
              </a:rPr>
              <a:t>جدارية</a:t>
            </a:r>
            <a:r>
              <a:rPr kumimoji="0" lang="en-US" altLang="en-US" sz="2000" b="1" i="0" u="none" strike="noStrike" cap="none" normalizeH="0" baseline="0" dirty="0">
                <a:ln>
                  <a:noFill/>
                </a:ln>
                <a:solidFill>
                  <a:schemeClr val="tx1"/>
                </a:solidFill>
                <a:effectLst/>
                <a:latin typeface="Arial" panose="020B0604020202020204" pitchFamily="34" charset="0"/>
              </a:rPr>
              <a:t>" (</a:t>
            </a:r>
            <a:r>
              <a:rPr kumimoji="0" lang="ar-SA" altLang="en-US" sz="2000" b="1" i="0" u="none" strike="noStrike" cap="none" normalizeH="0" baseline="0" dirty="0">
                <a:ln>
                  <a:noFill/>
                </a:ln>
                <a:solidFill>
                  <a:schemeClr val="tx1"/>
                </a:solidFill>
                <a:effectLst/>
                <a:latin typeface="Arial" panose="020B0604020202020204" pitchFamily="34" charset="0"/>
                <a:cs typeface="Arial" panose="020B0604020202020204" pitchFamily="34" charset="0"/>
              </a:rPr>
              <a:t>2000</a:t>
            </a:r>
            <a:r>
              <a:rPr kumimoji="0" lang="en-US" altLang="en-US" sz="2000" b="1" i="0" u="none" strike="noStrike" cap="none" normalizeH="0" baseline="0" dirty="0">
                <a:ln>
                  <a:noFill/>
                </a:ln>
                <a:solidFill>
                  <a:schemeClr val="tx1"/>
                </a:solidFill>
                <a:effectLst/>
                <a:latin typeface="Arial" panose="020B0604020202020204" pitchFamily="34" charset="0"/>
              </a:rPr>
              <a:t>)</a:t>
            </a:r>
            <a:r>
              <a:rPr kumimoji="0" lang="en-US" altLang="en-US" sz="2000" b="0" i="0" u="none" strike="noStrike" cap="none" normalizeH="0" baseline="0" dirty="0">
                <a:ln>
                  <a:noFill/>
                </a:ln>
                <a:solidFill>
                  <a:schemeClr val="tx1"/>
                </a:solidFill>
                <a:effectLst/>
                <a:latin typeface="Arial" panose="020B0604020202020204" pitchFamily="34" charset="0"/>
              </a:rPr>
              <a:t> – </a:t>
            </a:r>
            <a:r>
              <a:rPr kumimoji="0" lang="ar-SA" altLang="en-US" sz="20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من أشهر قصائده التي تناول فيها فكرة الموت والحياة</a:t>
            </a:r>
            <a:r>
              <a:rPr kumimoji="0" lang="en-US" altLang="en-US" sz="2000" b="0" i="0" u="none" strike="noStrike" cap="none" normalizeH="0" baseline="0" dirty="0">
                <a:ln>
                  <a:noFill/>
                </a:ln>
                <a:solidFill>
                  <a:schemeClr val="tx1"/>
                </a:solidFill>
                <a:effectLst/>
                <a:latin typeface="Arial" panose="020B0604020202020204" pitchFamily="34" charset="0"/>
              </a:rPr>
              <a:t>.</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000" b="1" i="0" u="none" strike="noStrike" cap="none" normalizeH="0" baseline="0" dirty="0">
                <a:ln>
                  <a:noFill/>
                </a:ln>
                <a:solidFill>
                  <a:schemeClr val="tx1"/>
                </a:solidFill>
                <a:effectLst/>
                <a:latin typeface="Arial" panose="020B0604020202020204" pitchFamily="34" charset="0"/>
              </a:rPr>
              <a:t>"</a:t>
            </a:r>
            <a:r>
              <a:rPr kumimoji="0" lang="ar-SA" altLang="en-US" sz="2000" b="1" i="0" u="none" strike="noStrike" cap="none" normalizeH="0" baseline="0" dirty="0">
                <a:ln>
                  <a:noFill/>
                </a:ln>
                <a:solidFill>
                  <a:schemeClr val="tx1"/>
                </a:solidFill>
                <a:effectLst/>
                <a:latin typeface="Arial" panose="020B0604020202020204" pitchFamily="34" charset="0"/>
                <a:cs typeface="Arial" panose="020B0604020202020204" pitchFamily="34" charset="0"/>
              </a:rPr>
              <a:t>لماذا تركت الحصان وحيداً</a:t>
            </a:r>
            <a:r>
              <a:rPr kumimoji="0" lang="en-US" altLang="en-US" sz="2000" b="1" i="0" u="none" strike="noStrike" cap="none" normalizeH="0" baseline="0" dirty="0">
                <a:ln>
                  <a:noFill/>
                </a:ln>
                <a:solidFill>
                  <a:schemeClr val="tx1"/>
                </a:solidFill>
                <a:effectLst/>
                <a:latin typeface="Arial" panose="020B0604020202020204" pitchFamily="34" charset="0"/>
              </a:rPr>
              <a:t>" (</a:t>
            </a:r>
            <a:r>
              <a:rPr kumimoji="0" lang="ar-SA" altLang="en-US" sz="2000" b="1" i="0" u="none" strike="noStrike" cap="none" normalizeH="0" baseline="0" dirty="0">
                <a:ln>
                  <a:noFill/>
                </a:ln>
                <a:solidFill>
                  <a:schemeClr val="tx1"/>
                </a:solidFill>
                <a:effectLst/>
                <a:latin typeface="Arial" panose="020B0604020202020204" pitchFamily="34" charset="0"/>
                <a:cs typeface="Arial" panose="020B0604020202020204" pitchFamily="34" charset="0"/>
              </a:rPr>
              <a:t>1995</a:t>
            </a:r>
            <a:r>
              <a:rPr kumimoji="0" lang="en-US" altLang="en-US" sz="2000" b="1" i="0" u="none" strike="noStrike" cap="none" normalizeH="0" baseline="0" dirty="0">
                <a:ln>
                  <a:noFill/>
                </a:ln>
                <a:solidFill>
                  <a:schemeClr val="tx1"/>
                </a:solidFill>
                <a:effectLst/>
                <a:latin typeface="Arial" panose="020B0604020202020204" pitchFamily="34" charset="0"/>
              </a:rPr>
              <a:t>)</a:t>
            </a:r>
            <a:r>
              <a:rPr kumimoji="0" lang="en-US" altLang="en-US" sz="2000" b="0" i="0" u="none" strike="noStrike" cap="none" normalizeH="0" baseline="0" dirty="0">
                <a:ln>
                  <a:noFill/>
                </a:ln>
                <a:solidFill>
                  <a:schemeClr val="tx1"/>
                </a:solidFill>
                <a:effectLst/>
                <a:latin typeface="Arial" panose="020B0604020202020204" pitchFamily="34" charset="0"/>
              </a:rPr>
              <a:t> – </a:t>
            </a:r>
            <a:r>
              <a:rPr kumimoji="0" lang="ar-SA" altLang="en-US" sz="20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ديوان عن الذاكرة والمنفى والحنين</a:t>
            </a:r>
            <a:r>
              <a:rPr kumimoji="0" lang="en-US" altLang="en-US" sz="2000" b="0" i="0" u="none" strike="noStrike" cap="none" normalizeH="0" baseline="0" dirty="0">
                <a:ln>
                  <a:noFill/>
                </a:ln>
                <a:solidFill>
                  <a:schemeClr val="tx1"/>
                </a:solidFill>
                <a:effectLst/>
                <a:latin typeface="Arial" panose="020B0604020202020204" pitchFamily="34" charset="0"/>
              </a:rPr>
              <a:t>.</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ar-SA" altLang="en-US" sz="20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كتب أيضاً</a:t>
            </a:r>
            <a:r>
              <a:rPr kumimoji="0" lang="en-US" altLang="en-US" sz="20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 </a:t>
            </a:r>
            <a:r>
              <a:rPr kumimoji="0" lang="ar-SA" altLang="en-US" sz="2000" b="1" i="0" u="none" strike="noStrike" cap="none" normalizeH="0" baseline="0" dirty="0">
                <a:ln>
                  <a:noFill/>
                </a:ln>
                <a:solidFill>
                  <a:schemeClr val="tx1"/>
                </a:solidFill>
                <a:effectLst/>
                <a:latin typeface="Arial" panose="020B0604020202020204" pitchFamily="34" charset="0"/>
                <a:cs typeface="Arial" panose="020B0604020202020204" pitchFamily="34" charset="0"/>
              </a:rPr>
              <a:t>نصوصاً نثرية ومقالات سياسية</a:t>
            </a:r>
            <a:r>
              <a:rPr kumimoji="0" lang="en-US" altLang="en-US" sz="2000" b="0" i="0" u="none" strike="noStrike" cap="none" normalizeH="0" baseline="0" dirty="0">
                <a:ln>
                  <a:noFill/>
                </a:ln>
                <a:solidFill>
                  <a:schemeClr val="tx1"/>
                </a:solidFill>
                <a:effectLst/>
                <a:latin typeface="Arial" panose="020B0604020202020204" pitchFamily="34" charset="0"/>
              </a:rPr>
              <a:t> </a:t>
            </a:r>
            <a:r>
              <a:rPr kumimoji="0" lang="ar-SA" altLang="en-US" sz="20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تدافع عن الهوية الفلسطينية والإنسانية</a:t>
            </a:r>
            <a:endParaRPr kumimoji="0" lang="en-US" altLang="en-US" sz="20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845625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254EB9-B977-7F87-79D8-8C46CBE9D24A}"/>
              </a:ext>
            </a:extLst>
          </p:cNvPr>
          <p:cNvSpPr>
            <a:spLocks noGrp="1"/>
          </p:cNvSpPr>
          <p:nvPr>
            <p:ph type="title"/>
          </p:nvPr>
        </p:nvSpPr>
        <p:spPr/>
        <p:txBody>
          <a:bodyPr/>
          <a:lstStyle/>
          <a:p>
            <a:r>
              <a:rPr lang="ar-JO" dirty="0"/>
              <a:t>هم إنجازاته وتأثيره</a:t>
            </a:r>
            <a:endParaRPr lang="en-US" dirty="0"/>
          </a:p>
        </p:txBody>
      </p:sp>
      <p:sp>
        <p:nvSpPr>
          <p:cNvPr id="3" name="Content Placeholder 2">
            <a:extLst>
              <a:ext uri="{FF2B5EF4-FFF2-40B4-BE49-F238E27FC236}">
                <a16:creationId xmlns:a16="http://schemas.microsoft.com/office/drawing/2014/main" id="{B944F65A-76E6-EBF4-BE41-B44B6E81591F}"/>
              </a:ext>
            </a:extLst>
          </p:cNvPr>
          <p:cNvSpPr>
            <a:spLocks noGrp="1"/>
          </p:cNvSpPr>
          <p:nvPr>
            <p:ph idx="1"/>
          </p:nvPr>
        </p:nvSpPr>
        <p:spPr/>
        <p:txBody>
          <a:bodyPr/>
          <a:lstStyle/>
          <a:p>
            <a:r>
              <a:rPr lang="ar-JO" dirty="0"/>
              <a:t>عُدَّ </a:t>
            </a:r>
            <a:r>
              <a:rPr lang="ar-JO" b="1" dirty="0"/>
              <a:t>صوت فلسطين في الشعر الحديث</a:t>
            </a:r>
            <a:r>
              <a:rPr lang="ar-JO" dirty="0"/>
              <a:t>.</a:t>
            </a:r>
          </a:p>
          <a:p>
            <a:r>
              <a:rPr lang="ar-JO" dirty="0"/>
              <a:t>ساهم في تطوير الشعر العربي الحر وإدخال البعد الإنساني والسياسي معاً.</a:t>
            </a:r>
          </a:p>
          <a:p>
            <a:r>
              <a:rPr lang="ar-JO" dirty="0"/>
              <a:t>نال </a:t>
            </a:r>
            <a:r>
              <a:rPr lang="ar-JO" b="1" dirty="0"/>
              <a:t>جوائز عربية ودولية</a:t>
            </a:r>
            <a:r>
              <a:rPr lang="ar-JO" dirty="0"/>
              <a:t>، منها جائزة لوتس وجائزة العويس الثقافية.</a:t>
            </a:r>
          </a:p>
          <a:p>
            <a:r>
              <a:rPr lang="ar-JO" dirty="0"/>
              <a:t>تُرجمت أعماله إلى </a:t>
            </a:r>
            <a:r>
              <a:rPr lang="ar-JO" b="1" dirty="0"/>
              <a:t>أكثر من 20 لغة</a:t>
            </a:r>
            <a:r>
              <a:rPr lang="ar-JO" dirty="0"/>
              <a:t> حول العالم.</a:t>
            </a:r>
          </a:p>
          <a:p>
            <a:r>
              <a:rPr lang="ar-JO" dirty="0"/>
              <a:t>أصبح رمزاً للمقاومة الثقافية الفلسطينية.</a:t>
            </a:r>
          </a:p>
          <a:p>
            <a:endParaRPr lang="en-US" dirty="0"/>
          </a:p>
        </p:txBody>
      </p:sp>
    </p:spTree>
    <p:extLst>
      <p:ext uri="{BB962C8B-B14F-4D97-AF65-F5344CB8AC3E}">
        <p14:creationId xmlns:p14="http://schemas.microsoft.com/office/powerpoint/2010/main" val="34060453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AE2067-C135-060B-061E-77D32D3F43DE}"/>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F0A62654-BCA4-1BFE-C19B-318625C229A4}"/>
              </a:ext>
            </a:extLst>
          </p:cNvPr>
          <p:cNvSpPr>
            <a:spLocks noGrp="1"/>
          </p:cNvSpPr>
          <p:nvPr>
            <p:ph idx="1"/>
          </p:nvPr>
        </p:nvSpPr>
        <p:spPr/>
        <p:txBody>
          <a:bodyPr/>
          <a:lstStyle/>
          <a:p>
            <a:r>
              <a:rPr lang="ar-JO" sz="2400" dirty="0"/>
              <a:t> يزال شعره يُدرّس في المدارس والجامعات العربية والعالمية.ألهم أجيالاً من الشعراء والفنانين برسالته الإنسانية.من أقواله الشهيرة:"على هذه الأرض ما يستحق الحياة</a:t>
            </a:r>
            <a:r>
              <a:rPr lang="ar-JO" dirty="0"/>
              <a:t>."</a:t>
            </a:r>
            <a:endParaRPr lang="en-US" dirty="0"/>
          </a:p>
        </p:txBody>
      </p:sp>
    </p:spTree>
    <p:extLst>
      <p:ext uri="{BB962C8B-B14F-4D97-AF65-F5344CB8AC3E}">
        <p14:creationId xmlns:p14="http://schemas.microsoft.com/office/powerpoint/2010/main" val="11688529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0ECEA7-5289-86E7-4E78-D5BAAF9D4FDD}"/>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3C082B93-78DB-0E36-B49C-5E8269735F00}"/>
              </a:ext>
            </a:extLst>
          </p:cNvPr>
          <p:cNvSpPr>
            <a:spLocks noGrp="1"/>
          </p:cNvSpPr>
          <p:nvPr>
            <p:ph idx="1"/>
          </p:nvPr>
        </p:nvSpPr>
        <p:spPr/>
        <p:txBody>
          <a:bodyPr>
            <a:normAutofit/>
          </a:bodyPr>
          <a:lstStyle/>
          <a:p>
            <a:pPr algn="ctr"/>
            <a:r>
              <a:rPr lang="ar-JO" sz="4800" dirty="0"/>
              <a:t>شكرًا لاستماعكم</a:t>
            </a:r>
            <a:endParaRPr lang="en-US" sz="4800" dirty="0"/>
          </a:p>
        </p:txBody>
      </p:sp>
    </p:spTree>
    <p:extLst>
      <p:ext uri="{BB962C8B-B14F-4D97-AF65-F5344CB8AC3E}">
        <p14:creationId xmlns:p14="http://schemas.microsoft.com/office/powerpoint/2010/main" val="223897218"/>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11</TotalTime>
  <Words>223</Words>
  <Application>Microsoft Office PowerPoint</Application>
  <PresentationFormat>Widescreen</PresentationFormat>
  <Paragraphs>17</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Trebuchet MS</vt:lpstr>
      <vt:lpstr>Wingdings 3</vt:lpstr>
      <vt:lpstr>Facet</vt:lpstr>
      <vt:lpstr>محمود درويش – شاعر القضية والإنسان</vt:lpstr>
      <vt:lpstr>نبذة عن حياته</vt:lpstr>
      <vt:lpstr>أبرز أعماله الأدبية</vt:lpstr>
      <vt:lpstr>هم إنجازاته وتأثيره</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windows</dc:creator>
  <cp:lastModifiedBy>windows</cp:lastModifiedBy>
  <cp:revision>1</cp:revision>
  <dcterms:created xsi:type="dcterms:W3CDTF">2025-11-11T19:02:58Z</dcterms:created>
  <dcterms:modified xsi:type="dcterms:W3CDTF">2025-11-11T19:17:30Z</dcterms:modified>
</cp:coreProperties>
</file>