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816" r:id="rId1"/>
  </p:sldMasterIdLst>
  <p:notesMasterIdLst>
    <p:notesMasterId r:id="rId7"/>
  </p:notesMasterIdLst>
  <p:sldIdLst>
    <p:sldId id="256" r:id="rId2"/>
    <p:sldId id="257" r:id="rId3"/>
    <p:sldId id="259" r:id="rId4"/>
    <p:sldId id="262" r:id="rId5"/>
    <p:sldId id="263" r:id="rId6"/>
  </p:sldIdLst>
  <p:sldSz cx="14630400" cy="8229600"/>
  <p:notesSz cx="8229600" cy="14630400"/>
  <p:embeddedFontLst>
    <p:embeddedFont>
      <p:font typeface="Inter Medium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Garamond" panose="02020404030301010803" pitchFamily="18" charset="0"/>
      <p:regular r:id="rId13"/>
      <p:bold r:id="rId14"/>
      <p: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6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7108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0321" y="0"/>
            <a:ext cx="14677392" cy="8227457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0878" y="2245358"/>
            <a:ext cx="8178803" cy="1818640"/>
          </a:xfrm>
        </p:spPr>
        <p:txBody>
          <a:bodyPr anchor="b">
            <a:noAutofit/>
          </a:bodyPr>
          <a:lstStyle>
            <a:lvl1pPr algn="ctr">
              <a:defRPr sz="648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0878" y="4389117"/>
            <a:ext cx="8178803" cy="1584962"/>
          </a:xfrm>
        </p:spPr>
        <p:txBody>
          <a:bodyPr anchor="t">
            <a:normAutofit/>
          </a:bodyPr>
          <a:lstStyle>
            <a:lvl1pPr marL="0" indent="0" algn="ctr">
              <a:buNone/>
              <a:defRPr sz="2520">
                <a:solidFill>
                  <a:schemeClr val="tx1"/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579879" y="6045196"/>
            <a:ext cx="1076960" cy="335280"/>
          </a:xfrm>
        </p:spPr>
        <p:txBody>
          <a:bodyPr/>
          <a:lstStyle/>
          <a:p>
            <a:fld id="{F7AFFB9B-9FB8-469E-96F9-4D32314110B6}" type="datetimeFigureOut">
              <a:rPr lang="en-US" smtClean="0"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30877" y="6045196"/>
            <a:ext cx="6257562" cy="3352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48281" y="6045196"/>
            <a:ext cx="661400" cy="33528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3230879" y="4226557"/>
            <a:ext cx="817880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86585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1" y="5778498"/>
            <a:ext cx="11531599" cy="680086"/>
          </a:xfrm>
        </p:spPr>
        <p:txBody>
          <a:bodyPr anchor="b">
            <a:normAutofit/>
          </a:bodyPr>
          <a:lstStyle>
            <a:lvl1pPr algn="ctr">
              <a:defRPr sz="288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49713" y="1249679"/>
            <a:ext cx="12127166" cy="4003043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4481" y="6458584"/>
            <a:ext cx="11531599" cy="592454"/>
          </a:xfrm>
        </p:spPr>
        <p:txBody>
          <a:bodyPr>
            <a:normAutofit/>
          </a:bodyPr>
          <a:lstStyle>
            <a:lvl1pPr marL="0" indent="0" algn="ctr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59829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642" y="1178558"/>
            <a:ext cx="11511278" cy="3545842"/>
          </a:xfrm>
        </p:spPr>
        <p:txBody>
          <a:bodyPr anchor="ctr">
            <a:normAutofit/>
          </a:bodyPr>
          <a:lstStyle>
            <a:lvl1pPr algn="ctr">
              <a:defRPr sz="384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4642" y="5212080"/>
            <a:ext cx="11511278" cy="18389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675403" y="496823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05364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455" y="1178558"/>
            <a:ext cx="11155678" cy="2844802"/>
          </a:xfrm>
        </p:spPr>
        <p:txBody>
          <a:bodyPr anchor="ctr">
            <a:normAutofit/>
          </a:bodyPr>
          <a:lstStyle>
            <a:lvl1pPr algn="ctr">
              <a:defRPr sz="384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09775" y="4023360"/>
            <a:ext cx="10607042" cy="70104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400"/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1" y="5212080"/>
            <a:ext cx="11531599" cy="18389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34416" y="1055953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720320" y="3393444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 algn="r"/>
            <a:r>
              <a:rPr lang="en-US" sz="96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675403" y="496823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34308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2" y="3970297"/>
            <a:ext cx="11531602" cy="1762560"/>
          </a:xfrm>
        </p:spPr>
        <p:txBody>
          <a:bodyPr anchor="b">
            <a:normAutofit/>
          </a:bodyPr>
          <a:lstStyle>
            <a:lvl1pPr algn="l">
              <a:defRPr sz="384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1" y="5732857"/>
            <a:ext cx="11531602" cy="103248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72861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455" y="1178558"/>
            <a:ext cx="11155678" cy="2692402"/>
          </a:xfrm>
        </p:spPr>
        <p:txBody>
          <a:bodyPr anchor="ctr">
            <a:normAutofit/>
          </a:bodyPr>
          <a:lstStyle>
            <a:lvl1pPr algn="ctr">
              <a:defRPr sz="384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554481" y="4367174"/>
            <a:ext cx="11531602" cy="106436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8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1" y="5435600"/>
            <a:ext cx="11531602" cy="1615440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34416" y="1055953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720320" y="3119113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 algn="r"/>
            <a:r>
              <a:rPr lang="en-US" sz="96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675403" y="4114800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05566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1" y="1178558"/>
            <a:ext cx="11531599" cy="269240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554481" y="4356201"/>
            <a:ext cx="11531602" cy="100949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336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0" y="5364480"/>
            <a:ext cx="11531604" cy="1686560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675403" y="4114800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97800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81465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799228" y="1178558"/>
            <a:ext cx="2269074" cy="587248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4478" y="1178558"/>
            <a:ext cx="8919630" cy="5872481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636668" y="1188720"/>
            <a:ext cx="0" cy="585216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42934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36367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1117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76855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2256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0277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8083" y="2103127"/>
            <a:ext cx="9790426" cy="2187017"/>
          </a:xfrm>
        </p:spPr>
        <p:txBody>
          <a:bodyPr anchor="b">
            <a:normAutofit/>
          </a:bodyPr>
          <a:lstStyle>
            <a:lvl1pPr algn="ctr">
              <a:defRPr sz="528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8080" y="4615262"/>
            <a:ext cx="9790428" cy="1145456"/>
          </a:xfrm>
        </p:spPr>
        <p:txBody>
          <a:bodyPr anchor="t">
            <a:normAutofit/>
          </a:bodyPr>
          <a:lstStyle>
            <a:lvl1pPr marL="0" indent="0" algn="ctr">
              <a:buNone/>
              <a:defRPr sz="288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415268" y="4452702"/>
            <a:ext cx="979605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13861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8138" y="3072384"/>
            <a:ext cx="5661965" cy="397215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17613" y="3072384"/>
            <a:ext cx="5661965" cy="397215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11/11/2025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80467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0" y="3190240"/>
            <a:ext cx="5661965" cy="691514"/>
          </a:xfrm>
        </p:spPr>
        <p:txBody>
          <a:bodyPr anchor="b">
            <a:noAutofit/>
          </a:bodyPr>
          <a:lstStyle>
            <a:lvl1pPr marL="0" indent="0">
              <a:spcBef>
                <a:spcPts val="806"/>
              </a:spcBef>
              <a:spcAft>
                <a:spcPts val="720"/>
              </a:spcAft>
              <a:buNone/>
              <a:defRPr sz="3360" b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54480" y="3891915"/>
            <a:ext cx="5661965" cy="3159126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16804" y="3190240"/>
            <a:ext cx="5661965" cy="691514"/>
          </a:xfrm>
        </p:spPr>
        <p:txBody>
          <a:bodyPr anchor="b">
            <a:noAutofit/>
          </a:bodyPr>
          <a:lstStyle>
            <a:lvl1pPr marL="0" indent="0">
              <a:spcBef>
                <a:spcPts val="806"/>
              </a:spcBef>
              <a:spcAft>
                <a:spcPts val="720"/>
              </a:spcAft>
              <a:buNone/>
              <a:defRPr sz="3360" b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16804" y="3891915"/>
            <a:ext cx="5661965" cy="3159126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11/11/2025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69554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11/11/2025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91620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11/11/2025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22152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2574" y="1666241"/>
            <a:ext cx="4462146" cy="1645920"/>
          </a:xfrm>
        </p:spPr>
        <p:txBody>
          <a:bodyPr anchor="b">
            <a:normAutofit/>
          </a:bodyPr>
          <a:lstStyle>
            <a:lvl1pPr algn="ctr">
              <a:defRPr sz="288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2" y="1178558"/>
            <a:ext cx="6563359" cy="5872482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2574" y="3637278"/>
            <a:ext cx="4462146" cy="2926085"/>
          </a:xfrm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11/11/2025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675403" y="3495040"/>
            <a:ext cx="42173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29432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79" y="2260598"/>
            <a:ext cx="7490179" cy="1645920"/>
          </a:xfrm>
        </p:spPr>
        <p:txBody>
          <a:bodyPr anchor="b">
            <a:normAutofit/>
          </a:bodyPr>
          <a:lstStyle>
            <a:lvl1pPr algn="ctr">
              <a:defRPr sz="336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713798" y="1249680"/>
            <a:ext cx="3676016" cy="573024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4479" y="3906518"/>
            <a:ext cx="7490179" cy="2194560"/>
          </a:xfrm>
        </p:spPr>
        <p:txBody>
          <a:bodyPr anchor="t">
            <a:normAutofit/>
          </a:bodyPr>
          <a:lstStyle>
            <a:lvl1pPr marL="0" indent="0" algn="ctr">
              <a:buNone/>
              <a:defRPr sz="216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11/11/2025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29421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8883" y="0"/>
            <a:ext cx="14675954" cy="8227457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54483" y="1178559"/>
            <a:ext cx="11521435" cy="15646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1" y="3068319"/>
            <a:ext cx="11521435" cy="39827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13001" y="7162800"/>
            <a:ext cx="1920240" cy="335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35BB1C6-BF8F-4481-8AB2-603A1C8A906A}" type="datetimeFigureOut">
              <a:rPr lang="en-US" smtClean="0"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54481" y="7162800"/>
            <a:ext cx="8767080" cy="335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424682" y="7162800"/>
            <a:ext cx="651236" cy="335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89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  <p:sldLayoutId id="2147483834" r:id="rId18"/>
    <p:sldLayoutId id="2147483835" r:id="rId19"/>
    <p:sldLayoutId id="2147483837" r:id="rId20"/>
    <p:sldLayoutId id="2147483840" r:id="rId21"/>
  </p:sldLayoutIdLst>
  <p:hf sldNum="0" hdr="0" ftr="0" dt="0"/>
  <p:txStyles>
    <p:titleStyle>
      <a:lvl1pPr algn="ctr" defTabSz="548640" rtl="0" eaLnBrk="1" latinLnBrk="0" hangingPunct="1">
        <a:spcBef>
          <a:spcPct val="0"/>
        </a:spcBef>
        <a:buNone/>
        <a:defRPr sz="528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8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89154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44018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16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85166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92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40030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764150" y="2873037"/>
            <a:ext cx="658606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5550"/>
              </a:lnSpc>
              <a:buNone/>
            </a:pPr>
            <a:r>
              <a:rPr lang="ar-JO" sz="5400" dirty="0" smtClean="0"/>
              <a:t>طه حسين عميد الادب العربي</a:t>
            </a:r>
            <a:endParaRPr lang="en-US" sz="5400" dirty="0"/>
          </a:p>
        </p:txBody>
      </p:sp>
      <p:sp>
        <p:nvSpPr>
          <p:cNvPr id="4" name="Text 1"/>
          <p:cNvSpPr/>
          <p:nvPr/>
        </p:nvSpPr>
        <p:spPr>
          <a:xfrm>
            <a:off x="793790" y="4276368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en-US" sz="3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رحلة استثنائية من الظلام إلى النور، ومن قرية مصرية صغيرة إلى قمة الأدب العربي الحديث</a:t>
            </a:r>
            <a:endParaRPr lang="en-US" sz="3600" dirty="0"/>
          </a:p>
        </p:txBody>
      </p:sp>
      <p:pic>
        <p:nvPicPr>
          <p:cNvPr id="1026" name="Picture 2" descr="طه حسين عميـدُ المُسـتَبْصِرينْ - Hatt Post | هات بوستHatt Post | هات بوست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1" r="22231"/>
          <a:stretch/>
        </p:blipFill>
        <p:spPr bwMode="auto">
          <a:xfrm rot="954617">
            <a:off x="8609716" y="1327981"/>
            <a:ext cx="4817866" cy="589477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2"/>
          <p:cNvSpPr/>
          <p:nvPr/>
        </p:nvSpPr>
        <p:spPr>
          <a:xfrm>
            <a:off x="6280190" y="3621150"/>
            <a:ext cx="7356981" cy="28737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571500" indent="-5715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ولد طه </a:t>
            </a:r>
            <a:r>
              <a:rPr lang="en-US" sz="3600" dirty="0" smtClean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حسين</a:t>
            </a:r>
            <a:r>
              <a:rPr lang="ar-JO" sz="3600" dirty="0" smtClean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 في</a:t>
            </a:r>
            <a:r>
              <a:rPr lang="en-US" sz="3600" dirty="0" smtClean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 مصر</a:t>
            </a:r>
            <a:r>
              <a:rPr lang="en-US" sz="3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، </a:t>
            </a:r>
            <a:r>
              <a:rPr lang="ar-JO" sz="3600" dirty="0" smtClean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من</a:t>
            </a:r>
            <a:r>
              <a:rPr lang="en-US" sz="3600" dirty="0" smtClean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 </a:t>
            </a:r>
            <a:r>
              <a:rPr lang="en-US" sz="36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أسرة </a:t>
            </a:r>
            <a:r>
              <a:rPr lang="en-US" sz="3600" dirty="0" smtClean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متواضعة</a:t>
            </a:r>
            <a:r>
              <a:rPr lang="ar-JO" sz="3600" dirty="0" smtClean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.</a:t>
            </a:r>
          </a:p>
          <a:p>
            <a:pPr marL="571500" indent="-5715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smtClean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أصيب </a:t>
            </a:r>
            <a:r>
              <a:rPr lang="en-US" sz="3600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بالعمى</a:t>
            </a:r>
            <a:r>
              <a:rPr lang="en-US" sz="3600" dirty="0" smtClean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 في سن الثالثة بسبب إ</a:t>
            </a:r>
            <a:r>
              <a:rPr lang="ar-JO" sz="3600" dirty="0" smtClean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صابة في العين</a:t>
            </a:r>
            <a:r>
              <a:rPr lang="en-US" sz="3600" dirty="0" smtClean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، لكن لم ت</a:t>
            </a:r>
            <a:r>
              <a:rPr lang="ar-JO" sz="3600" dirty="0" smtClean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منعه</a:t>
            </a:r>
            <a:r>
              <a:rPr lang="en-US" sz="3600" dirty="0" smtClean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 عن طلب العلم والمعرفة.</a:t>
            </a:r>
            <a:endParaRPr lang="en-US" sz="3600" dirty="0" smtClean="0"/>
          </a:p>
        </p:txBody>
      </p:sp>
      <p:sp>
        <p:nvSpPr>
          <p:cNvPr id="6" name="Text 3"/>
          <p:cNvSpPr/>
          <p:nvPr/>
        </p:nvSpPr>
        <p:spPr>
          <a:xfrm>
            <a:off x="6280190" y="5043249"/>
            <a:ext cx="269045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10" name="TextBox 9"/>
          <p:cNvSpPr txBox="1"/>
          <p:nvPr/>
        </p:nvSpPr>
        <p:spPr>
          <a:xfrm>
            <a:off x="7625417" y="1348638"/>
            <a:ext cx="6395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800" dirty="0" smtClean="0"/>
              <a:t>البدايات من الظلام الى النور</a:t>
            </a:r>
            <a:endParaRPr lang="en-US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10720552" y="2475186"/>
            <a:ext cx="29166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r" rtl="1">
              <a:buFont typeface="Wingdings" panose="05000000000000000000" pitchFamily="2" charset="2"/>
              <a:buChar char="v"/>
            </a:pPr>
            <a:r>
              <a:rPr lang="ar-JO" sz="4400" dirty="0" smtClean="0"/>
              <a:t>حـــيــاتـــه</a:t>
            </a:r>
            <a:endParaRPr lang="en-US" dirty="0"/>
          </a:p>
        </p:txBody>
      </p:sp>
      <p:pic>
        <p:nvPicPr>
          <p:cNvPr id="2050" name="Picture 2" descr="منزل طه حسين تونة الجبل - المنيا ----------------------- وهو نفس البيت الذي  تم فيه تصوير فيلم &quot;دعاء الكروان&quot; ، أنشأه عالم الآثار الشهير الدكتور سامي  جبره وأهداه لصديقه ورفيقه عميد الأدب العربي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205" y="1778131"/>
            <a:ext cx="5303985" cy="5137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2"/>
          <p:cNvSpPr/>
          <p:nvPr/>
        </p:nvSpPr>
        <p:spPr>
          <a:xfrm>
            <a:off x="4162096" y="2547432"/>
            <a:ext cx="8934479" cy="10313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نُشر كتاب "الأيام" على ثلاثة أجزاء </a:t>
            </a:r>
            <a:r>
              <a:rPr lang="ar-JO" sz="3200" dirty="0" smtClean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،</a:t>
            </a:r>
            <a:r>
              <a:rPr lang="en-US" sz="3200" dirty="0" smtClean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 وه</a:t>
            </a:r>
            <a:r>
              <a:rPr lang="ar-JO" sz="3200" dirty="0" smtClean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ي</a:t>
            </a:r>
            <a:r>
              <a:rPr lang="en-US" sz="3200" dirty="0" smtClean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 </a:t>
            </a:r>
            <a:r>
              <a:rPr lang="en-US" sz="32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سيرة ذاتية تحكي قصة طفولته وشبابه.</a:t>
            </a:r>
            <a:endParaRPr lang="en-US" sz="3200" dirty="0"/>
          </a:p>
        </p:txBody>
      </p:sp>
      <p:sp>
        <p:nvSpPr>
          <p:cNvPr id="6" name="Text 3"/>
          <p:cNvSpPr/>
          <p:nvPr/>
        </p:nvSpPr>
        <p:spPr>
          <a:xfrm>
            <a:off x="4398578" y="3639050"/>
            <a:ext cx="8697997" cy="659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57200" indent="-4572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يُعتبر من أوائل الأعمال التي استخدمت السيرة الذاتية كفن أدبي في الأدب العربي الحديث.</a:t>
            </a:r>
            <a:endParaRPr lang="en-US" sz="3200" dirty="0"/>
          </a:p>
        </p:txBody>
      </p:sp>
      <p:sp>
        <p:nvSpPr>
          <p:cNvPr id="7" name="Text 4"/>
          <p:cNvSpPr/>
          <p:nvPr/>
        </p:nvSpPr>
        <p:spPr>
          <a:xfrm>
            <a:off x="4162096" y="5176674"/>
            <a:ext cx="8934479" cy="1807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57200" indent="-4572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الكتاب يجسد صراع الفتى الأعمى مع الظروف القاسية، ورحلته نحو التعليم والمعرفة رغم كل العقبات.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783724" y="1130970"/>
            <a:ext cx="4587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4800" b="1" dirty="0" smtClean="0"/>
              <a:t>اهـم اعـمـالـه</a:t>
            </a:r>
            <a:endParaRPr lang="ar-JO" sz="4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610193" y="1688772"/>
            <a:ext cx="33061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r" rtl="1">
              <a:buFont typeface="Wingdings" panose="05000000000000000000" pitchFamily="2" charset="2"/>
              <a:buChar char="§"/>
            </a:pPr>
            <a:r>
              <a:rPr lang="ar-JO" sz="4400" dirty="0" smtClean="0"/>
              <a:t>الأيـــام</a:t>
            </a:r>
            <a:endParaRPr lang="en-US" sz="3600" dirty="0"/>
          </a:p>
        </p:txBody>
      </p:sp>
      <p:pic>
        <p:nvPicPr>
          <p:cNvPr id="3074" name="Picture 2" descr="الأيام - طه حسين - سماوي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8" t="11278" r="20435" b="22950"/>
          <a:stretch/>
        </p:blipFill>
        <p:spPr bwMode="auto">
          <a:xfrm>
            <a:off x="677915" y="1541083"/>
            <a:ext cx="3484181" cy="46547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01329" y="2441734"/>
            <a:ext cx="7223760" cy="696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5450"/>
              </a:lnSpc>
              <a:buNone/>
            </a:pPr>
            <a:r>
              <a:rPr lang="ar-JO" sz="4350" dirty="0" smtClean="0"/>
              <a:t>مقولته الشهيره:</a:t>
            </a:r>
          </a:p>
          <a:p>
            <a:pPr algn="r" rtl="1">
              <a:lnSpc>
                <a:spcPts val="5450"/>
              </a:lnSpc>
            </a:pPr>
            <a:r>
              <a:rPr lang="ar-JO" sz="4400" dirty="0" smtClean="0"/>
              <a:t>"التعليم كالماء والهواء، حق لكل إنسان"</a:t>
            </a:r>
          </a:p>
          <a:p>
            <a:pPr marL="0" indent="0" algn="r" rtl="1">
              <a:lnSpc>
                <a:spcPts val="5450"/>
              </a:lnSpc>
              <a:buNone/>
            </a:pPr>
            <a:endParaRPr lang="en-US" sz="4350" dirty="0"/>
          </a:p>
        </p:txBody>
      </p:sp>
      <p:sp>
        <p:nvSpPr>
          <p:cNvPr id="11" name="TextBox 10"/>
          <p:cNvSpPr txBox="1"/>
          <p:nvPr/>
        </p:nvSpPr>
        <p:spPr>
          <a:xfrm>
            <a:off x="6058985" y="1299184"/>
            <a:ext cx="3116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800" dirty="0" smtClean="0"/>
              <a:t>مـن أقـوالـه</a:t>
            </a:r>
            <a:endParaRPr lang="en-US" sz="4800" dirty="0"/>
          </a:p>
        </p:txBody>
      </p:sp>
      <p:pic>
        <p:nvPicPr>
          <p:cNvPr id="4098" name="Picture 2" descr="حكم واقوال طه حسين || عميد الأدب العربي| عن المرأة والحياة والح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8231">
            <a:off x="386037" y="2633101"/>
            <a:ext cx="5716162" cy="337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طه حسين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2" t="41911" b="13496"/>
          <a:stretch/>
        </p:blipFill>
        <p:spPr bwMode="auto">
          <a:xfrm>
            <a:off x="6605752" y="4726075"/>
            <a:ext cx="6832455" cy="244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1379" y="3216166"/>
            <a:ext cx="59120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800" dirty="0" smtClean="0"/>
              <a:t>عمل الطالب :ريان حجازين</a:t>
            </a:r>
          </a:p>
          <a:p>
            <a:pPr algn="ctr"/>
            <a:r>
              <a:rPr lang="ar-JO" sz="4800" dirty="0" smtClean="0"/>
              <a:t>السابع ب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5713170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83</TotalTime>
  <Words>135</Words>
  <Application>Microsoft Office PowerPoint</Application>
  <PresentationFormat>Custom</PresentationFormat>
  <Paragraphs>20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Times New Roman</vt:lpstr>
      <vt:lpstr>Arial</vt:lpstr>
      <vt:lpstr>Inter Medium</vt:lpstr>
      <vt:lpstr>Wingdings</vt:lpstr>
      <vt:lpstr>Calibri</vt:lpstr>
      <vt:lpstr>Garamond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User</dc:creator>
  <cp:lastModifiedBy>User</cp:lastModifiedBy>
  <cp:revision>10</cp:revision>
  <dcterms:created xsi:type="dcterms:W3CDTF">2025-11-10T16:04:49Z</dcterms:created>
  <dcterms:modified xsi:type="dcterms:W3CDTF">2025-11-11T19:21:04Z</dcterms:modified>
</cp:coreProperties>
</file>