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1"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38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EA0C67E-3652-4D00-91E6-2ECE2AF3107E}" type="datetimeFigureOut">
              <a:rPr lang="en-US" smtClean="0"/>
              <a:t>11/10/2025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33ABA0F1-A0DE-4449-A60B-A38824F0AEAC}" type="slidenum">
              <a:rPr lang="en-US" smtClean="0"/>
              <a:t>‹#›</a:t>
            </a:fld>
            <a:endParaRPr lang="en-US"/>
          </a:p>
        </p:txBody>
      </p:sp>
    </p:spTree>
    <p:extLst>
      <p:ext uri="{BB962C8B-B14F-4D97-AF65-F5344CB8AC3E}">
        <p14:creationId xmlns:p14="http://schemas.microsoft.com/office/powerpoint/2010/main" val="425190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A0C67E-3652-4D00-91E6-2ECE2AF3107E}"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BA0F1-A0DE-4449-A60B-A38824F0AEAC}" type="slidenum">
              <a:rPr lang="en-US" smtClean="0"/>
              <a:t>‹#›</a:t>
            </a:fld>
            <a:endParaRPr lang="en-US"/>
          </a:p>
        </p:txBody>
      </p:sp>
    </p:spTree>
    <p:extLst>
      <p:ext uri="{BB962C8B-B14F-4D97-AF65-F5344CB8AC3E}">
        <p14:creationId xmlns:p14="http://schemas.microsoft.com/office/powerpoint/2010/main" val="1928186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EA0C67E-3652-4D00-91E6-2ECE2AF3107E}" type="datetimeFigureOut">
              <a:rPr lang="en-US" smtClean="0"/>
              <a:t>11/10/2025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3ABA0F1-A0DE-4449-A60B-A38824F0AEAC}" type="slidenum">
              <a:rPr lang="en-US" smtClean="0"/>
              <a:t>‹#›</a:t>
            </a:fld>
            <a:endParaRPr lang="en-US"/>
          </a:p>
        </p:txBody>
      </p:sp>
    </p:spTree>
    <p:extLst>
      <p:ext uri="{BB962C8B-B14F-4D97-AF65-F5344CB8AC3E}">
        <p14:creationId xmlns:p14="http://schemas.microsoft.com/office/powerpoint/2010/main" val="2783071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EA0C67E-3652-4D00-91E6-2ECE2AF3107E}" type="datetimeFigureOut">
              <a:rPr lang="en-US" smtClean="0"/>
              <a:t>11/10/2025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3ABA0F1-A0DE-4449-A60B-A38824F0AEAC}"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32496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2EA0C67E-3652-4D00-91E6-2ECE2AF3107E}" type="datetimeFigureOut">
              <a:rPr lang="en-US" smtClean="0"/>
              <a:t>11/10/2025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3ABA0F1-A0DE-4449-A60B-A38824F0AEAC}" type="slidenum">
              <a:rPr lang="en-US" smtClean="0"/>
              <a:t>‹#›</a:t>
            </a:fld>
            <a:endParaRPr lang="en-US"/>
          </a:p>
        </p:txBody>
      </p:sp>
    </p:spTree>
    <p:extLst>
      <p:ext uri="{BB962C8B-B14F-4D97-AF65-F5344CB8AC3E}">
        <p14:creationId xmlns:p14="http://schemas.microsoft.com/office/powerpoint/2010/main" val="1218519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EA0C67E-3652-4D00-91E6-2ECE2AF3107E}" type="datetimeFigureOut">
              <a:rPr lang="en-US" smtClean="0"/>
              <a:t>11/10/2025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ABA0F1-A0DE-4449-A60B-A38824F0AEAC}" type="slidenum">
              <a:rPr lang="en-US" smtClean="0"/>
              <a:t>‹#›</a:t>
            </a:fld>
            <a:endParaRPr lang="en-US"/>
          </a:p>
        </p:txBody>
      </p:sp>
    </p:spTree>
    <p:extLst>
      <p:ext uri="{BB962C8B-B14F-4D97-AF65-F5344CB8AC3E}">
        <p14:creationId xmlns:p14="http://schemas.microsoft.com/office/powerpoint/2010/main" val="4267805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EA0C67E-3652-4D00-91E6-2ECE2AF3107E}" type="datetimeFigureOut">
              <a:rPr lang="en-US" smtClean="0"/>
              <a:t>11/10/2025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ABA0F1-A0DE-4449-A60B-A38824F0AEAC}" type="slidenum">
              <a:rPr lang="en-US" smtClean="0"/>
              <a:t>‹#›</a:t>
            </a:fld>
            <a:endParaRPr lang="en-US"/>
          </a:p>
        </p:txBody>
      </p:sp>
    </p:spTree>
    <p:extLst>
      <p:ext uri="{BB962C8B-B14F-4D97-AF65-F5344CB8AC3E}">
        <p14:creationId xmlns:p14="http://schemas.microsoft.com/office/powerpoint/2010/main" val="141107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A0C67E-3652-4D00-91E6-2ECE2AF3107E}"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BA0F1-A0DE-4449-A60B-A38824F0AEAC}" type="slidenum">
              <a:rPr lang="en-US" smtClean="0"/>
              <a:t>‹#›</a:t>
            </a:fld>
            <a:endParaRPr lang="en-US"/>
          </a:p>
        </p:txBody>
      </p:sp>
    </p:spTree>
    <p:extLst>
      <p:ext uri="{BB962C8B-B14F-4D97-AF65-F5344CB8AC3E}">
        <p14:creationId xmlns:p14="http://schemas.microsoft.com/office/powerpoint/2010/main" val="771042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2EA0C67E-3652-4D00-91E6-2ECE2AF3107E}" type="datetimeFigureOut">
              <a:rPr lang="en-US" smtClean="0"/>
              <a:t>11/10/2025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3ABA0F1-A0DE-4449-A60B-A38824F0AEAC}" type="slidenum">
              <a:rPr lang="en-US" smtClean="0"/>
              <a:t>‹#›</a:t>
            </a:fld>
            <a:endParaRPr lang="en-US"/>
          </a:p>
        </p:txBody>
      </p:sp>
    </p:spTree>
    <p:extLst>
      <p:ext uri="{BB962C8B-B14F-4D97-AF65-F5344CB8AC3E}">
        <p14:creationId xmlns:p14="http://schemas.microsoft.com/office/powerpoint/2010/main" val="637641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A0C67E-3652-4D00-91E6-2ECE2AF3107E}"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BA0F1-A0DE-4449-A60B-A38824F0AEAC}" type="slidenum">
              <a:rPr lang="en-US" smtClean="0"/>
              <a:t>‹#›</a:t>
            </a:fld>
            <a:endParaRPr lang="en-US"/>
          </a:p>
        </p:txBody>
      </p:sp>
    </p:spTree>
    <p:extLst>
      <p:ext uri="{BB962C8B-B14F-4D97-AF65-F5344CB8AC3E}">
        <p14:creationId xmlns:p14="http://schemas.microsoft.com/office/powerpoint/2010/main" val="1851952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2EA0C67E-3652-4D00-91E6-2ECE2AF3107E}" type="datetimeFigureOut">
              <a:rPr lang="en-US" smtClean="0"/>
              <a:t>11/10/2025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3ABA0F1-A0DE-4449-A60B-A38824F0AEAC}" type="slidenum">
              <a:rPr lang="en-US" smtClean="0"/>
              <a:t>‹#›</a:t>
            </a:fld>
            <a:endParaRPr lang="en-US"/>
          </a:p>
        </p:txBody>
      </p:sp>
    </p:spTree>
    <p:extLst>
      <p:ext uri="{BB962C8B-B14F-4D97-AF65-F5344CB8AC3E}">
        <p14:creationId xmlns:p14="http://schemas.microsoft.com/office/powerpoint/2010/main" val="3741909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A0C67E-3652-4D00-91E6-2ECE2AF3107E}"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BA0F1-A0DE-4449-A60B-A38824F0AEAC}" type="slidenum">
              <a:rPr lang="en-US" smtClean="0"/>
              <a:t>‹#›</a:t>
            </a:fld>
            <a:endParaRPr lang="en-US"/>
          </a:p>
        </p:txBody>
      </p:sp>
    </p:spTree>
    <p:extLst>
      <p:ext uri="{BB962C8B-B14F-4D97-AF65-F5344CB8AC3E}">
        <p14:creationId xmlns:p14="http://schemas.microsoft.com/office/powerpoint/2010/main" val="6445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A0C67E-3652-4D00-91E6-2ECE2AF3107E}" type="datetimeFigureOut">
              <a:rPr lang="en-US" smtClean="0"/>
              <a:t>11/10/2025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ABA0F1-A0DE-4449-A60B-A38824F0AEAC}" type="slidenum">
              <a:rPr lang="en-US" smtClean="0"/>
              <a:t>‹#›</a:t>
            </a:fld>
            <a:endParaRPr lang="en-US"/>
          </a:p>
        </p:txBody>
      </p:sp>
    </p:spTree>
    <p:extLst>
      <p:ext uri="{BB962C8B-B14F-4D97-AF65-F5344CB8AC3E}">
        <p14:creationId xmlns:p14="http://schemas.microsoft.com/office/powerpoint/2010/main" val="1757520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A0C67E-3652-4D00-91E6-2ECE2AF3107E}" type="datetimeFigureOut">
              <a:rPr lang="en-US" smtClean="0"/>
              <a:t>11/10/2025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ABA0F1-A0DE-4449-A60B-A38824F0AEAC}" type="slidenum">
              <a:rPr lang="en-US" smtClean="0"/>
              <a:t>‹#›</a:t>
            </a:fld>
            <a:endParaRPr lang="en-US"/>
          </a:p>
        </p:txBody>
      </p:sp>
    </p:spTree>
    <p:extLst>
      <p:ext uri="{BB962C8B-B14F-4D97-AF65-F5344CB8AC3E}">
        <p14:creationId xmlns:p14="http://schemas.microsoft.com/office/powerpoint/2010/main" val="253378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0C67E-3652-4D00-91E6-2ECE2AF3107E}" type="datetimeFigureOut">
              <a:rPr lang="en-US" smtClean="0"/>
              <a:t>11/10/2025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ABA0F1-A0DE-4449-A60B-A38824F0AEAC}" type="slidenum">
              <a:rPr lang="en-US" smtClean="0"/>
              <a:t>‹#›</a:t>
            </a:fld>
            <a:endParaRPr lang="en-US"/>
          </a:p>
        </p:txBody>
      </p:sp>
    </p:spTree>
    <p:extLst>
      <p:ext uri="{BB962C8B-B14F-4D97-AF65-F5344CB8AC3E}">
        <p14:creationId xmlns:p14="http://schemas.microsoft.com/office/powerpoint/2010/main" val="3606041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A0C67E-3652-4D00-91E6-2ECE2AF3107E}"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BA0F1-A0DE-4449-A60B-A38824F0AEAC}" type="slidenum">
              <a:rPr lang="en-US" smtClean="0"/>
              <a:t>‹#›</a:t>
            </a:fld>
            <a:endParaRPr lang="en-US"/>
          </a:p>
        </p:txBody>
      </p:sp>
    </p:spTree>
    <p:extLst>
      <p:ext uri="{BB962C8B-B14F-4D97-AF65-F5344CB8AC3E}">
        <p14:creationId xmlns:p14="http://schemas.microsoft.com/office/powerpoint/2010/main" val="3106560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A0C67E-3652-4D00-91E6-2ECE2AF3107E}"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BA0F1-A0DE-4449-A60B-A38824F0AEAC}" type="slidenum">
              <a:rPr lang="en-US" smtClean="0"/>
              <a:t>‹#›</a:t>
            </a:fld>
            <a:endParaRPr lang="en-US"/>
          </a:p>
        </p:txBody>
      </p:sp>
    </p:spTree>
    <p:extLst>
      <p:ext uri="{BB962C8B-B14F-4D97-AF65-F5344CB8AC3E}">
        <p14:creationId xmlns:p14="http://schemas.microsoft.com/office/powerpoint/2010/main" val="1025896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EA0C67E-3652-4D00-91E6-2ECE2AF3107E}" type="datetimeFigureOut">
              <a:rPr lang="en-US" smtClean="0"/>
              <a:t>11/10/2025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3ABA0F1-A0DE-4449-A60B-A38824F0AEAC}" type="slidenum">
              <a:rPr lang="en-US" smtClean="0"/>
              <a:t>‹#›</a:t>
            </a:fld>
            <a:endParaRPr lang="en-US"/>
          </a:p>
        </p:txBody>
      </p:sp>
    </p:spTree>
    <p:extLst>
      <p:ext uri="{BB962C8B-B14F-4D97-AF65-F5344CB8AC3E}">
        <p14:creationId xmlns:p14="http://schemas.microsoft.com/office/powerpoint/2010/main" val="33978612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hyperlink" Target="https://www.tasnimnews.com/fa/news/1403/06/10/3150922/%D8%B4%D8%A7%D8%B9%D8%B1-%D8%B9%D8%A7%D8%B4%D9%82%D8%A7%D9%86%D9%87-%D9%87%D8%A7%DB%8C-%D8%AE%D8%A7%D8%B7%D8%B1%D9%87-%D8%B3%D8%A7%D8%B2-%D9%BE%D8%B4%D8%AA-%D9%BE%D8%A7-%D8%A8%D9%87-%D8%B1%D8%B3%D9%85-%D8%AF%D9%86%DB%8C%D8%A7-%D8%B2%D8%AF-%D9%88-%D8%B1%D9%81%D8%AA" TargetMode="External"/><Relationship Id="rId5" Type="http://schemas.openxmlformats.org/officeDocument/2006/relationships/image" Target="../media/image7.jpg"/><Relationship Id="rId4" Type="http://schemas.openxmlformats.org/officeDocument/2006/relationships/hyperlink" Target="https://www.tasnimnews.com/ar/news/2019/10/14/2118552/%D8%A3%D8%AD%D9%85%D8%AF-%D8%B4%D9%88%D9%82%DB%8C-%D8%A3%D9%85%DB%8C%D8%B1-%D8%A7%D9%84%D8%B4%D8%B9%D8%B1%D8%A7%D8%A1-%D8%B1%D8%A7%D8%A6%D8%AF-%D8%A7%D9%84%D8%B4%D8%B9%D8%B1-%D8%A7%D9%84%D9%85%D8%B3%D8%B1%D8%AD%DB%8C-%D8%A7%D9%84%D8%B9%D8%B1%D8%A8%DB%8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1B70-A696-DCEE-03DA-9BBD532F805A}"/>
              </a:ext>
            </a:extLst>
          </p:cNvPr>
          <p:cNvSpPr>
            <a:spLocks noGrp="1"/>
          </p:cNvSpPr>
          <p:nvPr>
            <p:ph type="ctrTitle"/>
          </p:nvPr>
        </p:nvSpPr>
        <p:spPr/>
        <p:txBody>
          <a:bodyPr/>
          <a:lstStyle/>
          <a:p>
            <a:pPr algn="ctr"/>
            <a:r>
              <a:rPr lang="ar-JO" dirty="0"/>
              <a:t>أحمد شوقي</a:t>
            </a:r>
            <a:endParaRPr lang="en-US" dirty="0"/>
          </a:p>
        </p:txBody>
      </p:sp>
      <p:sp>
        <p:nvSpPr>
          <p:cNvPr id="3" name="Subtitle 2">
            <a:extLst>
              <a:ext uri="{FF2B5EF4-FFF2-40B4-BE49-F238E27FC236}">
                <a16:creationId xmlns:a16="http://schemas.microsoft.com/office/drawing/2014/main" id="{8CADB982-4FD5-A10E-5314-A522CE3711D6}"/>
              </a:ext>
            </a:extLst>
          </p:cNvPr>
          <p:cNvSpPr>
            <a:spLocks noGrp="1"/>
          </p:cNvSpPr>
          <p:nvPr>
            <p:ph type="subTitle" idx="1"/>
          </p:nvPr>
        </p:nvSpPr>
        <p:spPr/>
        <p:txBody>
          <a:bodyPr>
            <a:normAutofit fontScale="92500" lnSpcReduction="10000"/>
          </a:bodyPr>
          <a:lstStyle/>
          <a:p>
            <a:endParaRPr lang="en-US" dirty="0"/>
          </a:p>
          <a:p>
            <a:pPr algn="ctr"/>
            <a:r>
              <a:rPr lang="ar-JO" dirty="0"/>
              <a:t>آيرس خوري</a:t>
            </a:r>
            <a:endParaRPr lang="en-US" dirty="0"/>
          </a:p>
        </p:txBody>
      </p:sp>
    </p:spTree>
    <p:extLst>
      <p:ext uri="{BB962C8B-B14F-4D97-AF65-F5344CB8AC3E}">
        <p14:creationId xmlns:p14="http://schemas.microsoft.com/office/powerpoint/2010/main" val="29801345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818B-A0E5-5972-6173-781C2287426B}"/>
              </a:ext>
            </a:extLst>
          </p:cNvPr>
          <p:cNvSpPr>
            <a:spLocks noGrp="1"/>
          </p:cNvSpPr>
          <p:nvPr>
            <p:ph type="title"/>
          </p:nvPr>
        </p:nvSpPr>
        <p:spPr/>
        <p:txBody>
          <a:bodyPr/>
          <a:lstStyle/>
          <a:p>
            <a:pPr algn="ctr"/>
            <a:r>
              <a:rPr lang="ar-JO" dirty="0">
                <a:highlight>
                  <a:srgbClr val="00FFFF"/>
                </a:highlight>
              </a:rPr>
              <a:t>من هو أحمد شوقي     </a:t>
            </a:r>
            <a:endParaRPr lang="en-US" dirty="0">
              <a:highlight>
                <a:srgbClr val="00FFFF"/>
              </a:highlight>
            </a:endParaRPr>
          </a:p>
        </p:txBody>
      </p:sp>
      <p:pic>
        <p:nvPicPr>
          <p:cNvPr id="6" name="Picture Placeholder 5" descr="A person with a mustache&#10;&#10;AI-generated content may be incorrect.">
            <a:extLst>
              <a:ext uri="{FF2B5EF4-FFF2-40B4-BE49-F238E27FC236}">
                <a16:creationId xmlns:a16="http://schemas.microsoft.com/office/drawing/2014/main" id="{019C92D8-162C-116B-7BFC-22ECBCDB300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1222" r="31222"/>
          <a:stretch>
            <a:fillRect/>
          </a:stretch>
        </p:blipFill>
        <p:spPr/>
      </p:pic>
      <p:sp>
        <p:nvSpPr>
          <p:cNvPr id="4" name="Text Placeholder 3">
            <a:extLst>
              <a:ext uri="{FF2B5EF4-FFF2-40B4-BE49-F238E27FC236}">
                <a16:creationId xmlns:a16="http://schemas.microsoft.com/office/drawing/2014/main" id="{384D4B0F-F376-6EE0-AA00-2A305FE72E91}"/>
              </a:ext>
            </a:extLst>
          </p:cNvPr>
          <p:cNvSpPr>
            <a:spLocks noGrp="1"/>
          </p:cNvSpPr>
          <p:nvPr>
            <p:ph type="body" sz="half" idx="2"/>
          </p:nvPr>
        </p:nvSpPr>
        <p:spPr/>
        <p:txBody>
          <a:bodyPr/>
          <a:lstStyle/>
          <a:p>
            <a:pPr algn="r"/>
            <a:r>
              <a:rPr lang="ar-JO" sz="2400" dirty="0">
                <a:effectLst/>
              </a:rPr>
              <a:t>أحمد شوقي هو                           </a:t>
            </a:r>
          </a:p>
          <a:p>
            <a:pPr algn="r"/>
            <a:r>
              <a:rPr lang="ar-JO" sz="2400" dirty="0"/>
              <a:t>شاعر مصري لُقب بـ "أمير الشعراء"، وُلد بالقاهرة عام 1868م وتوفي عام 1932م. اشتهر بغزارة إنتاجه الشعري وخصوصاً في مسرحياته، كما عرف بالوطنية وحبه لوطنه مصر، وتم نفيه إلى إسبانيا.</a:t>
            </a:r>
            <a:endParaRPr lang="en-US" sz="2400" dirty="0"/>
          </a:p>
        </p:txBody>
      </p:sp>
    </p:spTree>
    <p:extLst>
      <p:ext uri="{BB962C8B-B14F-4D97-AF65-F5344CB8AC3E}">
        <p14:creationId xmlns:p14="http://schemas.microsoft.com/office/powerpoint/2010/main" val="290109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D7DD0-9F4D-EB13-B131-669E636D4F54}"/>
              </a:ext>
            </a:extLst>
          </p:cNvPr>
          <p:cNvSpPr>
            <a:spLocks noGrp="1"/>
          </p:cNvSpPr>
          <p:nvPr>
            <p:ph type="title"/>
          </p:nvPr>
        </p:nvSpPr>
        <p:spPr/>
        <p:txBody>
          <a:bodyPr/>
          <a:lstStyle/>
          <a:p>
            <a:pPr algn="ctr"/>
            <a:r>
              <a:rPr lang="ar-JO" dirty="0">
                <a:highlight>
                  <a:srgbClr val="00FFFF"/>
                </a:highlight>
              </a:rPr>
              <a:t>حياته السياسية ونفيه</a:t>
            </a:r>
            <a:endParaRPr lang="en-US" dirty="0">
              <a:highlight>
                <a:srgbClr val="00FFFF"/>
              </a:highlight>
            </a:endParaRPr>
          </a:p>
        </p:txBody>
      </p:sp>
      <p:pic>
        <p:nvPicPr>
          <p:cNvPr id="7" name="Picture Placeholder 6" descr="A close up of a person&#10;&#10;AI-generated content may be incorrect.">
            <a:extLst>
              <a:ext uri="{FF2B5EF4-FFF2-40B4-BE49-F238E27FC236}">
                <a16:creationId xmlns:a16="http://schemas.microsoft.com/office/drawing/2014/main" id="{69162EBD-6F38-D0C7-4B3A-738B81E3387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6667" r="16667"/>
          <a:stretch>
            <a:fillRect/>
          </a:stretch>
        </p:blipFill>
        <p:spPr/>
      </p:pic>
      <p:sp>
        <p:nvSpPr>
          <p:cNvPr id="5" name="Rectangle 1">
            <a:extLst>
              <a:ext uri="{FF2B5EF4-FFF2-40B4-BE49-F238E27FC236}">
                <a16:creationId xmlns:a16="http://schemas.microsoft.com/office/drawing/2014/main" id="{7A82077F-9DF8-05A7-B100-95DCC07C9A41}"/>
              </a:ext>
            </a:extLst>
          </p:cNvPr>
          <p:cNvSpPr>
            <a:spLocks noGrp="1" noChangeArrowheads="1"/>
          </p:cNvSpPr>
          <p:nvPr>
            <p:ph type="body" sz="half" idx="2"/>
          </p:nvPr>
        </p:nvSpPr>
        <p:spPr bwMode="auto">
          <a:xfrm>
            <a:off x="685800" y="3932778"/>
            <a:ext cx="678743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Char char="•"/>
              <a:tabLst/>
            </a:pPr>
            <a:r>
              <a:rPr kumimoji="0" lang="ar-SA"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هاجم الاحتلال البريطاني لمصر، مما أدى إلى نفيه إلى إسبانيا بين عامي 1914 و1919</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ar-JO"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ar-SA"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أثناء نفيه، نظم الكثير من قصائده التي تعبر عن حب وطنه وشوقه إليه</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ar-JO"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ar-SA"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عند عودته، أثرى الحياة الأدبية في مصر، وقدم للعربية إسهامات عظيمة</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63019968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B486-DD90-766B-A004-7CF605C9D6AE}"/>
              </a:ext>
            </a:extLst>
          </p:cNvPr>
          <p:cNvSpPr>
            <a:spLocks noGrp="1"/>
          </p:cNvSpPr>
          <p:nvPr>
            <p:ph type="title"/>
          </p:nvPr>
        </p:nvSpPr>
        <p:spPr/>
        <p:txBody>
          <a:bodyPr/>
          <a:lstStyle/>
          <a:p>
            <a:pPr algn="r"/>
            <a:r>
              <a:rPr lang="ar-JO" dirty="0">
                <a:highlight>
                  <a:srgbClr val="00FFFF"/>
                </a:highlight>
              </a:rPr>
              <a:t>ما هي أشهر قصائد أحمد شوقي؟</a:t>
            </a:r>
            <a:endParaRPr lang="en-US" dirty="0">
              <a:highlight>
                <a:srgbClr val="00FFFF"/>
              </a:highlight>
            </a:endParaRPr>
          </a:p>
        </p:txBody>
      </p:sp>
      <p:pic>
        <p:nvPicPr>
          <p:cNvPr id="6" name="Picture Placeholder 5" descr="A book cover with a person leaning on his head&#10;&#10;AI-generated content may be incorrect.">
            <a:extLst>
              <a:ext uri="{FF2B5EF4-FFF2-40B4-BE49-F238E27FC236}">
                <a16:creationId xmlns:a16="http://schemas.microsoft.com/office/drawing/2014/main" id="{83C40C4C-4877-8B48-5C98-5F088B49868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107" r="2107"/>
          <a:stretch>
            <a:fillRect/>
          </a:stretch>
        </p:blipFill>
        <p:spPr/>
      </p:pic>
      <p:sp>
        <p:nvSpPr>
          <p:cNvPr id="4" name="Text Placeholder 3">
            <a:extLst>
              <a:ext uri="{FF2B5EF4-FFF2-40B4-BE49-F238E27FC236}">
                <a16:creationId xmlns:a16="http://schemas.microsoft.com/office/drawing/2014/main" id="{B7C00474-7EB0-5673-217D-A80C1BF82294}"/>
              </a:ext>
            </a:extLst>
          </p:cNvPr>
          <p:cNvSpPr>
            <a:spLocks noGrp="1"/>
          </p:cNvSpPr>
          <p:nvPr>
            <p:ph type="body" sz="half" idx="2"/>
          </p:nvPr>
        </p:nvSpPr>
        <p:spPr>
          <a:xfrm>
            <a:off x="685800" y="3512001"/>
            <a:ext cx="6873240" cy="3094485"/>
          </a:xfrm>
        </p:spPr>
        <p:txBody>
          <a:bodyPr/>
          <a:lstStyle/>
          <a:p>
            <a:pPr algn="r"/>
            <a:r>
              <a:rPr lang="ar-JO" sz="2200" dirty="0"/>
              <a:t>من أشهر قصائد أحمد شوقي قصيدة "قم للمعلم وفه التبجيلا"، و"نهج البردة" و"ريم على القاع" في مدح النبي، و"غربة وحنين"، وقصائد الحب مثل "سلوا قلبي"، بالإضافة إلى قصائده الوطنية مثل "نشيد مصر" و"النيل" ومسرحياته الشعرية مثل "مصرع كليوباترا". </a:t>
            </a:r>
          </a:p>
          <a:p>
            <a:endParaRPr lang="en-US" dirty="0"/>
          </a:p>
        </p:txBody>
      </p:sp>
    </p:spTree>
    <p:extLst>
      <p:ext uri="{BB962C8B-B14F-4D97-AF65-F5344CB8AC3E}">
        <p14:creationId xmlns:p14="http://schemas.microsoft.com/office/powerpoint/2010/main" val="362119520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amond(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E03F382-FD2A-5717-EF18-FB2FBF80083C}"/>
              </a:ext>
            </a:extLst>
          </p:cNvPr>
          <p:cNvSpPr txBox="1"/>
          <p:nvPr/>
        </p:nvSpPr>
        <p:spPr>
          <a:xfrm>
            <a:off x="-324464" y="786580"/>
            <a:ext cx="12329652" cy="3693319"/>
          </a:xfrm>
          <a:prstGeom prst="rect">
            <a:avLst/>
          </a:prstGeom>
          <a:noFill/>
        </p:spPr>
        <p:txBody>
          <a:bodyPr wrap="square">
            <a:spAutoFit/>
          </a:bodyPr>
          <a:lstStyle/>
          <a:p>
            <a:pPr algn="ctr" rtl="1">
              <a:buNone/>
            </a:pPr>
            <a:endParaRPr lang="ar-JO" b="0" i="0" dirty="0">
              <a:effectLst/>
              <a:latin typeface="Amiri"/>
            </a:endParaRPr>
          </a:p>
          <a:p>
            <a:pPr algn="ctr" rtl="1">
              <a:buNone/>
            </a:pPr>
            <a:r>
              <a:rPr lang="ar-JO" b="0" i="0" dirty="0">
                <a:effectLst/>
                <a:latin typeface="Amiri"/>
              </a:rPr>
              <a:t>وَطَبَعتَهُ بِيَدِ المُعَلِّمِ تارَةً                    صَدِئَ الحَديدُ وَتارَةً مَصقولا</a:t>
            </a:r>
          </a:p>
          <a:p>
            <a:pPr algn="ctr" rtl="1">
              <a:buNone/>
            </a:pPr>
            <a:endParaRPr lang="ar-JO" b="0" i="0" dirty="0">
              <a:effectLst/>
              <a:latin typeface="Amiri"/>
            </a:endParaRPr>
          </a:p>
          <a:p>
            <a:pPr algn="ctr" rtl="1">
              <a:buNone/>
            </a:pPr>
            <a:r>
              <a:rPr lang="ar-JO" b="0" i="0" dirty="0">
                <a:effectLst/>
                <a:latin typeface="Amiri"/>
              </a:rPr>
              <a:t>أَرسَلتَ بِالتَوراةِ موسى مُرشِداً                وَاِبنَ البَتولِ فَعَلِّمِ الإِنجيلا</a:t>
            </a:r>
          </a:p>
          <a:p>
            <a:pPr algn="ctr" rtl="1">
              <a:buNone/>
            </a:pPr>
            <a:endParaRPr lang="ar-JO" b="0" i="0" dirty="0">
              <a:effectLst/>
              <a:latin typeface="Amiri"/>
            </a:endParaRPr>
          </a:p>
          <a:p>
            <a:pPr algn="ctr" rtl="1">
              <a:buNone/>
            </a:pPr>
            <a:r>
              <a:rPr lang="ar-JO" b="0" i="0" dirty="0">
                <a:effectLst/>
                <a:latin typeface="Amiri"/>
              </a:rPr>
              <a:t>وَفَجَرتَ يَنبوعَ البَيانِ مُحَمَّداً                   فَسَقى الحَديثَ وَناوَلَ التَنزيلا</a:t>
            </a:r>
          </a:p>
          <a:p>
            <a:pPr algn="ctr" rtl="1">
              <a:buNone/>
            </a:pPr>
            <a:endParaRPr lang="ar-JO" b="0" i="0" dirty="0">
              <a:effectLst/>
              <a:latin typeface="Amiri"/>
            </a:endParaRPr>
          </a:p>
          <a:p>
            <a:pPr algn="ctr" rtl="1"/>
            <a:r>
              <a:rPr lang="ar-JO" b="0" i="0" dirty="0">
                <a:effectLst/>
                <a:latin typeface="Amiri"/>
              </a:rPr>
              <a:t>عَلَّمتَ يوناناً </a:t>
            </a:r>
            <a:r>
              <a:rPr lang="ar-JO" dirty="0">
                <a:latin typeface="Amiri"/>
              </a:rPr>
              <a:t>وَمِصرَ فَزالَتا               عَن كُلِّ شَمسٍ ما تُريدُ أُفولا</a:t>
            </a:r>
          </a:p>
          <a:p>
            <a:pPr algn="ctr" rtl="1">
              <a:buNone/>
            </a:pPr>
            <a:endParaRPr lang="ar-JO" b="0" i="0" dirty="0">
              <a:effectLst/>
              <a:latin typeface="Amiri"/>
            </a:endParaRPr>
          </a:p>
          <a:p>
            <a:pPr algn="ctr" rtl="1">
              <a:buNone/>
            </a:pPr>
            <a:r>
              <a:rPr lang="ar-JO" b="0" i="0" dirty="0">
                <a:effectLst/>
                <a:latin typeface="Amiri"/>
              </a:rPr>
              <a:t>وَاليَومَ أَصبَحَتا بِحالِ طُفولَةٍ                   في العِلمِ تَلتَمِسانِهِ تَطفيلا</a:t>
            </a:r>
          </a:p>
          <a:p>
            <a:pPr algn="ctr" rtl="1">
              <a:buNone/>
            </a:pPr>
            <a:endParaRPr lang="ar-JO" b="0" i="0" dirty="0">
              <a:effectLst/>
              <a:latin typeface="Amiri"/>
            </a:endParaRPr>
          </a:p>
          <a:p>
            <a:pPr algn="ctr" rtl="1">
              <a:buNone/>
            </a:pPr>
            <a:r>
              <a:rPr lang="ar-JO" b="0" i="0" dirty="0">
                <a:effectLst/>
                <a:latin typeface="Amiri"/>
              </a:rPr>
              <a:t> </a:t>
            </a:r>
          </a:p>
          <a:p>
            <a:pPr algn="ctr" rtl="1">
              <a:buNone/>
            </a:pPr>
            <a:endParaRPr lang="ar-JO" b="0" i="0" dirty="0">
              <a:effectLst/>
              <a:latin typeface="Amiri"/>
            </a:endParaRPr>
          </a:p>
        </p:txBody>
      </p:sp>
      <p:sp>
        <p:nvSpPr>
          <p:cNvPr id="9" name="TextBox 8">
            <a:extLst>
              <a:ext uri="{FF2B5EF4-FFF2-40B4-BE49-F238E27FC236}">
                <a16:creationId xmlns:a16="http://schemas.microsoft.com/office/drawing/2014/main" id="{81C1D9F7-46A8-BDAA-71C1-757650FF1018}"/>
              </a:ext>
            </a:extLst>
          </p:cNvPr>
          <p:cNvSpPr txBox="1"/>
          <p:nvPr/>
        </p:nvSpPr>
        <p:spPr>
          <a:xfrm>
            <a:off x="1484672" y="4666712"/>
            <a:ext cx="8920316" cy="646331"/>
          </a:xfrm>
          <a:prstGeom prst="rect">
            <a:avLst/>
          </a:prstGeom>
          <a:noFill/>
        </p:spPr>
        <p:txBody>
          <a:bodyPr wrap="square">
            <a:spAutoFit/>
          </a:bodyPr>
          <a:lstStyle/>
          <a:p>
            <a:pPr algn="r"/>
            <a:r>
              <a:rPr lang="ar-JO" dirty="0"/>
              <a:t>"قم للمعلم وفه التبجيلا" تعني </a:t>
            </a:r>
            <a:r>
              <a:rPr lang="ar-JO" b="1" i="0" dirty="0">
                <a:effectLst/>
                <a:latin typeface="Google Sans"/>
              </a:rPr>
              <a:t>"</a:t>
            </a:r>
            <a:r>
              <a:rPr lang="ar-JO" b="1" dirty="0">
                <a:effectLst/>
              </a:rPr>
              <a:t>قف احترامًا للمعلم وأظهر له التوقير والتقدير الكبير</a:t>
            </a:r>
            <a:r>
              <a:rPr lang="ar-JO" b="1" i="0" dirty="0">
                <a:effectLst/>
                <a:latin typeface="Google Sans"/>
              </a:rPr>
              <a:t>"</a:t>
            </a:r>
            <a:r>
              <a:rPr lang="ar-JO" b="0" i="0" dirty="0">
                <a:effectLst/>
                <a:latin typeface="Google Sans"/>
              </a:rPr>
              <a:t>. هذا البيت الشعري لأمير الشعراء أحمد شوقي يُمجّد دور المعلم ويؤكد على مكانته العالية، حيث شبهها بمكانة "الرسول" لأنه يبني عقول الأجيال. </a:t>
            </a:r>
            <a:endParaRPr lang="en-US" dirty="0"/>
          </a:p>
        </p:txBody>
      </p:sp>
    </p:spTree>
    <p:extLst>
      <p:ext uri="{BB962C8B-B14F-4D97-AF65-F5344CB8AC3E}">
        <p14:creationId xmlns:p14="http://schemas.microsoft.com/office/powerpoint/2010/main" val="154615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C3BBC63-DC19-41B8-AB81-E30CC21AEB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7" name="Rectangle 16">
            <a:extLst>
              <a:ext uri="{FF2B5EF4-FFF2-40B4-BE49-F238E27FC236}">
                <a16:creationId xmlns:a16="http://schemas.microsoft.com/office/drawing/2014/main" id="{BB08413F-AD83-4F35-9CA9-B80D96343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B93DEAAF-E907-4488-89B5-93E92EBE24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1" name="Rounded Rectangle 14">
            <a:extLst>
              <a:ext uri="{FF2B5EF4-FFF2-40B4-BE49-F238E27FC236}">
                <a16:creationId xmlns:a16="http://schemas.microsoft.com/office/drawing/2014/main" id="{DC093F49-AE7E-46A4-BF88-66F3BE7F2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8475" y="1075591"/>
            <a:ext cx="3303482" cy="5148371"/>
          </a:xfrm>
          <a:prstGeom prst="roundRect">
            <a:avLst>
              <a:gd name="adj" fmla="val 3468"/>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with a mustache and a bow tie&#10;&#10;AI-generated content may be incorrect.">
            <a:extLst>
              <a:ext uri="{FF2B5EF4-FFF2-40B4-BE49-F238E27FC236}">
                <a16:creationId xmlns:a16="http://schemas.microsoft.com/office/drawing/2014/main" id="{882396BF-157D-6055-C167-4CB08D9279A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939" r="12685" b="-4"/>
          <a:stretch>
            <a:fillRect/>
          </a:stretch>
        </p:blipFill>
        <p:spPr>
          <a:xfrm>
            <a:off x="8422081" y="1381279"/>
            <a:ext cx="2656271" cy="2175579"/>
          </a:xfrm>
          <a:custGeom>
            <a:avLst/>
            <a:gdLst/>
            <a:ahLst/>
            <a:cxnLst/>
            <a:rect l="l" t="t" r="r" b="b"/>
            <a:pathLst>
              <a:path w="3023405" h="2220471">
                <a:moveTo>
                  <a:pt x="123891" y="0"/>
                </a:moveTo>
                <a:lnTo>
                  <a:pt x="2899513" y="0"/>
                </a:lnTo>
                <a:lnTo>
                  <a:pt x="2947731" y="9735"/>
                </a:lnTo>
                <a:cubicBezTo>
                  <a:pt x="2992202" y="28544"/>
                  <a:pt x="3023405" y="72578"/>
                  <a:pt x="3023405" y="123900"/>
                </a:cubicBezTo>
                <a:lnTo>
                  <a:pt x="3023405" y="2220471"/>
                </a:lnTo>
                <a:lnTo>
                  <a:pt x="0" y="2220471"/>
                </a:lnTo>
                <a:lnTo>
                  <a:pt x="0" y="123895"/>
                </a:lnTo>
                <a:lnTo>
                  <a:pt x="9736" y="75672"/>
                </a:lnTo>
                <a:cubicBezTo>
                  <a:pt x="22276" y="46025"/>
                  <a:pt x="46026" y="22275"/>
                  <a:pt x="75673" y="9735"/>
                </a:cubicBezTo>
                <a:close/>
              </a:path>
            </a:pathLst>
          </a:custGeom>
        </p:spPr>
      </p:pic>
      <p:pic>
        <p:nvPicPr>
          <p:cNvPr id="6" name="Picture Placeholder 5" descr="A person with a mustache and glasses&#10;&#10;AI-generated content may be incorrect.">
            <a:extLst>
              <a:ext uri="{FF2B5EF4-FFF2-40B4-BE49-F238E27FC236}">
                <a16:creationId xmlns:a16="http://schemas.microsoft.com/office/drawing/2014/main" id="{86877D0E-EAEF-C8E8-17A6-F1438E16D84A}"/>
              </a:ext>
            </a:extLst>
          </p:cNvPr>
          <p:cNvPicPr>
            <a:picLocks noGrp="1" noChangeAspect="1"/>
          </p:cNvPicPr>
          <p:nvPr>
            <p:ph type="pic" idx="1"/>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4473" r="10478" b="5"/>
          <a:stretch>
            <a:fillRect/>
          </a:stretch>
        </p:blipFill>
        <p:spPr>
          <a:xfrm>
            <a:off x="8422081" y="3714472"/>
            <a:ext cx="2656270" cy="2178313"/>
          </a:xfrm>
          <a:custGeom>
            <a:avLst/>
            <a:gdLst/>
            <a:ahLst/>
            <a:cxnLst/>
            <a:rect l="l" t="t" r="r" b="b"/>
            <a:pathLst>
              <a:path w="3023404" h="2223262">
                <a:moveTo>
                  <a:pt x="0" y="0"/>
                </a:moveTo>
                <a:lnTo>
                  <a:pt x="3023404" y="0"/>
                </a:lnTo>
                <a:lnTo>
                  <a:pt x="3023404" y="2119740"/>
                </a:lnTo>
                <a:cubicBezTo>
                  <a:pt x="3023404" y="2176914"/>
                  <a:pt x="2977056" y="2223262"/>
                  <a:pt x="2919882" y="2223262"/>
                </a:cubicBezTo>
                <a:lnTo>
                  <a:pt x="103519" y="2223262"/>
                </a:lnTo>
                <a:cubicBezTo>
                  <a:pt x="60639" y="2223262"/>
                  <a:pt x="23848" y="2197191"/>
                  <a:pt x="8132" y="2160036"/>
                </a:cubicBezTo>
                <a:lnTo>
                  <a:pt x="0" y="2119755"/>
                </a:lnTo>
                <a:close/>
              </a:path>
            </a:pathLst>
          </a:custGeom>
        </p:spPr>
      </p:pic>
      <p:sp>
        <p:nvSpPr>
          <p:cNvPr id="12" name="Scroll: Vertical 11">
            <a:extLst>
              <a:ext uri="{FF2B5EF4-FFF2-40B4-BE49-F238E27FC236}">
                <a16:creationId xmlns:a16="http://schemas.microsoft.com/office/drawing/2014/main" id="{C97DFB7A-B543-EF01-6BAD-7D0602BCF690}"/>
              </a:ext>
            </a:extLst>
          </p:cNvPr>
          <p:cNvSpPr/>
          <p:nvPr/>
        </p:nvSpPr>
        <p:spPr>
          <a:xfrm>
            <a:off x="1848465" y="1297858"/>
            <a:ext cx="5459967" cy="5279923"/>
          </a:xfrm>
          <a:prstGeom prst="verticalScroll">
            <a:avLst/>
          </a:prstGeom>
          <a:ln>
            <a:headEnd type="none" w="med" len="med"/>
            <a:tailEnd type="none" w="med" len="med"/>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10DE619-7BF2-9D8B-6487-B5FC0E8BAB50}"/>
              </a:ext>
            </a:extLst>
          </p:cNvPr>
          <p:cNvSpPr>
            <a:spLocks noGrp="1"/>
          </p:cNvSpPr>
          <p:nvPr>
            <p:ph type="body" sz="half" idx="2"/>
          </p:nvPr>
        </p:nvSpPr>
        <p:spPr>
          <a:xfrm>
            <a:off x="2133600" y="3258502"/>
            <a:ext cx="4463845" cy="1148408"/>
          </a:xfrm>
        </p:spPr>
        <p:txBody>
          <a:bodyPr vert="horz" lIns="91440" tIns="45720" rIns="91440" bIns="45720" rtlCol="0">
            <a:normAutofit/>
          </a:bodyPr>
          <a:lstStyle/>
          <a:p>
            <a:pPr algn="r" rtl="1"/>
            <a:r>
              <a:rPr lang="en-US" sz="2400" dirty="0"/>
              <a:t>أحمد شوقي مميز جدا و يشجعنا أن </a:t>
            </a:r>
            <a:r>
              <a:rPr lang="ar-JO" sz="2400" dirty="0"/>
              <a:t>يعلو</a:t>
            </a:r>
            <a:r>
              <a:rPr lang="en-US" sz="2400" dirty="0"/>
              <a:t> صوتنا مهما حدث </a:t>
            </a:r>
            <a:r>
              <a:rPr lang="ar-JO" sz="2400" dirty="0"/>
              <a:t>مثلما فعل عند نفيه من مصر</a:t>
            </a:r>
            <a:endParaRPr lang="en-US" sz="2400" dirty="0"/>
          </a:p>
        </p:txBody>
      </p:sp>
    </p:spTree>
    <p:extLst>
      <p:ext uri="{BB962C8B-B14F-4D97-AF65-F5344CB8AC3E}">
        <p14:creationId xmlns:p14="http://schemas.microsoft.com/office/powerpoint/2010/main" val="319489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E8B6F-7CBB-35F1-C813-63ECAB31554E}"/>
              </a:ext>
            </a:extLst>
          </p:cNvPr>
          <p:cNvSpPr>
            <a:spLocks noGrp="1"/>
          </p:cNvSpPr>
          <p:nvPr>
            <p:ph type="title"/>
          </p:nvPr>
        </p:nvSpPr>
        <p:spPr/>
        <p:txBody>
          <a:bodyPr/>
          <a:lstStyle/>
          <a:p>
            <a:pPr algn="ctr"/>
            <a:r>
              <a:rPr lang="ar-JO" dirty="0"/>
              <a:t>شكرا لحسن استماعكم!</a:t>
            </a:r>
            <a:endParaRPr lang="en-US" dirty="0"/>
          </a:p>
        </p:txBody>
      </p:sp>
      <p:sp>
        <p:nvSpPr>
          <p:cNvPr id="3" name="Text Placeholder 2">
            <a:extLst>
              <a:ext uri="{FF2B5EF4-FFF2-40B4-BE49-F238E27FC236}">
                <a16:creationId xmlns:a16="http://schemas.microsoft.com/office/drawing/2014/main" id="{450F2828-5F95-F2CE-5F66-2CC819BBE814}"/>
              </a:ext>
            </a:extLst>
          </p:cNvPr>
          <p:cNvSpPr>
            <a:spLocks noGrp="1"/>
          </p:cNvSpPr>
          <p:nvPr>
            <p:ph type="body" sz="half" idx="2"/>
          </p:nvPr>
        </p:nvSpPr>
        <p:spPr/>
        <p:txBody>
          <a:bodyPr/>
          <a:lstStyle/>
          <a:p>
            <a:pPr algn="ctr"/>
            <a:r>
              <a:rPr lang="ar-JO" dirty="0"/>
              <a:t>آيرس خوري</a:t>
            </a:r>
            <a:endParaRPr lang="en-US" dirty="0"/>
          </a:p>
        </p:txBody>
      </p:sp>
    </p:spTree>
    <p:extLst>
      <p:ext uri="{BB962C8B-B14F-4D97-AF65-F5344CB8AC3E}">
        <p14:creationId xmlns:p14="http://schemas.microsoft.com/office/powerpoint/2010/main" val="30326187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3385</TotalTime>
  <Words>270</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Amiri</vt:lpstr>
      <vt:lpstr>Arial</vt:lpstr>
      <vt:lpstr>Century Gothic</vt:lpstr>
      <vt:lpstr>Google Sans</vt:lpstr>
      <vt:lpstr>Vapor Trail</vt:lpstr>
      <vt:lpstr>أحمد شوقي</vt:lpstr>
      <vt:lpstr>من هو أحمد شوقي     </vt:lpstr>
      <vt:lpstr>حياته السياسية ونفيه</vt:lpstr>
      <vt:lpstr>ما هي أشهر قصائد أحمد شوقي؟</vt:lpstr>
      <vt:lpstr>PowerPoint Presentation</vt:lpstr>
      <vt:lpstr>PowerPoint Presentation</vt:lpstr>
      <vt:lpstr>شكرا لحسن استماعكم!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Bardees Smairat</dc:creator>
  <cp:lastModifiedBy>Bardees Smairat</cp:lastModifiedBy>
  <cp:revision>2</cp:revision>
  <dcterms:created xsi:type="dcterms:W3CDTF">2025-11-09T10:58:18Z</dcterms:created>
  <dcterms:modified xsi:type="dcterms:W3CDTF">2025-11-12T03:14:01Z</dcterms:modified>
</cp:coreProperties>
</file>