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4645025" y="1535111"/>
            <a:ext cx="4041775" cy="639765"/>
          </a:xfrm>
          <a:prstGeom prst="rect">
            <a:avLst/>
          </a:prstGeom>
        </p:spPr>
        <p:txBody>
          <a:bodyPr anchor="b"/>
          <a:lstStyle/>
          <a:p>
            <a:pPr rtl="0">
              <a:defRPr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half" idx="21"/>
          </p:nvPr>
        </p:nvSpPr>
        <p:spPr>
          <a:xfrm>
            <a:off x="457198" y="1435100"/>
            <a:ext cx="3008316" cy="4691063"/>
          </a:xfrm>
          <a:prstGeom prst="rect">
            <a:avLst/>
          </a:prstGeom>
        </p:spPr>
        <p:txBody>
          <a:bodyPr/>
          <a:lstStyle/>
          <a:p>
            <a:pPr rtl="0">
              <a:defRPr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>
            <a:lvl1pPr rtl="1">
              <a:defRPr/>
            </a:lvl1pPr>
          </a:lstStyle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>
            <a:lvl1pPr rtl="1">
              <a:defRPr/>
            </a:lvl1pPr>
            <a:lvl2pPr rtl="1">
              <a:defRPr/>
            </a:lvl2pPr>
            <a:lvl3pPr rtl="1">
              <a:defRPr/>
            </a:lvl3pPr>
            <a:lvl4pPr rtl="1">
              <a:defRPr/>
            </a:lvl4pPr>
            <a:lvl5pPr rtl="1">
              <a:defRPr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DDDD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atin typeface="+mj-lt"/>
                <a:ea typeface="+mj-ea"/>
                <a:cs typeface="+mj-cs"/>
                <a:sym typeface="Helvetica"/>
              </a:defRPr>
            </a:pPr>
            <a:r>
              <a:t>شخصيتي الأدبية</a:t>
            </a:r>
            <a:r>
              <a:rPr>
                <a:latin typeface="+mn-lt"/>
                <a:ea typeface="+mn-ea"/>
                <a:cs typeface="+mn-cs"/>
                <a:sym typeface="Calibri"/>
              </a:rPr>
              <a:t>: </a:t>
            </a:r>
            <a:r>
              <a:t>أمين معلوف</a:t>
            </a:r>
          </a:p>
        </p:txBody>
      </p:sp>
      <p:sp>
        <p:nvSpPr>
          <p:cNvPr id="95" name="Subtitle 2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atin typeface="+mj-lt"/>
                <a:ea typeface="+mj-ea"/>
                <a:cs typeface="+mj-cs"/>
                <a:sym typeface="Helvetica"/>
              </a:defRPr>
            </a:pPr>
            <a:r>
              <a:t>إعداد الطالب</a:t>
            </a:r>
            <a:r>
              <a:rPr>
                <a:latin typeface="+mn-lt"/>
                <a:ea typeface="+mn-ea"/>
                <a:cs typeface="+mn-cs"/>
                <a:sym typeface="Calibri"/>
              </a:rPr>
              <a:t>:الكساندر المعلوف</a:t>
            </a:r>
            <a:endParaRPr>
              <a:latin typeface="+mn-lt"/>
              <a:ea typeface="+mn-ea"/>
              <a:cs typeface="+mn-cs"/>
              <a:sym typeface="Calibri"/>
            </a:endParaRPr>
          </a:p>
          <a:p>
            <a:pPr>
              <a:defRPr>
                <a:latin typeface="+mj-lt"/>
                <a:ea typeface="+mj-ea"/>
                <a:cs typeface="+mj-cs"/>
                <a:sym typeface="Helvetica"/>
              </a:defRPr>
            </a:pPr>
            <a:r>
              <a:t>الصف السابع</a:t>
            </a:r>
          </a:p>
        </p:txBody>
      </p:sp>
      <p:pic>
        <p:nvPicPr>
          <p:cNvPr id="96" name="Amin_Maalouf_05.jpg" descr="Amin_Maalouf_05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641" y="4328266"/>
            <a:ext cx="2361605" cy="2361605"/>
          </a:xfrm>
          <a:prstGeom prst="rect">
            <a:avLst/>
          </a:prstGeom>
          <a:ln w="12700">
            <a:miter lim="400000"/>
          </a:ln>
        </p:spPr>
      </p:pic>
      <p:pic>
        <p:nvPicPr>
          <p:cNvPr id="97" name="9782253070146-001-X.jpeg" descr="9782253070146-001-X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975301" y="4194066"/>
            <a:ext cx="1625519" cy="263000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DDDD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itle 1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/>
            <a:r>
              <a:t>نبذة عن حياته</a:t>
            </a:r>
          </a:p>
        </p:txBody>
      </p:sp>
      <p:sp>
        <p:nvSpPr>
          <p:cNvPr id="100" name="Content Placeholder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4" marL="2123694" indent="-294894" defTabSz="393191">
              <a:spcBef>
                <a:spcPts val="600"/>
              </a:spcBef>
              <a:buChar char="•"/>
              <a:defRPr sz="2700"/>
            </a:pPr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الاسم</a:t>
            </a:r>
            <a:r>
              <a:t>: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أمين معلوف          .                            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marL="294893" indent="-294893" defTabSz="393191">
              <a:spcBef>
                <a:spcPts val="600"/>
              </a:spcBef>
              <a:defRPr sz="2700"/>
            </a:pPr>
            <a:r>
              <a:rPr>
                <a:latin typeface="+mj-lt"/>
                <a:ea typeface="+mj-ea"/>
                <a:cs typeface="+mj-cs"/>
                <a:sym typeface="Helvetica"/>
              </a:rPr>
              <a:t>  </a:t>
            </a:r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سنة الميلاد</a:t>
            </a:r>
            <a:r>
              <a:t>: 25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شباط </a:t>
            </a:r>
            <a:r>
              <a:t>1949</a:t>
            </a:r>
          </a:p>
          <a:p>
            <a:pPr marL="294893" indent="-294893" defTabSz="393191">
              <a:spcBef>
                <a:spcPts val="600"/>
              </a:spcBef>
              <a:defRPr sz="2700"/>
            </a:pPr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مكان الولادة</a:t>
            </a:r>
            <a:r>
              <a:t>: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بيروت </a:t>
            </a:r>
            <a:r>
              <a:t>–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لبنان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marL="294893" indent="-294893" defTabSz="393191">
              <a:spcBef>
                <a:spcPts val="600"/>
              </a:spcBef>
              <a:defRPr sz="2700"/>
            </a:pPr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الإقامة الحالية</a:t>
            </a:r>
            <a:r>
              <a:t>: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فرنسا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marL="294893" indent="-294893" defTabSz="393191">
              <a:spcBef>
                <a:spcPts val="600"/>
              </a:spcBef>
              <a:defRPr sz="2700"/>
            </a:pPr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المهنة</a:t>
            </a:r>
            <a:r>
              <a:t>: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كاتب، صحفي، روائي</a:t>
            </a:r>
            <a:endParaRPr>
              <a:latin typeface="+mj-lt"/>
              <a:ea typeface="+mj-ea"/>
              <a:cs typeface="+mj-cs"/>
              <a:sym typeface="Helvetica"/>
            </a:endParaRPr>
          </a:p>
          <a:p>
            <a:pPr marL="294893" indent="-294893" defTabSz="393191" rtl="0">
              <a:spcBef>
                <a:spcPts val="600"/>
              </a:spcBef>
              <a:defRPr sz="2700">
                <a:latin typeface="+mj-lt"/>
                <a:ea typeface="+mj-ea"/>
                <a:cs typeface="+mj-cs"/>
                <a:sym typeface="Helvetica"/>
              </a:defRPr>
            </a:pPr>
          </a:p>
          <a:p>
            <a:pPr marL="294893" indent="-294893" defTabSz="393191">
              <a:spcBef>
                <a:spcPts val="600"/>
              </a:spcBef>
              <a:defRPr sz="2700">
                <a:latin typeface="+mj-lt"/>
                <a:ea typeface="+mj-ea"/>
                <a:cs typeface="+mj-cs"/>
                <a:sym typeface="Helvetica"/>
              </a:defRPr>
            </a:pPr>
            <a:r>
              <a:t>هاجر إلى فرنسا خلال الحرب الأهلية اللبنانية، وهناك أصبح من أبرز الكتّاب العرب في العالم</a:t>
            </a:r>
            <a:r>
              <a:rPr>
                <a:latin typeface="+mn-lt"/>
                <a:ea typeface="+mn-ea"/>
                <a:cs typeface="+mn-cs"/>
                <a:sym typeface="Calibri"/>
              </a:rPr>
              <a:t>.</a:t>
            </a:r>
          </a:p>
        </p:txBody>
      </p:sp>
      <p:pic>
        <p:nvPicPr>
          <p:cNvPr id="101" name="Flag_of_Lebanon.svg.png" descr="Flag_of_Lebanon.svg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893771" y="1594376"/>
            <a:ext cx="3820898" cy="254726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advClick="1" p14:dur="2000">
        <p15:prstTrans prst="peelOff" invX="1"/>
      </p:transition>
    </mc:Choice>
    <mc:Choice xmlns:p14="http://schemas.microsoft.com/office/powerpoint/2010/main" Requires="p14">
      <p:transition spd="slow" advClick="1" p14:dur="2000">
        <p:wipe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DDDD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le 1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/>
            <a:r>
              <a:t>أشهر أعماله</a:t>
            </a:r>
          </a:p>
        </p:txBody>
      </p:sp>
      <p:sp>
        <p:nvSpPr>
          <p:cNvPr id="104" name="Content Placeholder 2"/>
          <p:cNvSpPr txBox="1"/>
          <p:nvPr>
            <p:ph type="body" idx="1"/>
          </p:nvPr>
        </p:nvSpPr>
        <p:spPr>
          <a:xfrm>
            <a:off x="457199" y="1635854"/>
            <a:ext cx="8229601" cy="4525965"/>
          </a:xfrm>
          <a:prstGeom prst="rect">
            <a:avLst/>
          </a:prstGeom>
        </p:spPr>
        <p:txBody>
          <a:bodyPr/>
          <a:lstStyle/>
          <a:p>
            <a:pPr marL="322324" indent="-322324" defTabSz="429768">
              <a:defRPr sz="3000"/>
            </a:pPr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سمرقند </a:t>
            </a:r>
            <a:r>
              <a:t>(1988):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عن الشاعر عمر الخيام وكتابه الرباعيات</a:t>
            </a:r>
            <a:r>
              <a:t>.</a:t>
            </a:r>
          </a:p>
          <a:p>
            <a:pPr marL="322324" indent="-322324" defTabSz="429768">
              <a:defRPr sz="3000"/>
            </a:pPr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ليون الإفريقي </a:t>
            </a:r>
            <a:r>
              <a:t>(1986):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رحلة حسن الوزّان بين الأندلس وأوروبا</a:t>
            </a:r>
            <a:r>
              <a:t>.</a:t>
            </a:r>
          </a:p>
          <a:p>
            <a:pPr marL="322324" indent="-322324" defTabSz="429768">
              <a:defRPr sz="3000"/>
            </a:pPr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صخرة طانيوس </a:t>
            </a:r>
            <a:r>
              <a:t>(1993):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حازت على جائزة غونكور الفرنسية</a:t>
            </a:r>
            <a:r>
              <a:t>.</a:t>
            </a:r>
          </a:p>
          <a:p>
            <a:pPr marL="322324" indent="-322324" defTabSz="429768">
              <a:defRPr sz="3000"/>
            </a:pPr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الهويات القاتلة </a:t>
            </a:r>
            <a:r>
              <a:t>(1998):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عن الهوية والانتماء والتسامح</a:t>
            </a:r>
            <a:r>
              <a:t>.</a:t>
            </a:r>
          </a:p>
          <a:p>
            <a:pPr marL="322324" indent="-322324" defTabSz="429768">
              <a:defRPr sz="3000"/>
            </a:pPr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حدائق النور ورحلة بالدبّابة وغيرها</a:t>
            </a:r>
            <a:r>
              <a:t>.</a:t>
            </a:r>
          </a:p>
        </p:txBody>
      </p:sp>
      <p:pic>
        <p:nvPicPr>
          <p:cNvPr id="105" name="samarkand-9781566562935_hr.jpg" descr="samarkand-9781566562935_hr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7892" y="573776"/>
            <a:ext cx="698026" cy="1061497"/>
          </a:xfrm>
          <a:prstGeom prst="rect">
            <a:avLst/>
          </a:prstGeom>
          <a:ln w="12700">
            <a:miter lim="400000"/>
          </a:ln>
        </p:spPr>
      </p:pic>
      <p:pic>
        <p:nvPicPr>
          <p:cNvPr id="106" name="71laDTkrG+L._AC_UF1000,1000_QL80_.jpg" descr="71laDTkrG+L._AC_UF1000,1000_QL80_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805759" y="2092424"/>
            <a:ext cx="1203624" cy="1868979"/>
          </a:xfrm>
          <a:prstGeom prst="rect">
            <a:avLst/>
          </a:prstGeom>
          <a:ln w="12700">
            <a:miter lim="400000"/>
          </a:ln>
        </p:spPr>
      </p:pic>
      <p:pic>
        <p:nvPicPr>
          <p:cNvPr id="107" name="The_Rock_of_Tanios.jpg" descr="The_Rock_of_Tanios.jp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673107" y="4144999"/>
            <a:ext cx="1468927" cy="23150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med" advClick="1" p14:dur="1000">
        <p15:prstTrans prst="peelOff" invX="1"/>
      </p:transition>
    </mc:Choice>
    <mc:Choice xmlns:p14="http://schemas.microsoft.com/office/powerpoint/2010/main" Requires="p14">
      <p:transition spd="med" advClick="1" p14:dur="1000">
        <p:wipe dir="l"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DDDD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/>
            <a:r>
              <a:t>أفكاره وأسلوبه</a:t>
            </a:r>
          </a:p>
        </p:txBody>
      </p:sp>
      <p:sp>
        <p:nvSpPr>
          <p:cNvPr id="110" name="Content Placeholder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/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يجمع بين التراث العربي والتاريخ الإنساني في أسلوب أدبي راقٍ</a:t>
            </a:r>
            <a:r>
              <a:t>.</a:t>
            </a:r>
          </a:p>
          <a:p>
            <a:pPr/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يدعو إلى التسامح والتفاهم بين الشعوب</a:t>
            </a:r>
            <a:r>
              <a:t>.</a:t>
            </a:r>
          </a:p>
          <a:p>
            <a:pPr/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يستخدم لغة شاعرية وأحداثًا تربط الشرق بالغرب</a:t>
            </a:r>
            <a:r>
              <a:t>.</a:t>
            </a:r>
          </a:p>
          <a:p>
            <a:pPr/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يعبّر عن حنينه إلى جذوره العربية رغم انتمائه العالمي</a:t>
            </a:r>
            <a: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med" advClick="1" p14:dur="1000">
        <p15:prstTrans prst="peelOff" invX="1"/>
      </p:transition>
    </mc:Choice>
    <mc:Choice xmlns:p14="http://schemas.microsoft.com/office/powerpoint/2010/main" Requires="p14">
      <p:transition spd="med" advClick="1" p14:dur="1000">
        <p:wipe dir="l"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DDDD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/>
            <a:r>
              <a:t>إنجازاته</a:t>
            </a:r>
          </a:p>
        </p:txBody>
      </p:sp>
      <p:sp>
        <p:nvSpPr>
          <p:cNvPr id="113" name="Content Placeholder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/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فاز بجائزة غونكور عام </a:t>
            </a:r>
            <a:r>
              <a:t>1993.</a:t>
            </a:r>
          </a:p>
          <a:p>
            <a:pPr/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عضو الأكاديمية الفرنسية منذ </a:t>
            </a:r>
            <a:r>
              <a:t>2011.</a:t>
            </a:r>
          </a:p>
          <a:p>
            <a:pPr/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تُرجمت كتبه إلى أكثر من </a:t>
            </a:r>
            <a:r>
              <a:t>40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لغة</a:t>
            </a:r>
            <a:r>
              <a:t>.</a:t>
            </a:r>
          </a:p>
          <a:p>
            <a:pPr/>
            <a:r>
              <a:t>• </a:t>
            </a:r>
            <a:r>
              <a:rPr>
                <a:latin typeface="+mj-lt"/>
                <a:ea typeface="+mj-ea"/>
                <a:cs typeface="+mj-cs"/>
                <a:sym typeface="Helvetica"/>
              </a:rPr>
              <a:t>يُعتبر من أبرز سفراء الأدب العربي في الغرب</a:t>
            </a:r>
            <a:r>
              <a:t>.</a:t>
            </a:r>
          </a:p>
        </p:txBody>
      </p:sp>
      <p:pic>
        <p:nvPicPr>
          <p:cNvPr id="114" name="Lebanese_University_logo.png" descr="Lebanese_University_logo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411566" y="1612659"/>
            <a:ext cx="1436236" cy="187335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med" advClick="1" p14:dur="1000">
        <p15:prstTrans prst="peelOff" invX="1"/>
      </p:transition>
    </mc:Choice>
    <mc:Choice xmlns:p14="http://schemas.microsoft.com/office/powerpoint/2010/main" Requires="p14">
      <p:transition spd="med" advClick="1" p14:dur="1000">
        <p:wipe dir="l"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DDDD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شكراً لحسن استماعك"/>
          <p:cNvSpPr txBox="1"/>
          <p:nvPr/>
        </p:nvSpPr>
        <p:spPr>
          <a:xfrm>
            <a:off x="2129619" y="3232043"/>
            <a:ext cx="4884762" cy="9175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/>
          <a:p>
            <a:pPr lvl="8" rtl="1">
              <a:defRPr sz="5000"/>
            </a:pPr>
            <a:r>
              <a:t>شكراً لحسن استماعك</a:t>
            </a:r>
          </a:p>
        </p:txBody>
      </p:sp>
      <p:pic>
        <p:nvPicPr>
          <p:cNvPr id="117" name="images (1).jpeg" descr="images (1)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88174" y="396212"/>
            <a:ext cx="1685402" cy="253270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med" advClick="1" p14:dur="1000">
        <p15:prstTrans prst="peelOff" invX="1"/>
      </p:transition>
    </mc:Choice>
    <mc:Choice xmlns:p14="http://schemas.microsoft.com/office/powerpoint/2010/main" Requires="p14">
      <p:transition spd="med" advClick="1" p14:dur="1000">
        <p:wipe dir="l"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