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57" r:id="rId3"/>
    <p:sldId id="258" r:id="rId4"/>
    <p:sldId id="264" r:id="rId5"/>
    <p:sldId id="265" r:id="rId6"/>
    <p:sldId id="261" r:id="rId7"/>
    <p:sldId id="262" r:id="rId8"/>
    <p:sldId id="266" r:id="rId9"/>
    <p:sldId id="263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2" d="100"/>
          <a:sy n="42" d="100"/>
        </p:scale>
        <p:origin x="1430" y="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82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20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18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560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0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136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04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225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99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4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05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8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78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2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3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86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4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4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f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567" y="2218265"/>
            <a:ext cx="5308866" cy="1159933"/>
          </a:xfrm>
        </p:spPr>
        <p:txBody>
          <a:bodyPr/>
          <a:lstStyle/>
          <a:p>
            <a:r>
              <a:rPr sz="6000" b="1" dirty="0" err="1">
                <a:solidFill>
                  <a:srgbClr val="C00000"/>
                </a:solidFill>
              </a:rPr>
              <a:t>جبران</a:t>
            </a:r>
            <a:r>
              <a:rPr sz="6000" b="1" dirty="0">
                <a:solidFill>
                  <a:srgbClr val="C00000"/>
                </a:solidFill>
              </a:rPr>
              <a:t> </a:t>
            </a:r>
            <a:r>
              <a:rPr sz="6000" b="1" dirty="0" err="1">
                <a:solidFill>
                  <a:srgbClr val="C00000"/>
                </a:solidFill>
              </a:rPr>
              <a:t>خليل</a:t>
            </a:r>
            <a:r>
              <a:rPr sz="6000" b="1" dirty="0">
                <a:solidFill>
                  <a:srgbClr val="C00000"/>
                </a:solidFill>
              </a:rPr>
              <a:t> </a:t>
            </a:r>
            <a:r>
              <a:rPr sz="6000" b="1" dirty="0" err="1" smtClean="0">
                <a:solidFill>
                  <a:srgbClr val="C00000"/>
                </a:solidFill>
              </a:rPr>
              <a:t>جبران</a:t>
            </a:r>
            <a:r>
              <a:rPr sz="6000" b="1" dirty="0" smtClean="0">
                <a:solidFill>
                  <a:srgbClr val="C00000"/>
                </a:solidFill>
              </a:rPr>
              <a:t> </a:t>
            </a:r>
            <a:endParaRPr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567" y="4174063"/>
            <a:ext cx="5308866" cy="1377651"/>
          </a:xfrm>
        </p:spPr>
        <p:txBody>
          <a:bodyPr/>
          <a:lstStyle/>
          <a:p>
            <a:pPr rtl="1">
              <a:defRPr sz="2400"/>
            </a:pPr>
            <a:r>
              <a:rPr dirty="0" err="1"/>
              <a:t>إعداد</a:t>
            </a:r>
            <a:r>
              <a:rPr dirty="0"/>
              <a:t> </a:t>
            </a:r>
            <a:r>
              <a:rPr dirty="0" err="1"/>
              <a:t>الطالب</a:t>
            </a:r>
            <a:r>
              <a:rPr dirty="0"/>
              <a:t>: </a:t>
            </a:r>
            <a:r>
              <a:rPr dirty="0" err="1"/>
              <a:t>أصلان</a:t>
            </a:r>
            <a:r>
              <a:rPr dirty="0"/>
              <a:t> </a:t>
            </a:r>
            <a:r>
              <a:rPr dirty="0" err="1" smtClean="0"/>
              <a:t>باتر</a:t>
            </a:r>
            <a:endParaRPr lang="en-US" dirty="0" smtClean="0"/>
          </a:p>
          <a:p>
            <a:pPr rtl="1">
              <a:defRPr sz="2400"/>
            </a:pPr>
            <a:r>
              <a:rPr lang="ar-JO" dirty="0" smtClean="0"/>
              <a:t>الصف السابع أ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274" y="2908729"/>
            <a:ext cx="6798734" cy="1303867"/>
          </a:xfrm>
        </p:spPr>
        <p:txBody>
          <a:bodyPr/>
          <a:lstStyle/>
          <a:p>
            <a:r>
              <a:rPr lang="ar-JO" dirty="0" smtClean="0"/>
              <a:t>شكراً جزيلا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42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من </a:t>
            </a:r>
            <a:r>
              <a:rPr b="1" dirty="0" err="1"/>
              <a:t>هو</a:t>
            </a:r>
            <a:r>
              <a:rPr b="1" dirty="0"/>
              <a:t> </a:t>
            </a:r>
            <a:r>
              <a:rPr b="1" dirty="0" err="1"/>
              <a:t>جبران</a:t>
            </a:r>
            <a:r>
              <a:rPr b="1" dirty="0"/>
              <a:t> </a:t>
            </a:r>
            <a:r>
              <a:rPr b="1" dirty="0" err="1"/>
              <a:t>خليل</a:t>
            </a:r>
            <a:r>
              <a:rPr b="1" dirty="0"/>
              <a:t> </a:t>
            </a:r>
            <a:r>
              <a:rPr b="1" dirty="0" err="1"/>
              <a:t>جبران</a:t>
            </a:r>
            <a:r>
              <a:rPr b="1" dirty="0"/>
              <a:t>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251" y="2772767"/>
            <a:ext cx="6798736" cy="3444997"/>
          </a:xfrm>
        </p:spPr>
        <p:txBody>
          <a:bodyPr>
            <a:normAutofit/>
          </a:bodyPr>
          <a:lstStyle/>
          <a:p>
            <a:pPr algn="r" rtl="1">
              <a:buClrTx/>
              <a:buFont typeface="Arial" panose="020B0604020202020204" pitchFamily="34" charset="0"/>
              <a:buChar char="•"/>
              <a:defRPr sz="2000">
                <a:latin typeface="Arial"/>
              </a:defRPr>
            </a:pPr>
            <a:r>
              <a:rPr sz="2800" dirty="0" err="1" smtClean="0">
                <a:solidFill>
                  <a:schemeClr val="tx1"/>
                </a:solidFill>
              </a:rPr>
              <a:t>وُلِد</a:t>
            </a:r>
            <a:r>
              <a:rPr sz="2800" dirty="0" smtClean="0">
                <a:solidFill>
                  <a:schemeClr val="tx1"/>
                </a:solidFill>
              </a:rPr>
              <a:t> </a:t>
            </a:r>
            <a:r>
              <a:rPr sz="2800" dirty="0" err="1" smtClean="0">
                <a:solidFill>
                  <a:schemeClr val="tx1"/>
                </a:solidFill>
              </a:rPr>
              <a:t>في</a:t>
            </a:r>
            <a:r>
              <a:rPr sz="2800" dirty="0" smtClean="0">
                <a:solidFill>
                  <a:schemeClr val="tx1"/>
                </a:solidFill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لبنان</a:t>
            </a:r>
            <a:r>
              <a:rPr sz="2800" dirty="0">
                <a:solidFill>
                  <a:schemeClr val="tx1"/>
                </a:solidFill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عام</a:t>
            </a:r>
            <a:r>
              <a:rPr sz="2800" dirty="0">
                <a:solidFill>
                  <a:schemeClr val="tx1"/>
                </a:solidFill>
              </a:rPr>
              <a:t> </a:t>
            </a:r>
            <a:r>
              <a:rPr sz="2800" dirty="0" smtClean="0">
                <a:solidFill>
                  <a:schemeClr val="tx1"/>
                </a:solidFill>
              </a:rPr>
              <a:t>1883</a:t>
            </a:r>
            <a:endParaRPr sz="2800" dirty="0">
              <a:solidFill>
                <a:schemeClr val="tx1"/>
              </a:solidFill>
            </a:endParaRPr>
          </a:p>
          <a:p>
            <a:pPr algn="r" rtl="1">
              <a:buClrTx/>
              <a:buFont typeface="Arial" panose="020B0604020202020204" pitchFamily="34" charset="0"/>
              <a:buChar char="•"/>
              <a:defRPr sz="2000">
                <a:latin typeface="Arial"/>
              </a:defRPr>
            </a:pPr>
            <a:r>
              <a:rPr sz="2800" dirty="0" err="1" smtClean="0">
                <a:solidFill>
                  <a:schemeClr val="tx1"/>
                </a:solidFill>
              </a:rPr>
              <a:t>أديب</a:t>
            </a:r>
            <a:r>
              <a:rPr sz="2800" dirty="0" smtClean="0">
                <a:solidFill>
                  <a:schemeClr val="tx1"/>
                </a:solidFill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وشاعر</a:t>
            </a:r>
            <a:r>
              <a:rPr sz="2800" dirty="0">
                <a:solidFill>
                  <a:schemeClr val="tx1"/>
                </a:solidFill>
              </a:rPr>
              <a:t> </a:t>
            </a:r>
            <a:r>
              <a:rPr sz="2800" dirty="0" err="1" smtClean="0">
                <a:solidFill>
                  <a:schemeClr val="tx1"/>
                </a:solidFill>
              </a:rPr>
              <a:t>ورسّام</a:t>
            </a:r>
            <a:r>
              <a:rPr lang="ar-JO" sz="2800" dirty="0" smtClean="0">
                <a:solidFill>
                  <a:schemeClr val="tx1"/>
                </a:solidFill>
              </a:rPr>
              <a:t>.</a:t>
            </a:r>
          </a:p>
          <a:p>
            <a:pPr algn="r" rtl="1">
              <a:buClrTx/>
              <a:buFont typeface="Arial" panose="020B0604020202020204" pitchFamily="34" charset="0"/>
              <a:buChar char="•"/>
              <a:defRPr sz="2000">
                <a:latin typeface="Arial"/>
              </a:defRPr>
            </a:pPr>
            <a:r>
              <a:rPr lang="ar-JO" sz="2800" dirty="0">
                <a:solidFill>
                  <a:schemeClr val="tx1"/>
                </a:solidFill>
              </a:rPr>
              <a:t>شاعر الفكر </a:t>
            </a:r>
            <a:r>
              <a:rPr lang="ar-JO" sz="2800" dirty="0" smtClean="0">
                <a:solidFill>
                  <a:schemeClr val="tx1"/>
                </a:solidFill>
              </a:rPr>
              <a:t>والخيال.</a:t>
            </a:r>
            <a:endParaRPr sz="2800" dirty="0">
              <a:solidFill>
                <a:schemeClr val="tx1"/>
              </a:solidFill>
            </a:endParaRPr>
          </a:p>
          <a:p>
            <a:pPr algn="r" rtl="1">
              <a:buClrTx/>
              <a:buFont typeface="Arial" panose="020B0604020202020204" pitchFamily="34" charset="0"/>
              <a:buChar char="•"/>
              <a:defRPr sz="2000">
                <a:latin typeface="Arial"/>
              </a:defRPr>
            </a:pPr>
            <a:r>
              <a:rPr sz="2800" dirty="0" err="1" smtClean="0">
                <a:solidFill>
                  <a:schemeClr val="tx1"/>
                </a:solidFill>
              </a:rPr>
              <a:t>توفي</a:t>
            </a:r>
            <a:r>
              <a:rPr sz="2800" dirty="0" smtClean="0">
                <a:solidFill>
                  <a:schemeClr val="tx1"/>
                </a:solidFill>
              </a:rPr>
              <a:t> </a:t>
            </a:r>
            <a:r>
              <a:rPr lang="ar-JO" sz="2800" dirty="0" smtClean="0">
                <a:solidFill>
                  <a:schemeClr val="tx1"/>
                </a:solidFill>
              </a:rPr>
              <a:t>في أمريكا </a:t>
            </a:r>
            <a:r>
              <a:rPr sz="2800" dirty="0" err="1" smtClean="0">
                <a:solidFill>
                  <a:schemeClr val="tx1"/>
                </a:solidFill>
              </a:rPr>
              <a:t>عام</a:t>
            </a:r>
            <a:r>
              <a:rPr sz="2800" dirty="0" smtClean="0">
                <a:solidFill>
                  <a:schemeClr val="tx1"/>
                </a:solidFill>
              </a:rPr>
              <a:t> 1931</a:t>
            </a:r>
            <a:endParaRPr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10" y="2639764"/>
            <a:ext cx="3391280" cy="2831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نشأته</a:t>
            </a:r>
            <a:r>
              <a:rPr b="1" dirty="0"/>
              <a:t> </a:t>
            </a:r>
            <a:r>
              <a:rPr b="1" dirty="0" err="1"/>
              <a:t>وتعليمه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2632" y="2536328"/>
            <a:ext cx="6798736" cy="3444997"/>
          </a:xfrm>
        </p:spPr>
        <p:txBody>
          <a:bodyPr>
            <a:normAutofit/>
          </a:bodyPr>
          <a:lstStyle/>
          <a:p>
            <a:pPr algn="r" rtl="1">
              <a:buClrTx/>
              <a:defRPr sz="2000">
                <a:latin typeface="Arial"/>
              </a:defRPr>
            </a:pPr>
            <a:r>
              <a:rPr sz="2800" dirty="0" err="1" smtClean="0"/>
              <a:t>عاش</a:t>
            </a:r>
            <a:r>
              <a:rPr sz="2800" dirty="0" smtClean="0"/>
              <a:t> </a:t>
            </a:r>
            <a:r>
              <a:rPr sz="2800" dirty="0" err="1"/>
              <a:t>طفولته</a:t>
            </a:r>
            <a:r>
              <a:rPr sz="2800" dirty="0"/>
              <a:t> </a:t>
            </a:r>
            <a:r>
              <a:rPr sz="2800" dirty="0" err="1" smtClean="0"/>
              <a:t>في</a:t>
            </a:r>
            <a:r>
              <a:rPr sz="2800" dirty="0" smtClean="0"/>
              <a:t> </a:t>
            </a:r>
            <a:r>
              <a:rPr sz="2800" dirty="0" err="1"/>
              <a:t>لبنان</a:t>
            </a:r>
            <a:r>
              <a:rPr sz="2800" dirty="0" smtClean="0"/>
              <a:t>.</a:t>
            </a:r>
            <a:endParaRPr lang="ar-JO" sz="2800" dirty="0" smtClean="0"/>
          </a:p>
          <a:p>
            <a:pPr marL="0" indent="0" algn="r" rtl="1">
              <a:buClrTx/>
              <a:buNone/>
              <a:defRPr sz="2000">
                <a:latin typeface="Arial"/>
              </a:defRPr>
            </a:pPr>
            <a:endParaRPr sz="2800" dirty="0">
              <a:solidFill>
                <a:schemeClr val="tx1"/>
              </a:solidFill>
              <a:latin typeface="Arial"/>
            </a:endParaRPr>
          </a:p>
          <a:p>
            <a:pPr algn="r" rtl="1">
              <a:buClrTx/>
              <a:defRPr sz="2000">
                <a:latin typeface="Arial"/>
              </a:defRPr>
            </a:pPr>
            <a:r>
              <a:rPr sz="2800" dirty="0" err="1" smtClean="0"/>
              <a:t>درس</a:t>
            </a:r>
            <a:r>
              <a:rPr sz="2800" dirty="0" smtClean="0"/>
              <a:t> </a:t>
            </a:r>
            <a:r>
              <a:rPr sz="2800" dirty="0" err="1"/>
              <a:t>الفن</a:t>
            </a:r>
            <a:r>
              <a:rPr sz="2800" dirty="0"/>
              <a:t> </a:t>
            </a:r>
            <a:r>
              <a:rPr sz="2800" dirty="0" err="1"/>
              <a:t>واللغة</a:t>
            </a:r>
            <a:r>
              <a:rPr sz="2800" dirty="0"/>
              <a:t> </a:t>
            </a:r>
            <a:r>
              <a:rPr sz="2800" dirty="0" err="1" smtClean="0"/>
              <a:t>والأدب</a:t>
            </a:r>
            <a:r>
              <a:rPr lang="ar-JO" sz="2800" dirty="0" smtClean="0"/>
              <a:t>.</a:t>
            </a:r>
          </a:p>
          <a:p>
            <a:pPr marL="0" indent="0" algn="r" rtl="1">
              <a:buClrTx/>
              <a:buNone/>
              <a:defRPr sz="2000">
                <a:latin typeface="Arial"/>
              </a:defRPr>
            </a:pPr>
            <a:endParaRPr lang="ar-JO" sz="2800" dirty="0"/>
          </a:p>
          <a:p>
            <a:pPr algn="r" rtl="1">
              <a:buClrTx/>
              <a:defRPr sz="2000">
                <a:latin typeface="Arial"/>
              </a:defRPr>
            </a:pPr>
            <a:r>
              <a:rPr sz="2800" dirty="0" err="1" smtClean="0"/>
              <a:t>ظهرت</a:t>
            </a:r>
            <a:r>
              <a:rPr sz="2800" dirty="0" smtClean="0"/>
              <a:t> </a:t>
            </a:r>
            <a:r>
              <a:rPr sz="2800" dirty="0" err="1"/>
              <a:t>موهبته</a:t>
            </a:r>
            <a:r>
              <a:rPr sz="2800" dirty="0"/>
              <a:t> </a:t>
            </a:r>
            <a:r>
              <a:rPr sz="2800" dirty="0" err="1"/>
              <a:t>في</a:t>
            </a:r>
            <a:r>
              <a:rPr sz="2800" dirty="0"/>
              <a:t> </a:t>
            </a:r>
            <a:r>
              <a:rPr sz="2800" dirty="0" err="1"/>
              <a:t>الرسم</a:t>
            </a:r>
            <a:r>
              <a:rPr sz="2800" dirty="0"/>
              <a:t> </a:t>
            </a:r>
            <a:r>
              <a:rPr sz="2800" dirty="0" err="1"/>
              <a:t>والكتابة</a:t>
            </a:r>
            <a:r>
              <a:rPr sz="2800" dirty="0"/>
              <a:t> </a:t>
            </a:r>
            <a:r>
              <a:rPr sz="2800" dirty="0" err="1"/>
              <a:t>منذ</a:t>
            </a:r>
            <a:r>
              <a:rPr sz="2800" dirty="0"/>
              <a:t> </a:t>
            </a:r>
            <a:r>
              <a:rPr sz="2800" dirty="0" err="1"/>
              <a:t>صغره</a:t>
            </a:r>
            <a:r>
              <a:rPr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833" y="2723706"/>
            <a:ext cx="1847850" cy="2466975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أبرز</a:t>
            </a:r>
            <a:r>
              <a:rPr b="1" dirty="0"/>
              <a:t> </a:t>
            </a:r>
            <a:r>
              <a:rPr b="1" dirty="0" err="1"/>
              <a:t>مؤلفاته</a:t>
            </a:r>
            <a:r>
              <a:rPr b="1" dirty="0"/>
              <a:t> </a:t>
            </a:r>
            <a:r>
              <a:rPr b="1" dirty="0" err="1"/>
              <a:t>الأدبية</a:t>
            </a:r>
            <a:endParaRPr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499" y="2723706"/>
            <a:ext cx="1847850" cy="2466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166" y="2723705"/>
            <a:ext cx="1847850" cy="24669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31730" y="5495128"/>
            <a:ext cx="2132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Clr>
                <a:schemeClr val="tx1"/>
              </a:buClr>
              <a:defRPr sz="2000">
                <a:latin typeface="Arial"/>
              </a:defRPr>
            </a:pPr>
            <a:r>
              <a:rPr lang="ar-JO" sz="2800" dirty="0"/>
              <a:t>الأجنحة المتكسرة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4838" y="5495128"/>
            <a:ext cx="1380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Clr>
                <a:schemeClr val="tx1"/>
              </a:buClr>
              <a:defRPr sz="2000">
                <a:latin typeface="Arial"/>
              </a:defRPr>
            </a:pPr>
            <a:r>
              <a:rPr lang="ar-JO" sz="2800" dirty="0"/>
              <a:t>العواصف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37853" y="5495128"/>
            <a:ext cx="176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Clr>
                <a:schemeClr val="tx1"/>
              </a:buClr>
              <a:defRPr sz="2000">
                <a:latin typeface="Arial"/>
              </a:defRPr>
            </a:pPr>
            <a:r>
              <a:rPr lang="ar-JO" sz="2800" dirty="0"/>
              <a:t>دمعة وابتسامة</a:t>
            </a:r>
            <a:endParaRPr lang="ar-JO" sz="2800" dirty="0"/>
          </a:p>
        </p:txBody>
      </p:sp>
    </p:spTree>
    <p:extLst>
      <p:ext uri="{BB962C8B-B14F-4D97-AF65-F5344CB8AC3E}">
        <p14:creationId xmlns:p14="http://schemas.microsoft.com/office/powerpoint/2010/main" val="37944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شعر جبران خليل جبران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8" y="5033513"/>
            <a:ext cx="6798736" cy="769461"/>
          </a:xfrm>
        </p:spPr>
        <p:txBody>
          <a:bodyPr/>
          <a:lstStyle/>
          <a:p>
            <a:pPr marL="0" indent="0" algn="ctr" rtl="1">
              <a:buNone/>
            </a:pPr>
            <a:r>
              <a:rPr lang="ar-JO" sz="3200" dirty="0" smtClean="0">
                <a:latin typeface="Arial"/>
              </a:rPr>
              <a:t>وطني الحبّ، وطني المجد، وطني الأمجاد</a:t>
            </a:r>
            <a:endParaRPr lang="en-US" sz="2800" dirty="0">
              <a:latin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76868" y="4298004"/>
            <a:ext cx="6798734" cy="57383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JO" b="1" dirty="0" smtClean="0"/>
              <a:t>أحبّك يا وطني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346108" y="2656853"/>
            <a:ext cx="4984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3200" b="1" dirty="0"/>
              <a:t>من أشهر قصائده:</a:t>
            </a:r>
            <a:r>
              <a:rPr lang="ar-JO" sz="3200" dirty="0"/>
              <a:t> </a:t>
            </a:r>
            <a:r>
              <a:rPr lang="ar-JO" sz="3200" dirty="0" smtClean="0"/>
              <a:t>أعطني </a:t>
            </a:r>
            <a:r>
              <a:rPr lang="ar-JO" sz="3200" dirty="0"/>
              <a:t>الناي وغنِّ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467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أسلوبه</a:t>
            </a:r>
            <a:r>
              <a:rPr b="1" dirty="0"/>
              <a:t> </a:t>
            </a:r>
            <a:r>
              <a:rPr b="1" dirty="0" err="1"/>
              <a:t>وأفكاره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defRPr sz="2000">
                <a:latin typeface="Arial"/>
              </a:defRPr>
            </a:pPr>
            <a:r>
              <a:rPr sz="2800" dirty="0" err="1" smtClean="0"/>
              <a:t>يجمع</a:t>
            </a:r>
            <a:r>
              <a:rPr sz="2800" dirty="0" smtClean="0"/>
              <a:t> </a:t>
            </a:r>
            <a:r>
              <a:rPr sz="2800" dirty="0" err="1"/>
              <a:t>بين</a:t>
            </a:r>
            <a:r>
              <a:rPr sz="2800" dirty="0"/>
              <a:t> </a:t>
            </a:r>
            <a:r>
              <a:rPr sz="2800" dirty="0" err="1"/>
              <a:t>الروح</a:t>
            </a:r>
            <a:r>
              <a:rPr sz="2800" dirty="0"/>
              <a:t> </a:t>
            </a:r>
            <a:r>
              <a:rPr sz="2800" dirty="0" err="1"/>
              <a:t>الشرقية</a:t>
            </a:r>
            <a:r>
              <a:rPr sz="2800" dirty="0"/>
              <a:t> </a:t>
            </a:r>
            <a:r>
              <a:rPr sz="2800" dirty="0" err="1"/>
              <a:t>والفكر</a:t>
            </a:r>
            <a:r>
              <a:rPr sz="2800" dirty="0"/>
              <a:t> </a:t>
            </a:r>
            <a:r>
              <a:rPr sz="2800" dirty="0" err="1"/>
              <a:t>الغربي</a:t>
            </a:r>
            <a:r>
              <a:rPr sz="2800" dirty="0" smtClean="0"/>
              <a:t>.</a:t>
            </a:r>
            <a:endParaRPr lang="ar-JO" sz="2800" dirty="0" smtClean="0"/>
          </a:p>
          <a:p>
            <a:pPr algn="r" rtl="1">
              <a:defRPr sz="2000">
                <a:latin typeface="Arial"/>
              </a:defRPr>
            </a:pPr>
            <a:endParaRPr sz="2800" dirty="0"/>
          </a:p>
          <a:p>
            <a:pPr algn="r" rtl="1">
              <a:defRPr sz="2000">
                <a:latin typeface="Arial"/>
              </a:defRPr>
            </a:pPr>
            <a:r>
              <a:rPr sz="2800" dirty="0" err="1" smtClean="0"/>
              <a:t>يدعو</a:t>
            </a:r>
            <a:r>
              <a:rPr sz="2800" dirty="0" smtClean="0"/>
              <a:t> </a:t>
            </a:r>
            <a:r>
              <a:rPr sz="2800" dirty="0" err="1"/>
              <a:t>إلى</a:t>
            </a:r>
            <a:r>
              <a:rPr sz="2800" dirty="0"/>
              <a:t> </a:t>
            </a:r>
            <a:r>
              <a:rPr sz="2800" dirty="0" err="1"/>
              <a:t>المحبة</a:t>
            </a:r>
            <a:r>
              <a:rPr sz="2800" dirty="0"/>
              <a:t> </a:t>
            </a:r>
            <a:r>
              <a:rPr sz="2800" dirty="0" err="1"/>
              <a:t>والتسامح</a:t>
            </a:r>
            <a:r>
              <a:rPr sz="2800" dirty="0"/>
              <a:t> </a:t>
            </a:r>
            <a:r>
              <a:rPr sz="2800" dirty="0" err="1"/>
              <a:t>والحرية</a:t>
            </a:r>
            <a:r>
              <a:rPr sz="2800" dirty="0" smtClean="0"/>
              <a:t>.</a:t>
            </a:r>
            <a:endParaRPr lang="ar-JO" sz="2800" dirty="0" smtClean="0"/>
          </a:p>
          <a:p>
            <a:pPr algn="r" rtl="1">
              <a:defRPr sz="2000">
                <a:latin typeface="Arial"/>
              </a:defRPr>
            </a:pPr>
            <a:endParaRPr sz="2800" dirty="0"/>
          </a:p>
          <a:p>
            <a:pPr algn="r" rtl="1">
              <a:defRPr sz="2000">
                <a:latin typeface="Arial"/>
              </a:defRPr>
            </a:pPr>
            <a:r>
              <a:rPr sz="2800" dirty="0" err="1" smtClean="0"/>
              <a:t>يستخدم</a:t>
            </a:r>
            <a:r>
              <a:rPr sz="2800" dirty="0" smtClean="0"/>
              <a:t> </a:t>
            </a:r>
            <a:r>
              <a:rPr sz="2800" dirty="0" err="1"/>
              <a:t>الرمز</a:t>
            </a:r>
            <a:r>
              <a:rPr sz="2800" dirty="0"/>
              <a:t> </a:t>
            </a:r>
            <a:r>
              <a:rPr sz="2800" dirty="0" err="1"/>
              <a:t>والتشبيه</a:t>
            </a:r>
            <a:r>
              <a:rPr sz="2800" dirty="0"/>
              <a:t> </a:t>
            </a:r>
            <a:r>
              <a:rPr sz="2800" dirty="0" err="1"/>
              <a:t>بأسلوب</a:t>
            </a:r>
            <a:r>
              <a:rPr sz="2800" dirty="0"/>
              <a:t> </a:t>
            </a:r>
            <a:r>
              <a:rPr sz="2800" dirty="0" err="1"/>
              <a:t>جميل</a:t>
            </a:r>
            <a:r>
              <a:rPr sz="2800" dirty="0"/>
              <a:t> </a:t>
            </a:r>
            <a:r>
              <a:rPr sz="2800" dirty="0" err="1"/>
              <a:t>وسهل</a:t>
            </a:r>
            <a:r>
              <a:rPr sz="2800" dirty="0"/>
              <a:t> </a:t>
            </a:r>
            <a:r>
              <a:rPr sz="2800" dirty="0" err="1"/>
              <a:t>الفهم</a:t>
            </a:r>
            <a:r>
              <a:rPr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إبداعاته</a:t>
            </a:r>
            <a:r>
              <a:rPr b="1" dirty="0"/>
              <a:t> </a:t>
            </a:r>
            <a:r>
              <a:rPr b="1" dirty="0" err="1"/>
              <a:t>في</a:t>
            </a:r>
            <a:r>
              <a:rPr b="1" dirty="0"/>
              <a:t> </a:t>
            </a:r>
            <a:r>
              <a:rPr b="1" dirty="0" err="1"/>
              <a:t>الفن</a:t>
            </a:r>
            <a:r>
              <a:rPr b="1" dirty="0"/>
              <a:t> </a:t>
            </a:r>
            <a:r>
              <a:rPr b="1" dirty="0" err="1"/>
              <a:t>والرسم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>
              <a:buClrTx/>
              <a:defRPr sz="2000">
                <a:latin typeface="Arial"/>
              </a:defRPr>
            </a:pPr>
            <a:r>
              <a:rPr sz="2800" dirty="0" err="1" smtClean="0">
                <a:solidFill>
                  <a:schemeClr val="tx1"/>
                </a:solidFill>
              </a:rPr>
              <a:t>كان</a:t>
            </a:r>
            <a:r>
              <a:rPr sz="2800" dirty="0" smtClean="0">
                <a:solidFill>
                  <a:schemeClr val="tx1"/>
                </a:solidFill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رسامًا</a:t>
            </a:r>
            <a:r>
              <a:rPr sz="2800" dirty="0">
                <a:solidFill>
                  <a:schemeClr val="tx1"/>
                </a:solidFill>
              </a:rPr>
              <a:t> </a:t>
            </a:r>
            <a:r>
              <a:rPr sz="2800" dirty="0" err="1" smtClean="0">
                <a:solidFill>
                  <a:schemeClr val="tx1"/>
                </a:solidFill>
              </a:rPr>
              <a:t>مميزًا</a:t>
            </a:r>
            <a:r>
              <a:rPr sz="2800" dirty="0" smtClean="0">
                <a:solidFill>
                  <a:schemeClr val="tx1"/>
                </a:solidFill>
              </a:rPr>
              <a:t>.</a:t>
            </a:r>
            <a:endParaRPr lang="ar-JO" sz="2800" dirty="0" smtClean="0">
              <a:solidFill>
                <a:schemeClr val="tx1"/>
              </a:solidFill>
            </a:endParaRPr>
          </a:p>
          <a:p>
            <a:pPr marL="0" indent="0" algn="r" rtl="1">
              <a:buClrTx/>
              <a:buNone/>
              <a:defRPr sz="2000">
                <a:latin typeface="Arial"/>
              </a:defRPr>
            </a:pPr>
            <a:endParaRPr sz="1500" dirty="0">
              <a:solidFill>
                <a:schemeClr val="tx1"/>
              </a:solidFill>
            </a:endParaRPr>
          </a:p>
          <a:p>
            <a:pPr algn="r" rtl="1">
              <a:buClrTx/>
              <a:defRPr sz="2000">
                <a:latin typeface="Arial"/>
              </a:defRPr>
            </a:pPr>
            <a:r>
              <a:rPr sz="2800" dirty="0" err="1" smtClean="0">
                <a:solidFill>
                  <a:schemeClr val="tx1"/>
                </a:solidFill>
              </a:rPr>
              <a:t>عرض</a:t>
            </a:r>
            <a:r>
              <a:rPr sz="2800" dirty="0" smtClean="0">
                <a:solidFill>
                  <a:schemeClr val="tx1"/>
                </a:solidFill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أعماله</a:t>
            </a:r>
            <a:r>
              <a:rPr sz="2800" dirty="0">
                <a:solidFill>
                  <a:schemeClr val="tx1"/>
                </a:solidFill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في</a:t>
            </a:r>
            <a:r>
              <a:rPr sz="2800" dirty="0">
                <a:solidFill>
                  <a:schemeClr val="tx1"/>
                </a:solidFill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معارض</a:t>
            </a:r>
            <a:r>
              <a:rPr sz="2800" dirty="0">
                <a:solidFill>
                  <a:schemeClr val="tx1"/>
                </a:solidFill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فنية</a:t>
            </a:r>
            <a:r>
              <a:rPr sz="2800" dirty="0">
                <a:solidFill>
                  <a:schemeClr val="tx1"/>
                </a:solidFill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في</a:t>
            </a:r>
            <a:r>
              <a:rPr sz="2800" dirty="0">
                <a:solidFill>
                  <a:schemeClr val="tx1"/>
                </a:solidFill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باريس</a:t>
            </a:r>
            <a:r>
              <a:rPr sz="2800" dirty="0">
                <a:solidFill>
                  <a:schemeClr val="tx1"/>
                </a:solidFill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ونيويورك</a:t>
            </a:r>
            <a:r>
              <a:rPr sz="2800" dirty="0" smtClean="0">
                <a:solidFill>
                  <a:schemeClr val="tx1"/>
                </a:solidFill>
              </a:rPr>
              <a:t>.</a:t>
            </a:r>
            <a:endParaRPr lang="ar-JO" sz="2800" dirty="0" smtClean="0">
              <a:solidFill>
                <a:schemeClr val="tx1"/>
              </a:solidFill>
            </a:endParaRPr>
          </a:p>
          <a:p>
            <a:pPr marL="0" indent="0" algn="r" rtl="1">
              <a:buClrTx/>
              <a:buNone/>
              <a:defRPr sz="2000">
                <a:latin typeface="Arial"/>
              </a:defRPr>
            </a:pPr>
            <a:endParaRPr lang="en-US" sz="1500" dirty="0">
              <a:solidFill>
                <a:schemeClr val="tx1"/>
              </a:solidFill>
            </a:endParaRPr>
          </a:p>
          <a:p>
            <a:pPr algn="r" rtl="1">
              <a:buClrTx/>
              <a:defRPr sz="2000">
                <a:latin typeface="Arial"/>
              </a:defRPr>
            </a:pPr>
            <a:r>
              <a:rPr lang="ar-JO" sz="2800" dirty="0"/>
              <a:t>تقدر إنتاجاته في الرسم بحوالي 700 لوحة </a:t>
            </a:r>
            <a:r>
              <a:rPr lang="ar-JO" sz="2800" dirty="0" smtClean="0"/>
              <a:t>فنية</a:t>
            </a:r>
            <a:r>
              <a:rPr lang="en-US" sz="2800" dirty="0"/>
              <a:t>.</a:t>
            </a:r>
            <a:endParaRPr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137" y="2690809"/>
            <a:ext cx="4121920" cy="2891496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 smtClean="0"/>
              <a:t>إبداعاته</a:t>
            </a:r>
            <a:r>
              <a:rPr b="1" dirty="0" smtClean="0"/>
              <a:t> </a:t>
            </a:r>
            <a:r>
              <a:rPr b="1" dirty="0" err="1" smtClean="0"/>
              <a:t>في</a:t>
            </a:r>
            <a:r>
              <a:rPr b="1" dirty="0" smtClean="0"/>
              <a:t> </a:t>
            </a:r>
            <a:r>
              <a:rPr b="1" dirty="0" err="1" smtClean="0"/>
              <a:t>الفن</a:t>
            </a:r>
            <a:r>
              <a:rPr b="1" dirty="0" smtClean="0"/>
              <a:t> </a:t>
            </a:r>
            <a:r>
              <a:rPr b="1" dirty="0" err="1" smtClean="0"/>
              <a:t>والرسم</a:t>
            </a:r>
            <a:endParaRPr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80" y="2690809"/>
            <a:ext cx="2210414" cy="311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8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778" y="1007714"/>
            <a:ext cx="6798734" cy="1303867"/>
          </a:xfrm>
        </p:spPr>
        <p:txBody>
          <a:bodyPr/>
          <a:lstStyle/>
          <a:p>
            <a:r>
              <a:rPr b="1" dirty="0" err="1" smtClean="0"/>
              <a:t>إرثه</a:t>
            </a:r>
            <a:r>
              <a:rPr b="1" dirty="0" smtClean="0"/>
              <a:t> </a:t>
            </a:r>
            <a:r>
              <a:rPr b="1" dirty="0" err="1"/>
              <a:t>الأدبي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ClrTx/>
              <a:defRPr sz="2000">
                <a:latin typeface="Arial"/>
              </a:defRPr>
            </a:pPr>
            <a:r>
              <a:rPr lang="ar-JO" sz="2800" b="1" dirty="0" smtClean="0">
                <a:solidFill>
                  <a:srgbClr val="0070C0"/>
                </a:solidFill>
                <a:latin typeface="Al-Jazeera"/>
              </a:rPr>
              <a:t>ألف </a:t>
            </a:r>
            <a:r>
              <a:rPr lang="ar-JO" sz="2800" b="1" dirty="0">
                <a:solidFill>
                  <a:srgbClr val="0070C0"/>
                </a:solidFill>
                <a:latin typeface="Al-Jazeera"/>
              </a:rPr>
              <a:t>قصيدة </a:t>
            </a:r>
            <a:r>
              <a:rPr lang="ar-JO" sz="2800" dirty="0">
                <a:solidFill>
                  <a:srgbClr val="000000"/>
                </a:solidFill>
                <a:latin typeface="Al-Jazeera"/>
              </a:rPr>
              <a:t>في مواضيع </a:t>
            </a:r>
            <a:r>
              <a:rPr lang="ar-JO" sz="2800" dirty="0" smtClean="0">
                <a:solidFill>
                  <a:srgbClr val="000000"/>
                </a:solidFill>
                <a:latin typeface="Al-Jazeera"/>
              </a:rPr>
              <a:t>مختلفة.</a:t>
            </a:r>
            <a:endParaRPr lang="en-US" sz="2800" dirty="0" smtClean="0">
              <a:solidFill>
                <a:srgbClr val="000000"/>
              </a:solidFill>
              <a:latin typeface="Al-Jazeera"/>
            </a:endParaRPr>
          </a:p>
          <a:p>
            <a:pPr algn="r" rtl="1">
              <a:buClrTx/>
              <a:defRPr sz="2000">
                <a:latin typeface="Arial"/>
              </a:defRPr>
            </a:pPr>
            <a:endParaRPr sz="2800" dirty="0"/>
          </a:p>
          <a:p>
            <a:pPr algn="r" rtl="1">
              <a:buClrTx/>
              <a:defRPr sz="2000">
                <a:latin typeface="Arial"/>
              </a:defRPr>
            </a:pPr>
            <a:r>
              <a:rPr sz="2800" dirty="0" err="1" smtClean="0"/>
              <a:t>كتبه</a:t>
            </a:r>
            <a:r>
              <a:rPr sz="2800" dirty="0" smtClean="0"/>
              <a:t> </a:t>
            </a:r>
            <a:r>
              <a:rPr sz="2800" dirty="0" err="1"/>
              <a:t>تُقرأ</a:t>
            </a:r>
            <a:r>
              <a:rPr sz="2800" dirty="0"/>
              <a:t> </a:t>
            </a:r>
            <a:r>
              <a:rPr sz="2800" dirty="0" err="1"/>
              <a:t>في</a:t>
            </a:r>
            <a:r>
              <a:rPr sz="2800" dirty="0"/>
              <a:t> </a:t>
            </a:r>
            <a:r>
              <a:rPr sz="2800" dirty="0" err="1"/>
              <a:t>أنحاء</a:t>
            </a:r>
            <a:r>
              <a:rPr sz="2800" dirty="0"/>
              <a:t> </a:t>
            </a:r>
            <a:r>
              <a:rPr sz="2800" dirty="0" err="1"/>
              <a:t>العالم</a:t>
            </a:r>
            <a:r>
              <a:rPr sz="2800" dirty="0"/>
              <a:t> </a:t>
            </a:r>
            <a:r>
              <a:rPr sz="2800" dirty="0" err="1"/>
              <a:t>حتى</a:t>
            </a:r>
            <a:r>
              <a:rPr sz="2800" dirty="0"/>
              <a:t> </a:t>
            </a:r>
            <a:r>
              <a:rPr sz="2800" dirty="0" err="1"/>
              <a:t>اليوم</a:t>
            </a:r>
            <a:r>
              <a:rPr sz="2800" dirty="0" smtClean="0"/>
              <a:t>.</a:t>
            </a:r>
            <a:endParaRPr lang="ar-JO" sz="2800" dirty="0" smtClean="0"/>
          </a:p>
          <a:p>
            <a:pPr marL="0" indent="0" algn="r" rtl="1">
              <a:buClrTx/>
              <a:buNone/>
              <a:defRPr sz="2000">
                <a:latin typeface="Arial"/>
              </a:defRPr>
            </a:pPr>
            <a:endParaRPr sz="2800" dirty="0"/>
          </a:p>
          <a:p>
            <a:pPr algn="r" rtl="1">
              <a:buClrTx/>
              <a:defRPr sz="2000">
                <a:latin typeface="Arial"/>
              </a:defRPr>
            </a:pPr>
            <a:r>
              <a:rPr sz="2800" dirty="0" err="1" smtClean="0"/>
              <a:t>ترك</a:t>
            </a:r>
            <a:r>
              <a:rPr sz="2800" dirty="0" smtClean="0"/>
              <a:t> </a:t>
            </a:r>
            <a:r>
              <a:rPr sz="2800" dirty="0" err="1"/>
              <a:t>رسالة</a:t>
            </a:r>
            <a:r>
              <a:rPr sz="2800" dirty="0"/>
              <a:t> </a:t>
            </a:r>
            <a:r>
              <a:rPr sz="2800" dirty="0" err="1" smtClean="0"/>
              <a:t>خالدة</a:t>
            </a:r>
            <a:r>
              <a:rPr lang="en-US" sz="2800" dirty="0" smtClean="0"/>
              <a:t>:</a:t>
            </a:r>
            <a:r>
              <a:rPr lang="ar-JO" sz="2800" dirty="0" smtClean="0"/>
              <a:t> (</a:t>
            </a:r>
            <a:r>
              <a:rPr sz="2800" dirty="0" err="1" smtClean="0"/>
              <a:t>أحبوا</a:t>
            </a:r>
            <a:r>
              <a:rPr sz="2800" dirty="0" smtClean="0"/>
              <a:t> </a:t>
            </a:r>
            <a:r>
              <a:rPr sz="2800" dirty="0" err="1"/>
              <a:t>الحياة</a:t>
            </a:r>
            <a:r>
              <a:rPr sz="2800" dirty="0"/>
              <a:t>، </a:t>
            </a:r>
            <a:r>
              <a:rPr sz="2800" dirty="0" err="1"/>
              <a:t>وأحبوا</a:t>
            </a:r>
            <a:r>
              <a:rPr sz="2800" dirty="0"/>
              <a:t> </a:t>
            </a:r>
            <a:r>
              <a:rPr sz="2800" dirty="0" err="1"/>
              <a:t>الإنسان</a:t>
            </a:r>
            <a:r>
              <a:rPr sz="2800" dirty="0" smtClean="0"/>
              <a:t>.</a:t>
            </a:r>
            <a:r>
              <a:rPr lang="en-US" sz="2800" dirty="0"/>
              <a:t>(</a:t>
            </a:r>
            <a:endParaRPr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8" t="1067" r="24292" b="26133"/>
          <a:stretch/>
        </p:blipFill>
        <p:spPr>
          <a:xfrm>
            <a:off x="822959" y="1186800"/>
            <a:ext cx="2560321" cy="3025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385</TotalTime>
  <Words>168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Al-Jazeera</vt:lpstr>
      <vt:lpstr>Arial</vt:lpstr>
      <vt:lpstr>Garamond</vt:lpstr>
      <vt:lpstr>Times New Roman</vt:lpstr>
      <vt:lpstr>Organic</vt:lpstr>
      <vt:lpstr>جبران خليل جبران </vt:lpstr>
      <vt:lpstr>من هو جبران خليل جبران؟</vt:lpstr>
      <vt:lpstr>نشأته وتعليمه</vt:lpstr>
      <vt:lpstr>أبرز مؤلفاته الأدبية</vt:lpstr>
      <vt:lpstr>شعر جبران خليل جبران</vt:lpstr>
      <vt:lpstr>أسلوبه وأفكاره</vt:lpstr>
      <vt:lpstr>إبداعاته في الفن والرسم</vt:lpstr>
      <vt:lpstr>إبداعاته في الفن والرسم</vt:lpstr>
      <vt:lpstr>إرثه الأدبي</vt:lpstr>
      <vt:lpstr>شكراً جزيلا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جبران خليل جبران</dc:title>
  <dc:subject/>
  <dc:creator>Rasha Yarvas</dc:creator>
  <cp:keywords/>
  <dc:description>generated using python-pptx</dc:description>
  <cp:lastModifiedBy>Rasha Yarvas</cp:lastModifiedBy>
  <cp:revision>10</cp:revision>
  <dcterms:created xsi:type="dcterms:W3CDTF">2013-01-27T09:14:16Z</dcterms:created>
  <dcterms:modified xsi:type="dcterms:W3CDTF">2025-11-12T04:58:44Z</dcterms:modified>
  <cp:category/>
</cp:coreProperties>
</file>