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  <p:sldId id="257" r:id="rId3"/>
    <p:sldId id="258" r:id="rId4"/>
    <p:sldId id="259" r:id="rId5"/>
    <p:sldId id="261" r:id="rId6"/>
    <p:sldId id="262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40" y="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ableStyles" Target="tableStyles.xml" /><Relationship Id="rId5" Type="http://schemas.openxmlformats.org/officeDocument/2006/relationships/slide" Target="slides/slide4.xml" /><Relationship Id="rId10" Type="http://schemas.openxmlformats.org/officeDocument/2006/relationships/theme" Target="theme/theme1.xml" /><Relationship Id="rId4" Type="http://schemas.openxmlformats.org/officeDocument/2006/relationships/slide" Target="slides/slide3.xml" /><Relationship Id="rId9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7A72BF-A7B3-75FA-4BCD-4C99E39CD4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C71C3E6-DA38-9814-10BA-128A88461B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F682BD-6040-6FE2-127C-D9E17E5988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D9890-6940-4694-9367-60EEA13B1D8A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8E262-A0C9-E19F-5BD2-52DCBDCEF8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7D18A9-8663-99C8-4DC5-9A18F53608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3AD27-9C5F-40AE-9971-48BBDCAD2A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992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B21C11-DF7D-09A5-1B60-8070609F5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13CEC0-1ED3-24F2-2149-FE9A584BB8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49BA6E-18BC-F1D6-6DC5-288BDC0DF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D9890-6940-4694-9367-60EEA13B1D8A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B4F3A7A-29CD-4CEE-42D3-1C18BA2C34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AF3A5F-DBBC-80F6-900A-49EFA1A704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3AD27-9C5F-40AE-9971-48BBDCAD2A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4455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DF5E548-D43D-AD3C-C7E2-BA9088C9DEF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648626-A440-EFD3-EB29-0EB821CB23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C1EE79-E185-690B-BBB0-54833818D1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D9890-6940-4694-9367-60EEA13B1D8A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7F84E6-4E7B-030B-6AA9-4D899F252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AA1FE7-AF9F-0A17-2858-DFBD372668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3AD27-9C5F-40AE-9971-48BBDCAD2A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62549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89A369-9ADF-EE4A-0EA1-388276093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F86750-5000-49AC-F073-0C58003D1A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154E0A-1A62-8644-4EC6-25729561C6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D9890-6940-4694-9367-60EEA13B1D8A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337B9F-5FEB-5955-3C79-13CCEAF440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7BF643-C376-A6AF-7420-797308BCE5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3AD27-9C5F-40AE-9971-48BBDCAD2A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9824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17EC7-2B45-A489-6CAF-E10B88583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961728-2F0B-4A57-F0CD-75B87B5D19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3C88DA-7B13-A0D0-556D-7EEDB88AC1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D9890-6940-4694-9367-60EEA13B1D8A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2950C2-3BEB-39CF-36E3-4A97BAC652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FDCEC8-9C9F-E6D0-0CC1-E2246F4B0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3AD27-9C5F-40AE-9971-48BBDCAD2A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774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628D7D-42CF-64DE-CD0B-1E1127F5DB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F397C9-902F-25D8-0BB6-D22CD4B506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41ECE9-A70F-8C48-D91B-FA5946127DC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39C64C-3270-BB40-A3FB-A409E3F49B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D9890-6940-4694-9367-60EEA13B1D8A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E57949-02AE-F8C7-B988-B2BBE88A9A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EAFE38-FA43-2CAC-7006-648E5C6D2C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3AD27-9C5F-40AE-9971-48BBDCAD2A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160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77D82-7BFF-DCBA-104A-0CCB7C71FA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89605F-0C71-9A29-49D2-2E90A71A42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616452-CABC-92D7-F2F2-A076BB64B0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5C3BA5-C029-4C3C-BCEC-8D66AB36F81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4D8C8C0-C737-4B01-C06D-6E7D7A3800F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0820587-5D23-37DE-86E8-DE7E74265A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D9890-6940-4694-9367-60EEA13B1D8A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7E3EA98-F557-895F-E6E5-0E746E0AF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F2E3D2E-957A-7332-B895-E95F530638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3AD27-9C5F-40AE-9971-48BBDCAD2A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847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15F41A-69A3-EBAD-BAB2-278159705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A13A668-1FC0-0214-EE4C-BD3F91506A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D9890-6940-4694-9367-60EEA13B1D8A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90A7B5-74BC-2B29-CC96-32BD6C2CA9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764BE2-9CCA-44A8-6A1E-BD49998653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3AD27-9C5F-40AE-9971-48BBDCAD2A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674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1CEA2CE-E6CE-383A-8329-1498F77EA5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D9890-6940-4694-9367-60EEA13B1D8A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23DD88-5EA2-3E9C-5F95-2BB17DEC5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245A14-CA97-1608-CFF1-F1816BDE1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3AD27-9C5F-40AE-9971-48BBDCAD2A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4110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03AE16-977F-4BC6-7D7F-F3CA8D2BB6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47E9DD-12AA-43F5-0264-D89891A7B0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E46069-FCD7-0EA4-0616-937F723F5A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C72A459-24DF-E1B3-2AA3-2719E1C05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D9890-6940-4694-9367-60EEA13B1D8A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F83A7A-8D1C-5A1D-E5EA-8DBDF1A7D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105734-62AA-B935-D3F1-DA502175D1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3AD27-9C5F-40AE-9971-48BBDCAD2A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07409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E49875-0244-78D1-6345-CC677B1BFD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C52B88F-ABB8-015F-0694-2EFF138D207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A40851-9E30-1F54-4C0A-23D2DFB4E7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8A25BB-D03B-7160-D0C3-EC2BFE26D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D9890-6940-4694-9367-60EEA13B1D8A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B68491-2B12-1C45-8EC5-FC58D1E0B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DEF147-B23E-BB8E-03EB-371E684602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43AD27-9C5F-40AE-9971-48BBDCAD2A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212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0C1E978-1E05-0303-BE4F-FFB1263186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B23040-CD7A-FEDF-3F63-3B8D1ECE7E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B93D529-2CB3-D6A1-ADB9-0436417122D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3D9890-6940-4694-9367-60EEA13B1D8A}" type="datetimeFigureOut">
              <a:rPr lang="en-US" smtClean="0"/>
              <a:t>11/12/2025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9FE204-BEE5-AC58-D7E8-CBBC00EF65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4A30E4-B791-7CA3-C7FD-EADDB83B8D3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543AD27-9C5F-40AE-9971-48BBDCAD2A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9464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 /><Relationship Id="rId1" Type="http://schemas.openxmlformats.org/officeDocument/2006/relationships/slideLayout" Target="../slideLayouts/slideLayout9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 /><Relationship Id="rId1" Type="http://schemas.openxmlformats.org/officeDocument/2006/relationships/slideLayout" Target="../slideLayouts/slideLayout8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 /><Relationship Id="rId1" Type="http://schemas.openxmlformats.org/officeDocument/2006/relationships/slideLayout" Target="../slideLayouts/slideLayout6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 /><Relationship Id="rId1" Type="http://schemas.openxmlformats.org/officeDocument/2006/relationships/slideLayout" Target="../slideLayouts/slideLayout6.xml" 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 /><Relationship Id="rId1" Type="http://schemas.openxmlformats.org/officeDocument/2006/relationships/slideLayout" Target="../slideLayouts/slideLayout6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3A930249-8242-4E2B-AF17-C018264883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5BDD999-C5E1-4B3E-A710-76867381916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7388" y="181576"/>
            <a:ext cx="11823637" cy="6501088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0000"/>
              </a:solidFill>
            </a:endParaRPr>
          </a:p>
        </p:txBody>
      </p:sp>
      <p:pic>
        <p:nvPicPr>
          <p:cNvPr id="11" name="Picture 10" descr="A person smiling at a newspaper&#10;&#10;AI-generated content may be incorrect.">
            <a:extLst>
              <a:ext uri="{FF2B5EF4-FFF2-40B4-BE49-F238E27FC236}">
                <a16:creationId xmlns:a16="http://schemas.microsoft.com/office/drawing/2014/main" id="{DE20D5B6-1997-5264-DF66-5F2EDE5CCB19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-1" b="2709"/>
          <a:stretch>
            <a:fillRect/>
          </a:stretch>
        </p:blipFill>
        <p:spPr>
          <a:xfrm>
            <a:off x="187388" y="182880"/>
            <a:ext cx="11824481" cy="649978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42CF0DAD-77ED-5FD5-3A40-C9DB6654080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8181" y="1122363"/>
            <a:ext cx="9795637" cy="2217158"/>
          </a:xfrm>
        </p:spPr>
        <p:txBody>
          <a:bodyPr>
            <a:normAutofit/>
          </a:bodyPr>
          <a:lstStyle/>
          <a:p>
            <a:pPr algn="l"/>
            <a:r>
              <a:rPr lang="ar-JO" sz="5200">
                <a:solidFill>
                  <a:srgbClr val="FFFFFF"/>
                </a:solidFill>
              </a:rPr>
              <a:t>نجيب محفوظ</a:t>
            </a:r>
            <a:endParaRPr lang="en-US" sz="520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BB1927D-58FD-F10F-50A1-73E7C25771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98181" y="3526021"/>
            <a:ext cx="9795637" cy="2042260"/>
          </a:xfrm>
        </p:spPr>
        <p:txBody>
          <a:bodyPr>
            <a:normAutofit/>
          </a:bodyPr>
          <a:lstStyle/>
          <a:p>
            <a:pPr algn="l"/>
            <a:r>
              <a:rPr lang="ar-JO">
                <a:solidFill>
                  <a:srgbClr val="FFFFFF"/>
                </a:solidFill>
              </a:rPr>
              <a:t>ليا البطارسة سابع (أ)</a:t>
            </a:r>
            <a:endParaRPr lang="en-US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10006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94AA2BD-2E3F-4B1D-8127-5744B81153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9D1A03E-A69D-7387-E7F8-7452FEB820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480" y="987552"/>
            <a:ext cx="4485861" cy="1088136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400"/>
              <a:t>من هو نجيب محفوظ؟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4BD02261-2DC8-4AA8-9E16-7751AE8924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49223" y="387939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D752CF2-2291-40B5-B462-C17B174C10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1480" y="2286000"/>
            <a:ext cx="438912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EA1FD6-076D-5B70-763B-7C13244283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11479" y="2688336"/>
            <a:ext cx="4498848" cy="3584448"/>
          </a:xfrm>
        </p:spPr>
        <p:txBody>
          <a:bodyPr vert="horz" lIns="91440" tIns="45720" rIns="91440" bIns="45720" rtlCol="0" anchor="t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en-US" sz="1800" dirty="0"/>
              <a:t> </a:t>
            </a:r>
          </a:p>
          <a:p>
            <a:pPr indent="-228600" algn="r" rtl="1">
              <a:buFont typeface="Arial" panose="020B0604020202020204" pitchFamily="34" charset="0"/>
              <a:buChar char="•"/>
            </a:pPr>
            <a:r>
              <a:rPr lang="en-US" sz="1800" dirty="0"/>
              <a:t> </a:t>
            </a:r>
          </a:p>
          <a:p>
            <a:pPr marL="285750" indent="-228600" algn="r" rtl="1">
              <a:buFont typeface="Arial" panose="020B0604020202020204" pitchFamily="34" charset="0"/>
              <a:buChar char="•"/>
            </a:pPr>
            <a:r>
              <a:rPr lang="en-US" sz="1800" dirty="0" err="1"/>
              <a:t>وُلد</a:t>
            </a:r>
            <a:r>
              <a:rPr lang="en-US" sz="1800" dirty="0"/>
              <a:t> </a:t>
            </a:r>
            <a:r>
              <a:rPr lang="en-US" sz="1800" dirty="0" err="1"/>
              <a:t>في</a:t>
            </a:r>
            <a:r>
              <a:rPr lang="en-US" sz="1800" dirty="0"/>
              <a:t> </a:t>
            </a:r>
            <a:r>
              <a:rPr lang="en-US" sz="1800" dirty="0" err="1"/>
              <a:t>القاهرة</a:t>
            </a:r>
            <a:r>
              <a:rPr lang="en-US" sz="1800" dirty="0"/>
              <a:t> </a:t>
            </a:r>
            <a:r>
              <a:rPr lang="en-US" sz="1800" dirty="0" err="1"/>
              <a:t>سنة</a:t>
            </a:r>
            <a:r>
              <a:rPr lang="en-US" sz="1800" dirty="0"/>
              <a:t> 1911.</a:t>
            </a:r>
          </a:p>
          <a:p>
            <a:pPr marL="285750" indent="-228600" algn="r" rtl="1">
              <a:buFont typeface="Arial" panose="020B0604020202020204" pitchFamily="34" charset="0"/>
              <a:buChar char="•"/>
            </a:pPr>
            <a:r>
              <a:rPr lang="en-US" sz="1800" dirty="0" err="1"/>
              <a:t>أحب</a:t>
            </a:r>
            <a:r>
              <a:rPr lang="en-US" sz="1800" dirty="0"/>
              <a:t> </a:t>
            </a:r>
            <a:r>
              <a:rPr lang="en-US" sz="1800" dirty="0" err="1"/>
              <a:t>القراءة</a:t>
            </a:r>
            <a:r>
              <a:rPr lang="en-US" sz="1800" dirty="0"/>
              <a:t> </a:t>
            </a:r>
            <a:r>
              <a:rPr lang="en-US" sz="1800" dirty="0" err="1"/>
              <a:t>والكتابة</a:t>
            </a:r>
            <a:r>
              <a:rPr lang="en-US" sz="1800" dirty="0"/>
              <a:t> </a:t>
            </a:r>
            <a:r>
              <a:rPr lang="en-US" sz="1800" dirty="0" err="1"/>
              <a:t>منذ</a:t>
            </a:r>
            <a:r>
              <a:rPr lang="en-US" sz="1800" dirty="0"/>
              <a:t> </a:t>
            </a:r>
            <a:r>
              <a:rPr lang="en-US" sz="1800" dirty="0" err="1"/>
              <a:t>أن</a:t>
            </a:r>
            <a:r>
              <a:rPr lang="en-US" sz="1800" dirty="0"/>
              <a:t> </a:t>
            </a:r>
            <a:r>
              <a:rPr lang="en-US" sz="1800" dirty="0" err="1"/>
              <a:t>كان</a:t>
            </a:r>
            <a:r>
              <a:rPr lang="en-US" sz="1800" dirty="0"/>
              <a:t> </a:t>
            </a:r>
            <a:r>
              <a:rPr lang="en-US" sz="1800" dirty="0" err="1"/>
              <a:t>صغيرًا</a:t>
            </a:r>
            <a:r>
              <a:rPr lang="en-US" sz="1800" dirty="0"/>
              <a:t>.</a:t>
            </a:r>
          </a:p>
          <a:p>
            <a:pPr marL="285750" indent="-228600" algn="r" rtl="1">
              <a:buFont typeface="Arial" panose="020B0604020202020204" pitchFamily="34" charset="0"/>
              <a:buChar char="•"/>
            </a:pPr>
            <a:r>
              <a:rPr lang="en-US" sz="1800" dirty="0" err="1"/>
              <a:t>درس</a:t>
            </a:r>
            <a:r>
              <a:rPr lang="en-US" sz="1800" dirty="0"/>
              <a:t> </a:t>
            </a:r>
            <a:r>
              <a:rPr lang="en-US" sz="1800" dirty="0" err="1"/>
              <a:t>الفلسفة</a:t>
            </a:r>
            <a:r>
              <a:rPr lang="en-US" sz="1800" dirty="0"/>
              <a:t> </a:t>
            </a:r>
            <a:r>
              <a:rPr lang="en-US" sz="1800" dirty="0" err="1"/>
              <a:t>في</a:t>
            </a:r>
            <a:r>
              <a:rPr lang="en-US" sz="1800" dirty="0"/>
              <a:t> </a:t>
            </a:r>
            <a:r>
              <a:rPr lang="en-US" sz="1800" dirty="0" err="1"/>
              <a:t>جامعة</a:t>
            </a:r>
            <a:r>
              <a:rPr lang="en-US" sz="1800" dirty="0"/>
              <a:t> </a:t>
            </a:r>
            <a:r>
              <a:rPr lang="en-US" sz="1800" dirty="0" err="1"/>
              <a:t>القاهرة</a:t>
            </a:r>
            <a:r>
              <a:rPr lang="en-US" sz="1800" dirty="0"/>
              <a:t>، </a:t>
            </a:r>
            <a:r>
              <a:rPr lang="en-US" sz="1800" dirty="0" err="1"/>
              <a:t>وبدأ</a:t>
            </a:r>
            <a:r>
              <a:rPr lang="en-US" sz="1800" dirty="0"/>
              <a:t> </a:t>
            </a:r>
            <a:r>
              <a:rPr lang="en-US" sz="1800" dirty="0" err="1"/>
              <a:t>بعدها</a:t>
            </a:r>
            <a:r>
              <a:rPr lang="en-US" sz="1800" dirty="0"/>
              <a:t> </a:t>
            </a:r>
            <a:r>
              <a:rPr lang="en-US" sz="1800" dirty="0" err="1"/>
              <a:t>كتابة</a:t>
            </a:r>
            <a:r>
              <a:rPr lang="en-US" sz="1800" dirty="0"/>
              <a:t> </a:t>
            </a:r>
            <a:r>
              <a:rPr lang="en-US" sz="1800" dirty="0" err="1"/>
              <a:t>القصص</a:t>
            </a:r>
            <a:r>
              <a:rPr lang="en-US" sz="1800" dirty="0"/>
              <a:t> </a:t>
            </a:r>
            <a:r>
              <a:rPr lang="en-US" sz="1800" dirty="0" err="1"/>
              <a:t>والروايات</a:t>
            </a:r>
            <a:r>
              <a:rPr lang="en-US" sz="1800" dirty="0"/>
              <a:t>.</a:t>
            </a:r>
          </a:p>
          <a:p>
            <a:pPr indent="-228600">
              <a:buFont typeface="Arial" panose="020B0604020202020204" pitchFamily="34" charset="0"/>
              <a:buChar char="•"/>
            </a:pPr>
            <a:endParaRPr lang="en-US" sz="1800" dirty="0"/>
          </a:p>
        </p:txBody>
      </p:sp>
      <p:pic>
        <p:nvPicPr>
          <p:cNvPr id="6" name="Picture Placeholder 5" descr="A person wearing sunglasses and a blue coat writing on a piece of paper&#10;&#10;AI-generated content may be incorrect.">
            <a:extLst>
              <a:ext uri="{FF2B5EF4-FFF2-40B4-BE49-F238E27FC236}">
                <a16:creationId xmlns:a16="http://schemas.microsoft.com/office/drawing/2014/main" id="{82D5D47D-BFA8-1984-3CBA-CBA7D5F88979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" b="378"/>
          <a:stretch>
            <a:fillRect/>
          </a:stretch>
        </p:blipFill>
        <p:spPr>
          <a:xfrm>
            <a:off x="5308052" y="10"/>
            <a:ext cx="6883948" cy="6857990"/>
          </a:xfrm>
          <a:custGeom>
            <a:avLst/>
            <a:gdLst/>
            <a:ahLst/>
            <a:cxnLst/>
            <a:rect l="l" t="t" r="r" b="b"/>
            <a:pathLst>
              <a:path w="6883948" h="6858000">
                <a:moveTo>
                  <a:pt x="365648" y="0"/>
                </a:moveTo>
                <a:lnTo>
                  <a:pt x="6883948" y="0"/>
                </a:lnTo>
                <a:lnTo>
                  <a:pt x="6883948" y="6858000"/>
                </a:lnTo>
                <a:lnTo>
                  <a:pt x="365648" y="6858000"/>
                </a:lnTo>
                <a:lnTo>
                  <a:pt x="360213" y="6835050"/>
                </a:lnTo>
                <a:cubicBezTo>
                  <a:pt x="128263" y="5788167"/>
                  <a:pt x="0" y="4637179"/>
                  <a:pt x="0" y="3429001"/>
                </a:cubicBezTo>
                <a:cubicBezTo>
                  <a:pt x="0" y="2220824"/>
                  <a:pt x="128263" y="1069835"/>
                  <a:pt x="360213" y="22952"/>
                </a:cubicBezTo>
                <a:close/>
              </a:path>
            </a:pathLst>
          </a:custGeom>
          <a:effectLst>
            <a:outerShdw blurRad="50800" dist="38100" dir="10800000" algn="r" rotWithShape="0">
              <a:schemeClr val="bg1">
                <a:lumMod val="85000"/>
                <a:alpha val="30000"/>
              </a:schemeClr>
            </a:outerShdw>
          </a:effectLst>
        </p:spPr>
      </p:pic>
    </p:spTree>
    <p:extLst>
      <p:ext uri="{BB962C8B-B14F-4D97-AF65-F5344CB8AC3E}">
        <p14:creationId xmlns:p14="http://schemas.microsoft.com/office/powerpoint/2010/main" val="1789707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035E31-4A59-2333-C2BC-DBEBDDE915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12720" y="1066800"/>
            <a:ext cx="4140269" cy="1230086"/>
          </a:xfrm>
        </p:spPr>
        <p:txBody>
          <a:bodyPr/>
          <a:lstStyle/>
          <a:p>
            <a:r>
              <a:rPr lang="ar-JO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اهم اعماله :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532114-2692-0874-DF81-DEC41C10C9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ar-JO" dirty="0"/>
              <a:t> 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354D340-E07B-062D-EDDE-6394F3B45F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76029" y="987424"/>
            <a:ext cx="4838971" cy="5794375"/>
          </a:xfrm>
        </p:spPr>
        <p:txBody>
          <a:bodyPr>
            <a:normAutofit/>
          </a:bodyPr>
          <a:lstStyle/>
          <a:p>
            <a:pPr rtl="1"/>
            <a:r>
              <a:rPr lang="ar-SA" dirty="0"/>
              <a:t> </a:t>
            </a:r>
            <a:endParaRPr lang="en-US" dirty="0"/>
          </a:p>
          <a:p>
            <a:pPr rtl="1"/>
            <a:r>
              <a:rPr lang="ar-SA" dirty="0"/>
              <a:t> </a:t>
            </a:r>
            <a:endParaRPr lang="en-US" dirty="0"/>
          </a:p>
          <a:p>
            <a:pPr algn="r" rtl="1"/>
            <a:endParaRPr lang="ar-JO" sz="3200" dirty="0"/>
          </a:p>
          <a:p>
            <a:pPr algn="r" rtl="1"/>
            <a:endParaRPr lang="ar-JO" sz="3200" dirty="0"/>
          </a:p>
          <a:p>
            <a:pPr algn="r" rtl="1"/>
            <a:r>
              <a:rPr lang="ar-SA" sz="3200" dirty="0"/>
              <a:t>من أشهر كتبه: </a:t>
            </a:r>
            <a:endParaRPr lang="en-US" sz="3200" dirty="0"/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SA" sz="2000" dirty="0"/>
              <a:t>بين القصرين </a:t>
            </a:r>
            <a:endParaRPr lang="en-US" sz="2000" dirty="0"/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SA" sz="2000" dirty="0"/>
              <a:t>قصر الشوق </a:t>
            </a:r>
            <a:endParaRPr lang="en-US" sz="2000" dirty="0"/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SA" sz="2000" dirty="0"/>
              <a:t>السكرية </a:t>
            </a:r>
            <a:endParaRPr lang="en-US" sz="2000" dirty="0"/>
          </a:p>
          <a:p>
            <a:pPr marL="285750" indent="-285750" algn="r" rtl="1">
              <a:buFont typeface="Arial" panose="020B0604020202020204" pitchFamily="34" charset="0"/>
              <a:buChar char="•"/>
            </a:pPr>
            <a:r>
              <a:rPr lang="ar-SA" sz="2000" dirty="0"/>
              <a:t>زقاق المدق </a:t>
            </a:r>
            <a:endParaRPr lang="en-US" sz="2000" dirty="0"/>
          </a:p>
          <a:p>
            <a:pPr algn="r" rtl="1"/>
            <a:endParaRPr lang="ar-JO" sz="2000" dirty="0"/>
          </a:p>
          <a:p>
            <a:pPr algn="r" rtl="1"/>
            <a:r>
              <a:rPr lang="ar-SA" sz="2400" b="1" dirty="0">
                <a:solidFill>
                  <a:schemeClr val="tx2">
                    <a:lumMod val="50000"/>
                    <a:lumOff val="50000"/>
                  </a:schemeClr>
                </a:solidFill>
              </a:rPr>
              <a:t>تم تحويل الكثير من قصصه إلى أفلام ومسلسلات مشهورة.</a:t>
            </a:r>
            <a:endParaRPr lang="en-US" sz="2400" b="1" dirty="0">
              <a:solidFill>
                <a:schemeClr val="tx2">
                  <a:lumMod val="50000"/>
                  <a:lumOff val="50000"/>
                </a:schemeClr>
              </a:solidFill>
            </a:endParaRPr>
          </a:p>
          <a:p>
            <a:endParaRPr lang="en-US" dirty="0"/>
          </a:p>
        </p:txBody>
      </p:sp>
      <p:pic>
        <p:nvPicPr>
          <p:cNvPr id="10" name="Picture 9" descr="A person wearing glasses and a suit&#10;&#10;AI-generated content may be incorrect.">
            <a:extLst>
              <a:ext uri="{FF2B5EF4-FFF2-40B4-BE49-F238E27FC236}">
                <a16:creationId xmlns:a16="http://schemas.microsoft.com/office/drawing/2014/main" id="{CD261765-5A09-9DEA-EE8D-7903AE08B0D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1974" y="1252674"/>
            <a:ext cx="7327854" cy="6125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26385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B4BD86-7198-4EF0-9B24-E4C9B4979E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 rtl="1"/>
            <a:r>
              <a:rPr lang="en-US" sz="5400" dirty="0" err="1"/>
              <a:t>انجازاته</a:t>
            </a:r>
            <a:r>
              <a:rPr lang="en-US" sz="5400" dirty="0"/>
              <a:t> 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B040053-47C2-4AD7-EDF9-18BEADDD51C2}"/>
              </a:ext>
            </a:extLst>
          </p:cNvPr>
          <p:cNvSpPr txBox="1"/>
          <p:nvPr/>
        </p:nvSpPr>
        <p:spPr>
          <a:xfrm>
            <a:off x="640080" y="2872899"/>
            <a:ext cx="4243589" cy="33206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 algn="r" rtl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285750" indent="-228600" algn="r" rtl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err="1"/>
              <a:t>حصل</a:t>
            </a:r>
            <a:r>
              <a:rPr lang="en-US" sz="2200" dirty="0"/>
              <a:t> </a:t>
            </a:r>
            <a:r>
              <a:rPr lang="en-US" sz="2200" dirty="0" err="1"/>
              <a:t>على</a:t>
            </a:r>
            <a:r>
              <a:rPr lang="en-US" sz="2200" dirty="0"/>
              <a:t> </a:t>
            </a:r>
            <a:r>
              <a:rPr lang="en-US" sz="2200" dirty="0" err="1"/>
              <a:t>جائزة</a:t>
            </a:r>
            <a:r>
              <a:rPr lang="en-US" sz="2200" dirty="0"/>
              <a:t> </a:t>
            </a:r>
            <a:r>
              <a:rPr lang="en-US" sz="2200" dirty="0" err="1"/>
              <a:t>نوبل</a:t>
            </a:r>
            <a:r>
              <a:rPr lang="en-US" sz="2200" dirty="0"/>
              <a:t> </a:t>
            </a:r>
            <a:r>
              <a:rPr lang="en-US" sz="2200" dirty="0" err="1"/>
              <a:t>في</a:t>
            </a:r>
            <a:r>
              <a:rPr lang="en-US" sz="2200" dirty="0"/>
              <a:t> الأدب </a:t>
            </a:r>
            <a:r>
              <a:rPr lang="en-US" sz="2200" dirty="0" err="1"/>
              <a:t>سنة</a:t>
            </a:r>
            <a:r>
              <a:rPr lang="en-US" sz="2200" dirty="0"/>
              <a:t> 1988. </a:t>
            </a:r>
          </a:p>
          <a:p>
            <a:pPr marL="285750" indent="-228600" algn="r" rtl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err="1"/>
              <a:t>هو</a:t>
            </a:r>
            <a:r>
              <a:rPr lang="en-US" sz="2200" dirty="0"/>
              <a:t> </a:t>
            </a:r>
            <a:r>
              <a:rPr lang="en-US" sz="2200" dirty="0" err="1"/>
              <a:t>أول</a:t>
            </a:r>
            <a:r>
              <a:rPr lang="en-US" sz="2200" dirty="0"/>
              <a:t> </a:t>
            </a:r>
            <a:r>
              <a:rPr lang="en-US" sz="2200" dirty="0" err="1"/>
              <a:t>عربي</a:t>
            </a:r>
            <a:r>
              <a:rPr lang="en-US" sz="2200" dirty="0"/>
              <a:t> </a:t>
            </a:r>
            <a:r>
              <a:rPr lang="en-US" sz="2200" dirty="0" err="1"/>
              <a:t>يحصل</a:t>
            </a:r>
            <a:r>
              <a:rPr lang="en-US" sz="2200" dirty="0"/>
              <a:t> </a:t>
            </a:r>
            <a:r>
              <a:rPr lang="en-US" sz="2200" dirty="0" err="1"/>
              <a:t>على</a:t>
            </a:r>
            <a:r>
              <a:rPr lang="en-US" sz="2200" dirty="0"/>
              <a:t> </a:t>
            </a:r>
            <a:r>
              <a:rPr lang="en-US" sz="2200" dirty="0" err="1"/>
              <a:t>هذه</a:t>
            </a:r>
            <a:r>
              <a:rPr lang="en-US" sz="2200" dirty="0"/>
              <a:t> </a:t>
            </a:r>
            <a:r>
              <a:rPr lang="en-US" sz="2200" dirty="0" err="1"/>
              <a:t>الجائزة</a:t>
            </a:r>
            <a:r>
              <a:rPr lang="en-US" sz="2200" dirty="0"/>
              <a:t> </a:t>
            </a:r>
            <a:r>
              <a:rPr lang="en-US" sz="2200" dirty="0" err="1"/>
              <a:t>العالمية</a:t>
            </a:r>
            <a:r>
              <a:rPr lang="en-US" sz="2200" dirty="0"/>
              <a:t>. </a:t>
            </a:r>
          </a:p>
          <a:p>
            <a:pPr marL="285750" indent="-228600" algn="r" rtl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err="1"/>
              <a:t>تُرجمت</a:t>
            </a:r>
            <a:r>
              <a:rPr lang="en-US" sz="2200" dirty="0"/>
              <a:t> </a:t>
            </a:r>
            <a:r>
              <a:rPr lang="en-US" sz="2200" dirty="0" err="1"/>
              <a:t>كتبه</a:t>
            </a:r>
            <a:r>
              <a:rPr lang="en-US" sz="2200" dirty="0"/>
              <a:t> </a:t>
            </a:r>
            <a:r>
              <a:rPr lang="en-US" sz="2200" dirty="0" err="1"/>
              <a:t>إلى</a:t>
            </a:r>
            <a:r>
              <a:rPr lang="en-US" sz="2200" dirty="0"/>
              <a:t> </a:t>
            </a:r>
            <a:r>
              <a:rPr lang="en-US" sz="2200" dirty="0" err="1"/>
              <a:t>لغات</a:t>
            </a:r>
            <a:r>
              <a:rPr lang="en-US" sz="2200" dirty="0"/>
              <a:t> </a:t>
            </a:r>
            <a:r>
              <a:rPr lang="en-US" sz="2200" dirty="0" err="1"/>
              <a:t>كثيرة</a:t>
            </a:r>
            <a:r>
              <a:rPr lang="en-US" sz="2200" dirty="0"/>
              <a:t> </a:t>
            </a:r>
            <a:r>
              <a:rPr lang="en-US" sz="2200" dirty="0" err="1"/>
              <a:t>وقرأها</a:t>
            </a:r>
            <a:r>
              <a:rPr lang="en-US" sz="2200" dirty="0"/>
              <a:t> </a:t>
            </a:r>
            <a:r>
              <a:rPr lang="en-US" sz="2200" dirty="0" err="1"/>
              <a:t>الناس</a:t>
            </a:r>
            <a:r>
              <a:rPr lang="en-US" sz="2200" dirty="0"/>
              <a:t> </a:t>
            </a:r>
            <a:r>
              <a:rPr lang="en-US" sz="2200" dirty="0" err="1"/>
              <a:t>في</a:t>
            </a:r>
            <a:r>
              <a:rPr lang="en-US" sz="2200" dirty="0"/>
              <a:t> </a:t>
            </a:r>
            <a:r>
              <a:rPr lang="en-US" sz="2200" dirty="0" err="1"/>
              <a:t>مختلف</a:t>
            </a:r>
            <a:r>
              <a:rPr lang="en-US" sz="2200" dirty="0"/>
              <a:t> </a:t>
            </a:r>
            <a:r>
              <a:rPr lang="en-US" sz="2200" dirty="0" err="1"/>
              <a:t>الدول</a:t>
            </a:r>
            <a:r>
              <a:rPr lang="en-US" sz="2200" dirty="0"/>
              <a:t>.</a:t>
            </a:r>
          </a:p>
          <a:p>
            <a:pPr marL="285750"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/>
              <a:t> </a:t>
            </a:r>
          </a:p>
        </p:txBody>
      </p:sp>
      <p:pic>
        <p:nvPicPr>
          <p:cNvPr id="5" name="Picture 4" descr="A person wearing glasses and a jacket&#10;&#10;AI-generated content may be incorrect.">
            <a:extLst>
              <a:ext uri="{FF2B5EF4-FFF2-40B4-BE49-F238E27FC236}">
                <a16:creationId xmlns:a16="http://schemas.microsoft.com/office/drawing/2014/main" id="{73A2C39F-64DF-52E0-AE6D-B1DD9817EB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233" b="24732"/>
          <a:stretch>
            <a:fillRect/>
          </a:stretch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9251879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2CE8847-7A09-741F-BDF1-741B3E8C3C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325369"/>
            <a:ext cx="4368602" cy="1956841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ar-JO" sz="5400" dirty="0"/>
              <a:t>أ</a:t>
            </a:r>
            <a:r>
              <a:rPr lang="ar-JO" sz="5400"/>
              <a:t>ثره </a:t>
            </a:r>
            <a:r>
              <a:rPr lang="ar-JO" sz="5400" dirty="0"/>
              <a:t>في</a:t>
            </a:r>
            <a:r>
              <a:rPr lang="en-US" sz="5400" dirty="0"/>
              <a:t> الأدب والمجتمع</a:t>
            </a:r>
          </a:p>
        </p:txBody>
      </p:sp>
      <p:sp>
        <p:nvSpPr>
          <p:cNvPr id="21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48D4AD7-F0D6-96BF-7160-1EB52FD98CD6}"/>
              </a:ext>
            </a:extLst>
          </p:cNvPr>
          <p:cNvSpPr txBox="1"/>
          <p:nvPr/>
        </p:nvSpPr>
        <p:spPr>
          <a:xfrm>
            <a:off x="640080" y="2872899"/>
            <a:ext cx="4243589" cy="33206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indent="-228600" algn="r" rtl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err="1"/>
              <a:t>كتب</a:t>
            </a:r>
            <a:r>
              <a:rPr lang="en-US" sz="2200" dirty="0"/>
              <a:t> </a:t>
            </a:r>
            <a:r>
              <a:rPr lang="en-US" sz="2200" dirty="0" err="1"/>
              <a:t>عن</a:t>
            </a:r>
            <a:r>
              <a:rPr lang="en-US" sz="2200" dirty="0"/>
              <a:t> </a:t>
            </a:r>
            <a:r>
              <a:rPr lang="en-US" sz="2200" dirty="0" err="1"/>
              <a:t>الناس</a:t>
            </a:r>
            <a:r>
              <a:rPr lang="en-US" sz="2200" dirty="0"/>
              <a:t> </a:t>
            </a:r>
            <a:r>
              <a:rPr lang="en-US" sz="2200" dirty="0" err="1"/>
              <a:t>العاديين</a:t>
            </a:r>
            <a:r>
              <a:rPr lang="en-US" sz="2200" dirty="0"/>
              <a:t> </a:t>
            </a:r>
            <a:r>
              <a:rPr lang="en-US" sz="2200" dirty="0" err="1"/>
              <a:t>وحياتهم</a:t>
            </a:r>
            <a:r>
              <a:rPr lang="en-US" sz="2200" dirty="0"/>
              <a:t> </a:t>
            </a:r>
            <a:r>
              <a:rPr lang="en-US" sz="2200" dirty="0" err="1"/>
              <a:t>اليومية</a:t>
            </a:r>
            <a:r>
              <a:rPr lang="en-US" sz="2200" dirty="0"/>
              <a:t> </a:t>
            </a:r>
            <a:r>
              <a:rPr lang="en-US" sz="2200" dirty="0" err="1"/>
              <a:t>في</a:t>
            </a:r>
            <a:r>
              <a:rPr lang="en-US" sz="2200" dirty="0"/>
              <a:t> </a:t>
            </a:r>
            <a:r>
              <a:rPr lang="en-US" sz="2200" dirty="0" err="1"/>
              <a:t>مصر</a:t>
            </a:r>
            <a:r>
              <a:rPr lang="en-US" sz="2200" dirty="0"/>
              <a:t>.</a:t>
            </a:r>
          </a:p>
          <a:p>
            <a:pPr marL="457200" indent="-228600" algn="r" rtl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err="1"/>
              <a:t>ساعد</a:t>
            </a:r>
            <a:r>
              <a:rPr lang="en-US" sz="2200" dirty="0"/>
              <a:t> </a:t>
            </a:r>
            <a:r>
              <a:rPr lang="en-US" sz="2200" dirty="0" err="1"/>
              <a:t>الق</a:t>
            </a:r>
            <a:r>
              <a:rPr lang="ar-JO" sz="2200" dirty="0"/>
              <a:t>ر</a:t>
            </a:r>
            <a:r>
              <a:rPr lang="en-US" sz="2200" dirty="0" err="1"/>
              <a:t>اء</a:t>
            </a:r>
            <a:r>
              <a:rPr lang="en-US" sz="2200" dirty="0"/>
              <a:t> </a:t>
            </a:r>
            <a:r>
              <a:rPr lang="en-US" sz="2200" dirty="0" err="1"/>
              <a:t>على</a:t>
            </a:r>
            <a:r>
              <a:rPr lang="en-US" sz="2200" dirty="0"/>
              <a:t> </a:t>
            </a:r>
            <a:r>
              <a:rPr lang="en-US" sz="2200" dirty="0" err="1"/>
              <a:t>فهم</a:t>
            </a:r>
            <a:r>
              <a:rPr lang="en-US" sz="2200" dirty="0"/>
              <a:t> </a:t>
            </a:r>
            <a:r>
              <a:rPr lang="en-US" sz="2200" dirty="0" err="1"/>
              <a:t>المجتمع</a:t>
            </a:r>
            <a:r>
              <a:rPr lang="en-US" sz="2200" dirty="0"/>
              <a:t> </a:t>
            </a:r>
            <a:r>
              <a:rPr lang="en-US" sz="2200" dirty="0" err="1"/>
              <a:t>المصري</a:t>
            </a:r>
            <a:r>
              <a:rPr lang="en-US" sz="2200" dirty="0"/>
              <a:t> </a:t>
            </a:r>
            <a:r>
              <a:rPr lang="en-US" sz="2200" dirty="0" err="1"/>
              <a:t>والعربي</a:t>
            </a:r>
            <a:r>
              <a:rPr lang="en-US" sz="2200" dirty="0"/>
              <a:t> </a:t>
            </a:r>
            <a:r>
              <a:rPr lang="en-US" sz="2200" dirty="0" err="1"/>
              <a:t>بشكل</a:t>
            </a:r>
            <a:r>
              <a:rPr lang="en-US" sz="2200" dirty="0"/>
              <a:t> </a:t>
            </a:r>
            <a:r>
              <a:rPr lang="en-US" sz="2200" dirty="0" err="1"/>
              <a:t>أعمق</a:t>
            </a:r>
            <a:r>
              <a:rPr lang="en-US" sz="2200" dirty="0"/>
              <a:t>.</a:t>
            </a:r>
          </a:p>
          <a:p>
            <a:pPr marL="457200" indent="-228600" algn="r" rtl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200" dirty="0" err="1"/>
              <a:t>ألهم</a:t>
            </a:r>
            <a:r>
              <a:rPr lang="en-US" sz="2200" dirty="0"/>
              <a:t> </a:t>
            </a:r>
            <a:r>
              <a:rPr lang="en-US" sz="2200" dirty="0" err="1"/>
              <a:t>الكثير</a:t>
            </a:r>
            <a:r>
              <a:rPr lang="en-US" sz="2200" dirty="0"/>
              <a:t> </a:t>
            </a:r>
            <a:r>
              <a:rPr lang="en-US" sz="2200" dirty="0" err="1"/>
              <a:t>من</a:t>
            </a:r>
            <a:r>
              <a:rPr lang="en-US" sz="2200" dirty="0"/>
              <a:t> </a:t>
            </a:r>
            <a:r>
              <a:rPr lang="en-US" sz="2200" dirty="0" err="1"/>
              <a:t>الكتاب</a:t>
            </a:r>
            <a:r>
              <a:rPr lang="en-US" sz="2200" dirty="0"/>
              <a:t> </a:t>
            </a:r>
            <a:r>
              <a:rPr lang="en-US" sz="2200" dirty="0" err="1"/>
              <a:t>والطلاب</a:t>
            </a:r>
            <a:r>
              <a:rPr lang="en-US" sz="2200" dirty="0"/>
              <a:t> </a:t>
            </a:r>
            <a:r>
              <a:rPr lang="en-US" sz="2200" dirty="0" err="1"/>
              <a:t>ليحبوا</a:t>
            </a:r>
            <a:r>
              <a:rPr lang="en-US" sz="2200" dirty="0"/>
              <a:t> </a:t>
            </a:r>
            <a:r>
              <a:rPr lang="en-US" sz="2200" dirty="0" err="1"/>
              <a:t>القراءة</a:t>
            </a:r>
            <a:r>
              <a:rPr lang="en-US" sz="2200" dirty="0"/>
              <a:t> </a:t>
            </a:r>
            <a:r>
              <a:rPr lang="en-US" sz="2200" dirty="0" err="1"/>
              <a:t>والكتابة</a:t>
            </a:r>
            <a:r>
              <a:rPr lang="en-US" sz="2200" dirty="0"/>
              <a:t>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2200" dirty="0"/>
          </a:p>
        </p:txBody>
      </p:sp>
      <p:pic>
        <p:nvPicPr>
          <p:cNvPr id="7" name="Picture 6" descr="A person wearing glasses and a suit&#10;&#10;AI-generated content may be incorrect.">
            <a:extLst>
              <a:ext uri="{FF2B5EF4-FFF2-40B4-BE49-F238E27FC236}">
                <a16:creationId xmlns:a16="http://schemas.microsoft.com/office/drawing/2014/main" id="{5F9331F3-91DC-ED0A-D697-30BEEDD7AB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77" r="13974" b="1"/>
          <a:stretch>
            <a:fillRect/>
          </a:stretch>
        </p:blipFill>
        <p:spPr>
          <a:xfrm>
            <a:off x="5311702" y="10"/>
            <a:ext cx="6878775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6437637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69A38EBA-6E97-44A4-B4B8-D9FB5D33FD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0526BC7-84C7-BF61-B868-DD081EEF93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480" y="991443"/>
            <a:ext cx="4502858" cy="1087819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3400" dirty="0" err="1"/>
              <a:t>الخاتمة</a:t>
            </a:r>
            <a:endParaRPr lang="en-US" sz="3400" dirty="0"/>
          </a:p>
        </p:txBody>
      </p:sp>
      <p:sp>
        <p:nvSpPr>
          <p:cNvPr id="21" name="!!accent">
            <a:extLst>
              <a:ext uri="{FF2B5EF4-FFF2-40B4-BE49-F238E27FC236}">
                <a16:creationId xmlns:a16="http://schemas.microsoft.com/office/drawing/2014/main" id="{33AE4636-AEEC-45D6-84D4-7AC2DA48EC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49223" y="387939"/>
            <a:ext cx="73152" cy="548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8D9CE0F4-2EB2-4F1F-8AAC-DB3571D9FE1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11480" y="2285541"/>
            <a:ext cx="448056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5E81041-448F-35FE-61A2-E7A2FD585BBE}"/>
              </a:ext>
            </a:extLst>
          </p:cNvPr>
          <p:cNvSpPr txBox="1"/>
          <p:nvPr/>
        </p:nvSpPr>
        <p:spPr>
          <a:xfrm>
            <a:off x="411480" y="2684095"/>
            <a:ext cx="4502858" cy="34928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285750" indent="-228600" algn="r" rtl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err="1"/>
              <a:t>نجيب</a:t>
            </a:r>
            <a:r>
              <a:rPr lang="en-US" sz="2400" dirty="0"/>
              <a:t> </a:t>
            </a:r>
            <a:r>
              <a:rPr lang="en-US" sz="2400" dirty="0" err="1"/>
              <a:t>محفوظ</a:t>
            </a:r>
            <a:r>
              <a:rPr lang="en-US" sz="2400" dirty="0"/>
              <a:t> </a:t>
            </a:r>
            <a:r>
              <a:rPr lang="en-US" sz="2400" dirty="0" err="1"/>
              <a:t>كاتب</a:t>
            </a:r>
            <a:r>
              <a:rPr lang="en-US" sz="2400" dirty="0"/>
              <a:t> </a:t>
            </a:r>
            <a:r>
              <a:rPr lang="en-US" sz="2400" dirty="0" err="1"/>
              <a:t>عظيم</a:t>
            </a:r>
            <a:r>
              <a:rPr lang="en-US" sz="2400" dirty="0"/>
              <a:t> </a:t>
            </a:r>
            <a:r>
              <a:rPr lang="en-US" sz="2400" dirty="0" err="1"/>
              <a:t>ومحب</a:t>
            </a:r>
            <a:r>
              <a:rPr lang="en-US" sz="2400" dirty="0"/>
              <a:t> </a:t>
            </a:r>
            <a:r>
              <a:rPr lang="en-US" sz="2400" dirty="0" err="1"/>
              <a:t>لوطنه</a:t>
            </a:r>
            <a:r>
              <a:rPr lang="en-US" sz="2400" dirty="0"/>
              <a:t>.</a:t>
            </a:r>
          </a:p>
          <a:p>
            <a:pPr marL="285750" indent="-228600" algn="r" rtl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err="1"/>
              <a:t>ترك</a:t>
            </a:r>
            <a:r>
              <a:rPr lang="en-US" sz="2400" dirty="0"/>
              <a:t> </a:t>
            </a:r>
            <a:r>
              <a:rPr lang="en-US" sz="2400" dirty="0" err="1"/>
              <a:t>لنا</a:t>
            </a:r>
            <a:r>
              <a:rPr lang="en-US" sz="2400" dirty="0"/>
              <a:t> </a:t>
            </a:r>
            <a:r>
              <a:rPr lang="en-US" sz="2400" dirty="0" err="1"/>
              <a:t>كنزًا</a:t>
            </a:r>
            <a:r>
              <a:rPr lang="en-US" sz="2400" dirty="0"/>
              <a:t> </a:t>
            </a:r>
            <a:r>
              <a:rPr lang="en-US" sz="2400" dirty="0" err="1"/>
              <a:t>من</a:t>
            </a:r>
            <a:r>
              <a:rPr lang="en-US" sz="2400" dirty="0"/>
              <a:t> </a:t>
            </a:r>
            <a:r>
              <a:rPr lang="en-US" sz="2400" dirty="0" err="1"/>
              <a:t>القصص</a:t>
            </a:r>
            <a:r>
              <a:rPr lang="en-US" sz="2400" dirty="0"/>
              <a:t> </a:t>
            </a:r>
            <a:r>
              <a:rPr lang="en-US" sz="2400" dirty="0" err="1"/>
              <a:t>والروايات</a:t>
            </a:r>
            <a:r>
              <a:rPr lang="en-US" sz="2400" dirty="0"/>
              <a:t> </a:t>
            </a:r>
            <a:r>
              <a:rPr lang="en-US" sz="2400" dirty="0" err="1"/>
              <a:t>التي</a:t>
            </a:r>
            <a:r>
              <a:rPr lang="en-US" sz="2400" dirty="0"/>
              <a:t> </a:t>
            </a:r>
            <a:r>
              <a:rPr lang="en-US" sz="2400" dirty="0" err="1"/>
              <a:t>نتعلم</a:t>
            </a:r>
            <a:r>
              <a:rPr lang="en-US" sz="2400" dirty="0"/>
              <a:t> </a:t>
            </a:r>
            <a:r>
              <a:rPr lang="en-US" sz="2400" dirty="0" err="1"/>
              <a:t>منها</a:t>
            </a:r>
            <a:r>
              <a:rPr lang="en-US" sz="2400" dirty="0"/>
              <a:t> </a:t>
            </a:r>
            <a:r>
              <a:rPr lang="en-US" sz="2400" dirty="0" err="1"/>
              <a:t>عن</a:t>
            </a:r>
            <a:r>
              <a:rPr lang="en-US" sz="2400" dirty="0"/>
              <a:t> </a:t>
            </a:r>
            <a:r>
              <a:rPr lang="en-US" sz="2400" dirty="0" err="1"/>
              <a:t>الحياة</a:t>
            </a:r>
            <a:r>
              <a:rPr lang="en-US" sz="2400" dirty="0"/>
              <a:t>،</a:t>
            </a:r>
          </a:p>
          <a:p>
            <a:pPr indent="-228600" algn="r" rtl="1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400" dirty="0" err="1"/>
              <a:t>وسيظل</a:t>
            </a:r>
            <a:r>
              <a:rPr lang="en-US" sz="2400" dirty="0"/>
              <a:t> </a:t>
            </a:r>
            <a:r>
              <a:rPr lang="en-US" sz="2400" dirty="0" err="1"/>
              <a:t>اسمه</a:t>
            </a:r>
            <a:r>
              <a:rPr lang="en-US" sz="2400" dirty="0"/>
              <a:t> </a:t>
            </a:r>
            <a:r>
              <a:rPr lang="en-US" sz="2400" dirty="0" err="1"/>
              <a:t>من</a:t>
            </a:r>
            <a:r>
              <a:rPr lang="en-US" sz="2400" dirty="0"/>
              <a:t> </a:t>
            </a:r>
            <a:r>
              <a:rPr lang="en-US" sz="2400" dirty="0" err="1"/>
              <a:t>أهم</a:t>
            </a:r>
            <a:r>
              <a:rPr lang="en-US" sz="2400" dirty="0"/>
              <a:t> </a:t>
            </a:r>
            <a:r>
              <a:rPr lang="ar-JO" sz="2400" dirty="0"/>
              <a:t>أ</a:t>
            </a:r>
            <a:r>
              <a:rPr lang="en-US" sz="2400" dirty="0" err="1"/>
              <a:t>سماء</a:t>
            </a:r>
            <a:r>
              <a:rPr lang="ar-JO" sz="2400" dirty="0"/>
              <a:t>الكتاب</a:t>
            </a:r>
            <a:r>
              <a:rPr lang="en-US" sz="2400" dirty="0"/>
              <a:t> </a:t>
            </a:r>
            <a:r>
              <a:rPr lang="en-US" sz="2400" dirty="0" err="1"/>
              <a:t>ال</a:t>
            </a:r>
            <a:r>
              <a:rPr lang="ar-JO" sz="2400" dirty="0"/>
              <a:t>عرب </a:t>
            </a:r>
            <a:r>
              <a:rPr lang="en-US" sz="2400" dirty="0"/>
              <a:t> .</a:t>
            </a:r>
          </a:p>
        </p:txBody>
      </p:sp>
      <p:pic>
        <p:nvPicPr>
          <p:cNvPr id="7" name="Picture 6" descr="A person wearing glasses and a blue suit&#10;&#10;AI-generated content may be incorrect.">
            <a:extLst>
              <a:ext uri="{FF2B5EF4-FFF2-40B4-BE49-F238E27FC236}">
                <a16:creationId xmlns:a16="http://schemas.microsoft.com/office/drawing/2014/main" id="{381F73A3-55C0-ED99-B8B2-80F013D31B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966" r="19217" b="1"/>
          <a:stretch>
            <a:fillRect/>
          </a:stretch>
        </p:blipFill>
        <p:spPr>
          <a:xfrm>
            <a:off x="5385816" y="-2"/>
            <a:ext cx="6806184" cy="6858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77970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</TotalTime>
  <Words>164</Words>
  <Application>Microsoft Office PowerPoint</Application>
  <PresentationFormat>Widescreen</PresentationFormat>
  <Paragraphs>35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نجيب محفوظ</vt:lpstr>
      <vt:lpstr>من هو نجيب محفوظ؟</vt:lpstr>
      <vt:lpstr>اهم اعماله :</vt:lpstr>
      <vt:lpstr>انجازاته :</vt:lpstr>
      <vt:lpstr>أثره في الأدب والمجتمع</vt:lpstr>
      <vt:lpstr>الخاتمة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نجيب محفوظ</dc:title>
  <dc:creator>Suheir AlKhader</dc:creator>
  <cp:lastModifiedBy>suhair.khader@hotmail.com</cp:lastModifiedBy>
  <cp:revision>2</cp:revision>
  <dcterms:created xsi:type="dcterms:W3CDTF">2025-11-11T17:53:33Z</dcterms:created>
  <dcterms:modified xsi:type="dcterms:W3CDTF">2025-11-11T21:30:01Z</dcterms:modified>
</cp:coreProperties>
</file>