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 Bold" charset="1" panose="020B0803030501040103"/>
      <p:regular r:id="rId15"/>
    </p:embeddedFont>
    <p:embeddedFont>
      <p:font typeface="Canva Sans" charset="1" panose="020B0503030501040103"/>
      <p:regular r:id="rId16"/>
    </p:embeddedFont>
    <p:embeddedFont>
      <p:font typeface="Bayan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243834" y="1685514"/>
            <a:ext cx="6613657" cy="6709160"/>
            <a:chOff x="0" y="0"/>
            <a:chExt cx="80123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01230" cy="812800"/>
            </a:xfrm>
            <a:custGeom>
              <a:avLst/>
              <a:gdLst/>
              <a:ahLst/>
              <a:cxnLst/>
              <a:rect r="r" b="b" t="t" l="l"/>
              <a:pathLst>
                <a:path h="812800" w="801230">
                  <a:moveTo>
                    <a:pt x="26924" y="0"/>
                  </a:moveTo>
                  <a:lnTo>
                    <a:pt x="774306" y="0"/>
                  </a:lnTo>
                  <a:cubicBezTo>
                    <a:pt x="789176" y="0"/>
                    <a:pt x="801230" y="12054"/>
                    <a:pt x="801230" y="26924"/>
                  </a:cubicBezTo>
                  <a:lnTo>
                    <a:pt x="801230" y="785876"/>
                  </a:lnTo>
                  <a:cubicBezTo>
                    <a:pt x="801230" y="793017"/>
                    <a:pt x="798393" y="799865"/>
                    <a:pt x="793344" y="804914"/>
                  </a:cubicBezTo>
                  <a:cubicBezTo>
                    <a:pt x="788295" y="809963"/>
                    <a:pt x="781447" y="812800"/>
                    <a:pt x="774306" y="812800"/>
                  </a:cubicBezTo>
                  <a:lnTo>
                    <a:pt x="26924" y="812800"/>
                  </a:lnTo>
                  <a:cubicBezTo>
                    <a:pt x="19783" y="812800"/>
                    <a:pt x="12935" y="809963"/>
                    <a:pt x="7886" y="804914"/>
                  </a:cubicBezTo>
                  <a:cubicBezTo>
                    <a:pt x="2837" y="799865"/>
                    <a:pt x="0" y="793017"/>
                    <a:pt x="0" y="785876"/>
                  </a:cubicBezTo>
                  <a:lnTo>
                    <a:pt x="0" y="26924"/>
                  </a:lnTo>
                  <a:cubicBezTo>
                    <a:pt x="0" y="19783"/>
                    <a:pt x="2837" y="12935"/>
                    <a:pt x="7886" y="7886"/>
                  </a:cubicBezTo>
                  <a:cubicBezTo>
                    <a:pt x="12935" y="2837"/>
                    <a:pt x="19783" y="0"/>
                    <a:pt x="26924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6920" r="0" b="-4303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467262" y="7143821"/>
            <a:ext cx="5863726" cy="610805"/>
          </a:xfrm>
          <a:custGeom>
            <a:avLst/>
            <a:gdLst/>
            <a:ahLst/>
            <a:cxnLst/>
            <a:rect r="r" b="b" t="t" l="l"/>
            <a:pathLst>
              <a:path h="610805" w="5863726">
                <a:moveTo>
                  <a:pt x="0" y="0"/>
                </a:moveTo>
                <a:lnTo>
                  <a:pt x="5863726" y="0"/>
                </a:lnTo>
                <a:lnTo>
                  <a:pt x="5863726" y="610805"/>
                </a:lnTo>
                <a:lnTo>
                  <a:pt x="0" y="610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535514" y="1442246"/>
            <a:ext cx="1727221" cy="1727221"/>
          </a:xfrm>
          <a:custGeom>
            <a:avLst/>
            <a:gdLst/>
            <a:ahLst/>
            <a:cxnLst/>
            <a:rect r="r" b="b" t="t" l="l"/>
            <a:pathLst>
              <a:path h="1727221" w="1727221">
                <a:moveTo>
                  <a:pt x="0" y="0"/>
                </a:moveTo>
                <a:lnTo>
                  <a:pt x="1727222" y="0"/>
                </a:lnTo>
                <a:lnTo>
                  <a:pt x="1727222" y="1727222"/>
                </a:lnTo>
                <a:lnTo>
                  <a:pt x="0" y="1727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073765" y="3241198"/>
            <a:ext cx="5665423" cy="339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19"/>
              </a:lnSpc>
            </a:pPr>
            <a:r>
              <a:rPr lang="ar-EG" b="true" sz="487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rtl val="true"/>
              </a:rPr>
              <a:t>القديسة ماري الفونسين غطاس  فضيلة التواضع</a:t>
            </a:r>
          </a:p>
          <a:p>
            <a:pPr algn="ctr" rtl="true">
              <a:lnSpc>
                <a:spcPts val="681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897875" y="1240956"/>
            <a:ext cx="1405464" cy="1509223"/>
          </a:xfrm>
          <a:custGeom>
            <a:avLst/>
            <a:gdLst/>
            <a:ahLst/>
            <a:cxnLst/>
            <a:rect r="r" b="b" t="t" l="l"/>
            <a:pathLst>
              <a:path h="1509223" w="1405464">
                <a:moveTo>
                  <a:pt x="0" y="0"/>
                </a:moveTo>
                <a:lnTo>
                  <a:pt x="1405464" y="0"/>
                </a:lnTo>
                <a:lnTo>
                  <a:pt x="1405464" y="1509223"/>
                </a:lnTo>
                <a:lnTo>
                  <a:pt x="0" y="1509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34731" y="6505846"/>
            <a:ext cx="9937216" cy="1316681"/>
          </a:xfrm>
          <a:custGeom>
            <a:avLst/>
            <a:gdLst/>
            <a:ahLst/>
            <a:cxnLst/>
            <a:rect r="r" b="b" t="t" l="l"/>
            <a:pathLst>
              <a:path h="1316681" w="9937216">
                <a:moveTo>
                  <a:pt x="0" y="0"/>
                </a:moveTo>
                <a:lnTo>
                  <a:pt x="9937215" y="0"/>
                </a:lnTo>
                <a:lnTo>
                  <a:pt x="9937215" y="1316681"/>
                </a:lnTo>
                <a:lnTo>
                  <a:pt x="0" y="13166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83890" y="2917169"/>
            <a:ext cx="14220946" cy="403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الاسم عند الولادة: سلطانة مريم غطاس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الاسم الرهباني: الأم ماري ألفونسين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الميلاد والوفاة: القدس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1843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— عين كارم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1927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(عيدها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25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آذار)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المؤسِّسة: راهبات المسبحة الوردية (الوردية المقدسة)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أُعلنت طوباوية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2009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وقدّيسة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2015</a:t>
            </a:r>
          </a:p>
          <a:p>
            <a:pPr algn="ctr" rtl="true">
              <a:lnSpc>
                <a:spcPts val="5345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617825" y="1787901"/>
            <a:ext cx="1193164" cy="1271013"/>
          </a:xfrm>
          <a:custGeom>
            <a:avLst/>
            <a:gdLst/>
            <a:ahLst/>
            <a:cxnLst/>
            <a:rect r="r" b="b" t="t" l="l"/>
            <a:pathLst>
              <a:path h="1271013" w="1193164">
                <a:moveTo>
                  <a:pt x="0" y="0"/>
                </a:moveTo>
                <a:lnTo>
                  <a:pt x="1193164" y="0"/>
                </a:lnTo>
                <a:lnTo>
                  <a:pt x="1193164" y="1271013"/>
                </a:lnTo>
                <a:lnTo>
                  <a:pt x="0" y="12710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3386026" y="1318421"/>
            <a:ext cx="17231008" cy="2090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45"/>
              </a:lnSpc>
            </a:pPr>
            <a:r>
              <a:rPr lang="ar-EG" sz="5961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بطاقة تعريف</a:t>
            </a:r>
          </a:p>
          <a:p>
            <a:pPr algn="ctr" rtl="true">
              <a:lnSpc>
                <a:spcPts val="834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66826" y="1241103"/>
            <a:ext cx="1234711" cy="1325864"/>
          </a:xfrm>
          <a:custGeom>
            <a:avLst/>
            <a:gdLst/>
            <a:ahLst/>
            <a:cxnLst/>
            <a:rect r="r" b="b" t="t" l="l"/>
            <a:pathLst>
              <a:path h="1325864" w="1234711">
                <a:moveTo>
                  <a:pt x="0" y="0"/>
                </a:moveTo>
                <a:lnTo>
                  <a:pt x="1234710" y="0"/>
                </a:lnTo>
                <a:lnTo>
                  <a:pt x="1234710" y="1325864"/>
                </a:lnTo>
                <a:lnTo>
                  <a:pt x="0" y="13258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83890" y="5745759"/>
            <a:ext cx="2719891" cy="2719891"/>
          </a:xfrm>
          <a:custGeom>
            <a:avLst/>
            <a:gdLst/>
            <a:ahLst/>
            <a:cxnLst/>
            <a:rect r="r" b="b" t="t" l="l"/>
            <a:pathLst>
              <a:path h="2719891" w="2719891">
                <a:moveTo>
                  <a:pt x="0" y="0"/>
                </a:moveTo>
                <a:lnTo>
                  <a:pt x="2719891" y="0"/>
                </a:lnTo>
                <a:lnTo>
                  <a:pt x="2719891" y="2719891"/>
                </a:lnTo>
                <a:lnTo>
                  <a:pt x="0" y="2719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22654" y="5626868"/>
            <a:ext cx="2343956" cy="2957673"/>
          </a:xfrm>
          <a:custGeom>
            <a:avLst/>
            <a:gdLst/>
            <a:ahLst/>
            <a:cxnLst/>
            <a:rect r="r" b="b" t="t" l="l"/>
            <a:pathLst>
              <a:path h="2957673" w="2343956">
                <a:moveTo>
                  <a:pt x="0" y="0"/>
                </a:moveTo>
                <a:lnTo>
                  <a:pt x="2343955" y="0"/>
                </a:lnTo>
                <a:lnTo>
                  <a:pt x="2343955" y="2957673"/>
                </a:lnTo>
                <a:lnTo>
                  <a:pt x="0" y="29576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83890" y="2257266"/>
            <a:ext cx="14220946" cy="380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781212" indent="-390606" lvl="1">
              <a:lnSpc>
                <a:spcPts val="5065"/>
              </a:lnSpc>
              <a:buFont typeface="Arial"/>
              <a:buChar char="•"/>
            </a:pPr>
            <a:r>
              <a:rPr lang="ar-EG" sz="36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نشأت في عائلة مسيحية ورعة وتعلمت لدى راهبات القديس يوسف  </a:t>
            </a:r>
          </a:p>
          <a:p>
            <a:pPr algn="r" rtl="true" marL="781212" indent="-390606" lvl="1">
              <a:lnSpc>
                <a:spcPts val="5065"/>
              </a:lnSpc>
              <a:buFont typeface="Arial"/>
              <a:buChar char="•"/>
            </a:pPr>
            <a:r>
              <a:rPr lang="ar-EG" sz="36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التحقت بالرهبنة في سن مبكّرة وتسلّمت الثوب واسم "ماري ألفونسين" في سن </a:t>
            </a:r>
            <a:r>
              <a:rPr lang="en-US" sz="36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  <a:p>
            <a:pPr algn="r" rtl="true" marL="781212" indent="-390606" lvl="1">
              <a:lnSpc>
                <a:spcPts val="5065"/>
              </a:lnSpc>
              <a:buFont typeface="Arial"/>
              <a:buChar char="•"/>
            </a:pPr>
            <a:r>
              <a:rPr lang="ar-EG" sz="36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خدمت في التعليم والتنشئة والرعاية في القدس وبيت لحم ومناطق أخرى</a:t>
            </a:r>
          </a:p>
          <a:p>
            <a:pPr algn="r" rtl="true" marL="781212" indent="-390606" lvl="1">
              <a:lnSpc>
                <a:spcPts val="5065"/>
              </a:lnSpc>
              <a:buFont typeface="Arial"/>
              <a:buChar char="•"/>
            </a:pPr>
            <a:r>
              <a:rPr lang="ar-EG" sz="36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قادتها العناية الإلهية إلى تأسيس رهبنة الوردية لخدمة البنات والعائلات</a:t>
            </a:r>
          </a:p>
          <a:p>
            <a:pPr algn="r" rtl="true">
              <a:lnSpc>
                <a:spcPts val="506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386026" y="1318421"/>
            <a:ext cx="17231008" cy="2090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45"/>
              </a:lnSpc>
            </a:pPr>
            <a:r>
              <a:rPr lang="ar-EG" sz="5961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لمحة عن حياتها</a:t>
            </a:r>
          </a:p>
          <a:p>
            <a:pPr algn="ctr" rtl="true">
              <a:lnSpc>
                <a:spcPts val="8345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462500" y="6775459"/>
            <a:ext cx="5863726" cy="610805"/>
          </a:xfrm>
          <a:custGeom>
            <a:avLst/>
            <a:gdLst/>
            <a:ahLst/>
            <a:cxnLst/>
            <a:rect r="r" b="b" t="t" l="l"/>
            <a:pathLst>
              <a:path h="610805" w="5863726">
                <a:moveTo>
                  <a:pt x="0" y="0"/>
                </a:moveTo>
                <a:lnTo>
                  <a:pt x="5863726" y="0"/>
                </a:lnTo>
                <a:lnTo>
                  <a:pt x="5863726" y="610805"/>
                </a:lnTo>
                <a:lnTo>
                  <a:pt x="0" y="610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2834740" y="3648075"/>
            <a:ext cx="344022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59768" y="1241103"/>
            <a:ext cx="1405464" cy="1509223"/>
          </a:xfrm>
          <a:custGeom>
            <a:avLst/>
            <a:gdLst/>
            <a:ahLst/>
            <a:cxnLst/>
            <a:rect r="r" b="b" t="t" l="l"/>
            <a:pathLst>
              <a:path h="1509223" w="1405464">
                <a:moveTo>
                  <a:pt x="0" y="0"/>
                </a:moveTo>
                <a:lnTo>
                  <a:pt x="1405464" y="0"/>
                </a:lnTo>
                <a:lnTo>
                  <a:pt x="1405464" y="1509223"/>
                </a:lnTo>
                <a:lnTo>
                  <a:pt x="0" y="1509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207375" y="8097280"/>
            <a:ext cx="5863726" cy="610805"/>
          </a:xfrm>
          <a:custGeom>
            <a:avLst/>
            <a:gdLst/>
            <a:ahLst/>
            <a:cxnLst/>
            <a:rect r="r" b="b" t="t" l="l"/>
            <a:pathLst>
              <a:path h="610805" w="5863726">
                <a:moveTo>
                  <a:pt x="0" y="0"/>
                </a:moveTo>
                <a:lnTo>
                  <a:pt x="5863725" y="0"/>
                </a:lnTo>
                <a:lnTo>
                  <a:pt x="5863725" y="610805"/>
                </a:lnTo>
                <a:lnTo>
                  <a:pt x="0" y="6108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39574" y="5783592"/>
            <a:ext cx="1687484" cy="3068153"/>
          </a:xfrm>
          <a:custGeom>
            <a:avLst/>
            <a:gdLst/>
            <a:ahLst/>
            <a:cxnLst/>
            <a:rect r="r" b="b" t="t" l="l"/>
            <a:pathLst>
              <a:path h="3068153" w="1687484">
                <a:moveTo>
                  <a:pt x="0" y="0"/>
                </a:moveTo>
                <a:lnTo>
                  <a:pt x="1687484" y="0"/>
                </a:lnTo>
                <a:lnTo>
                  <a:pt x="1687484" y="3068153"/>
                </a:lnTo>
                <a:lnTo>
                  <a:pt x="0" y="30681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6602" y="5911975"/>
            <a:ext cx="1813344" cy="2811386"/>
          </a:xfrm>
          <a:custGeom>
            <a:avLst/>
            <a:gdLst/>
            <a:ahLst/>
            <a:cxnLst/>
            <a:rect r="r" b="b" t="t" l="l"/>
            <a:pathLst>
              <a:path h="2811386" w="1813344">
                <a:moveTo>
                  <a:pt x="1813344" y="0"/>
                </a:moveTo>
                <a:lnTo>
                  <a:pt x="0" y="0"/>
                </a:lnTo>
                <a:lnTo>
                  <a:pt x="0" y="2811386"/>
                </a:lnTo>
                <a:lnTo>
                  <a:pt x="1813344" y="2811386"/>
                </a:lnTo>
                <a:lnTo>
                  <a:pt x="181334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038289" y="2981971"/>
            <a:ext cx="14220946" cy="3360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المحبّة والبذل والعطاء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الصمت والعمل في الخفاء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الطاعة والثقة بعناية الله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التواضع كروح عامّة لحياتها</a:t>
            </a:r>
          </a:p>
          <a:p>
            <a:pPr algn="r" rtl="true">
              <a:lnSpc>
                <a:spcPts val="5345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754604" y="1318421"/>
            <a:ext cx="17231008" cy="103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45"/>
              </a:lnSpc>
            </a:pPr>
            <a:r>
              <a:rPr lang="ar-EG" sz="5961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فضائل عاشتها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59768" y="1241103"/>
            <a:ext cx="1405464" cy="1509223"/>
          </a:xfrm>
          <a:custGeom>
            <a:avLst/>
            <a:gdLst/>
            <a:ahLst/>
            <a:cxnLst/>
            <a:rect r="r" b="b" t="t" l="l"/>
            <a:pathLst>
              <a:path h="1509223" w="1405464">
                <a:moveTo>
                  <a:pt x="0" y="0"/>
                </a:moveTo>
                <a:lnTo>
                  <a:pt x="1405464" y="0"/>
                </a:lnTo>
                <a:lnTo>
                  <a:pt x="1405464" y="1509223"/>
                </a:lnTo>
                <a:lnTo>
                  <a:pt x="0" y="1509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63608" y="5409549"/>
            <a:ext cx="2369205" cy="2924944"/>
          </a:xfrm>
          <a:custGeom>
            <a:avLst/>
            <a:gdLst/>
            <a:ahLst/>
            <a:cxnLst/>
            <a:rect r="r" b="b" t="t" l="l"/>
            <a:pathLst>
              <a:path h="2924944" w="2369205">
                <a:moveTo>
                  <a:pt x="0" y="0"/>
                </a:moveTo>
                <a:lnTo>
                  <a:pt x="2369204" y="0"/>
                </a:lnTo>
                <a:lnTo>
                  <a:pt x="2369204" y="2924944"/>
                </a:lnTo>
                <a:lnTo>
                  <a:pt x="0" y="2924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27060" y="5853828"/>
            <a:ext cx="1738668" cy="2815657"/>
          </a:xfrm>
          <a:custGeom>
            <a:avLst/>
            <a:gdLst/>
            <a:ahLst/>
            <a:cxnLst/>
            <a:rect r="r" b="b" t="t" l="l"/>
            <a:pathLst>
              <a:path h="2815657" w="1738668">
                <a:moveTo>
                  <a:pt x="0" y="0"/>
                </a:moveTo>
                <a:lnTo>
                  <a:pt x="1738668" y="0"/>
                </a:lnTo>
                <a:lnTo>
                  <a:pt x="1738668" y="2815656"/>
                </a:lnTo>
                <a:lnTo>
                  <a:pt x="0" y="28156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585109" y="2835158"/>
            <a:ext cx="14220946" cy="403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ابتعدت عن طلب المديح وبحثت عن مجد الله وحده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قبلت أن تبقى في الظل وتنسب الإنجازات للجماعة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اعتبرت العذراء مريم المؤسِّس الحقيقي للرهبنة وهي أداة بيد الله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جعلت الخدمة والتعليم والرعاية محور رسالتها اليومية</a:t>
            </a:r>
          </a:p>
          <a:p>
            <a:pPr algn="r" rtl="true">
              <a:lnSpc>
                <a:spcPts val="5345"/>
              </a:lnSpc>
            </a:pPr>
          </a:p>
          <a:p>
            <a:pPr algn="r" rtl="true">
              <a:lnSpc>
                <a:spcPts val="5345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339574" y="1318421"/>
            <a:ext cx="17231008" cy="103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45"/>
              </a:lnSpc>
            </a:pPr>
            <a:r>
              <a:rPr lang="ar-EG" sz="5961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دخولها في سلك الرهبنة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16900" y="7421622"/>
            <a:ext cx="5863726" cy="610805"/>
          </a:xfrm>
          <a:custGeom>
            <a:avLst/>
            <a:gdLst/>
            <a:ahLst/>
            <a:cxnLst/>
            <a:rect r="r" b="b" t="t" l="l"/>
            <a:pathLst>
              <a:path h="610805" w="5863726">
                <a:moveTo>
                  <a:pt x="0" y="0"/>
                </a:moveTo>
                <a:lnTo>
                  <a:pt x="5863725" y="0"/>
                </a:lnTo>
                <a:lnTo>
                  <a:pt x="5863725" y="610804"/>
                </a:lnTo>
                <a:lnTo>
                  <a:pt x="0" y="610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35192" y="1306959"/>
            <a:ext cx="1245960" cy="1783128"/>
          </a:xfrm>
          <a:custGeom>
            <a:avLst/>
            <a:gdLst/>
            <a:ahLst/>
            <a:cxnLst/>
            <a:rect r="r" b="b" t="t" l="l"/>
            <a:pathLst>
              <a:path h="1783128" w="1245960">
                <a:moveTo>
                  <a:pt x="0" y="0"/>
                </a:moveTo>
                <a:lnTo>
                  <a:pt x="1245960" y="0"/>
                </a:lnTo>
                <a:lnTo>
                  <a:pt x="1245960" y="1783127"/>
                </a:lnTo>
                <a:lnTo>
                  <a:pt x="0" y="1783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038289" y="3013886"/>
            <a:ext cx="14220946" cy="3360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لأن يسوع أعطانا قدوة الخدمة (غسل الأرجل في يو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: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–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)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لأنه طريق التشبّه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بالمسيح المتجرّد (فيلبي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: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–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)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لأنه يجلب النعمة ويبدّد الكبرياء (يعقوب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: </a:t>
            </a:r>
            <a:r>
              <a:rPr lang="en-US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)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يبني الشركة ويعزّز السلام في البيت والمدرسة والكنيسة</a:t>
            </a:r>
          </a:p>
          <a:p>
            <a:pPr algn="r" rtl="true">
              <a:lnSpc>
                <a:spcPts val="5345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80690" y="1454647"/>
            <a:ext cx="16428655" cy="156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355"/>
              </a:lnSpc>
            </a:pPr>
            <a:r>
              <a:rPr lang="ar-EG" sz="4539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لماذا التواضع مهم في حياتنا المسيحية؟</a:t>
            </a:r>
          </a:p>
          <a:p>
            <a:pPr algn="ctr" rtl="true">
              <a:lnSpc>
                <a:spcPts val="635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16900" y="7486476"/>
            <a:ext cx="5863726" cy="610805"/>
          </a:xfrm>
          <a:custGeom>
            <a:avLst/>
            <a:gdLst/>
            <a:ahLst/>
            <a:cxnLst/>
            <a:rect r="r" b="b" t="t" l="l"/>
            <a:pathLst>
              <a:path h="610805" w="5863726">
                <a:moveTo>
                  <a:pt x="0" y="0"/>
                </a:moveTo>
                <a:lnTo>
                  <a:pt x="5863725" y="0"/>
                </a:lnTo>
                <a:lnTo>
                  <a:pt x="5863725" y="610804"/>
                </a:lnTo>
                <a:lnTo>
                  <a:pt x="0" y="610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71701" y="1241103"/>
            <a:ext cx="1715948" cy="2036733"/>
          </a:xfrm>
          <a:custGeom>
            <a:avLst/>
            <a:gdLst/>
            <a:ahLst/>
            <a:cxnLst/>
            <a:rect r="r" b="b" t="t" l="l"/>
            <a:pathLst>
              <a:path h="2036733" w="1715948">
                <a:moveTo>
                  <a:pt x="0" y="0"/>
                </a:moveTo>
                <a:lnTo>
                  <a:pt x="1715947" y="0"/>
                </a:lnTo>
                <a:lnTo>
                  <a:pt x="1715947" y="2036733"/>
                </a:lnTo>
                <a:lnTo>
                  <a:pt x="0" y="2036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204126">
            <a:off x="13114139" y="6560232"/>
            <a:ext cx="1833760" cy="2400995"/>
          </a:xfrm>
          <a:custGeom>
            <a:avLst/>
            <a:gdLst/>
            <a:ahLst/>
            <a:cxnLst/>
            <a:rect r="r" b="b" t="t" l="l"/>
            <a:pathLst>
              <a:path h="2400995" w="1833760">
                <a:moveTo>
                  <a:pt x="0" y="0"/>
                </a:moveTo>
                <a:lnTo>
                  <a:pt x="1833760" y="0"/>
                </a:lnTo>
                <a:lnTo>
                  <a:pt x="1833760" y="2400995"/>
                </a:lnTo>
                <a:lnTo>
                  <a:pt x="0" y="2400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181544" y="2643014"/>
            <a:ext cx="13934437" cy="403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أقد</a:t>
            </a: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 خدمة خفية يومية دون انتظار شكر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أعترف بالخطأ سريعا وأطلب المصالحة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أنسب الفضل لغيري وأشكر من يساعدني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أتجنّب التفاخر والمقارنة على وسائل التواصل</a:t>
            </a:r>
          </a:p>
          <a:p>
            <a:pPr algn="r" rtl="true" marL="824391" indent="-412195" lvl="1">
              <a:lnSpc>
                <a:spcPts val="5345"/>
              </a:lnSpc>
              <a:buFont typeface="Arial"/>
              <a:buChar char="•"/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أستمع أولا، وأطلب المشورة، وأتعلم من الجميع</a:t>
            </a:r>
          </a:p>
          <a:p>
            <a:pPr algn="r" rtl="true">
              <a:lnSpc>
                <a:spcPts val="5345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809717" y="1346996"/>
            <a:ext cx="15449583" cy="18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482"/>
              </a:lnSpc>
            </a:pPr>
            <a:r>
              <a:rPr lang="ar-EG" sz="5344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كيف أعيش فضيلة التواضع يوميا؟</a:t>
            </a:r>
          </a:p>
          <a:p>
            <a:pPr algn="ctr" rtl="true">
              <a:lnSpc>
                <a:spcPts val="7482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999" y="1028700"/>
            <a:ext cx="15244999" cy="8022788"/>
            <a:chOff x="0" y="0"/>
            <a:chExt cx="1899891" cy="999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891" cy="999831"/>
            </a:xfrm>
            <a:custGeom>
              <a:avLst/>
              <a:gdLst/>
              <a:ahLst/>
              <a:cxnLst/>
              <a:rect r="r" b="b" t="t" l="l"/>
              <a:pathLst>
                <a:path h="999831" w="1899891">
                  <a:moveTo>
                    <a:pt x="11680" y="0"/>
                  </a:moveTo>
                  <a:lnTo>
                    <a:pt x="1888211" y="0"/>
                  </a:lnTo>
                  <a:cubicBezTo>
                    <a:pt x="1891308" y="0"/>
                    <a:pt x="1894279" y="1231"/>
                    <a:pt x="1896470" y="3421"/>
                  </a:cubicBezTo>
                  <a:cubicBezTo>
                    <a:pt x="1898660" y="5611"/>
                    <a:pt x="1899891" y="8582"/>
                    <a:pt x="1899891" y="11680"/>
                  </a:cubicBezTo>
                  <a:lnTo>
                    <a:pt x="1899891" y="988151"/>
                  </a:lnTo>
                  <a:cubicBezTo>
                    <a:pt x="1899891" y="994602"/>
                    <a:pt x="1894661" y="999831"/>
                    <a:pt x="1888211" y="999831"/>
                  </a:cubicBezTo>
                  <a:lnTo>
                    <a:pt x="11680" y="999831"/>
                  </a:lnTo>
                  <a:cubicBezTo>
                    <a:pt x="5229" y="999831"/>
                    <a:pt x="0" y="994602"/>
                    <a:pt x="0" y="988151"/>
                  </a:cubicBezTo>
                  <a:lnTo>
                    <a:pt x="0" y="11680"/>
                  </a:lnTo>
                  <a:cubicBezTo>
                    <a:pt x="0" y="5229"/>
                    <a:pt x="5229" y="0"/>
                    <a:pt x="1168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657" r="0" b="-136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85109" y="1134891"/>
            <a:ext cx="15031134" cy="7810407"/>
            <a:chOff x="0" y="0"/>
            <a:chExt cx="2289473" cy="1189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9473" cy="1189645"/>
            </a:xfrm>
            <a:custGeom>
              <a:avLst/>
              <a:gdLst/>
              <a:ahLst/>
              <a:cxnLst/>
              <a:rect r="r" b="b" t="t" l="l"/>
              <a:pathLst>
                <a:path h="1189645" w="2289473">
                  <a:moveTo>
                    <a:pt x="11846" y="0"/>
                  </a:moveTo>
                  <a:lnTo>
                    <a:pt x="2277627" y="0"/>
                  </a:lnTo>
                  <a:cubicBezTo>
                    <a:pt x="2280769" y="0"/>
                    <a:pt x="2283782" y="1248"/>
                    <a:pt x="2286003" y="3470"/>
                  </a:cubicBezTo>
                  <a:cubicBezTo>
                    <a:pt x="2288225" y="5691"/>
                    <a:pt x="2289473" y="8705"/>
                    <a:pt x="2289473" y="11846"/>
                  </a:cubicBezTo>
                  <a:lnTo>
                    <a:pt x="2289473" y="1177799"/>
                  </a:lnTo>
                  <a:cubicBezTo>
                    <a:pt x="2289473" y="1184341"/>
                    <a:pt x="2284169" y="1189645"/>
                    <a:pt x="2277627" y="1189645"/>
                  </a:cubicBezTo>
                  <a:lnTo>
                    <a:pt x="11846" y="1189645"/>
                  </a:lnTo>
                  <a:cubicBezTo>
                    <a:pt x="8705" y="1189645"/>
                    <a:pt x="5691" y="1188397"/>
                    <a:pt x="3470" y="1186175"/>
                  </a:cubicBezTo>
                  <a:cubicBezTo>
                    <a:pt x="1248" y="1183954"/>
                    <a:pt x="0" y="1180941"/>
                    <a:pt x="0" y="1177799"/>
                  </a:cubicBezTo>
                  <a:lnTo>
                    <a:pt x="0" y="11846"/>
                  </a:lnTo>
                  <a:cubicBezTo>
                    <a:pt x="0" y="8705"/>
                    <a:pt x="1248" y="5691"/>
                    <a:pt x="3470" y="3470"/>
                  </a:cubicBezTo>
                  <a:cubicBezTo>
                    <a:pt x="5691" y="1248"/>
                    <a:pt x="8705" y="0"/>
                    <a:pt x="11846" y="0"/>
                  </a:cubicBezTo>
                  <a:close/>
                </a:path>
              </a:pathLst>
            </a:custGeom>
            <a:solidFill>
              <a:srgbClr val="00043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61640" y="317526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50372" y="8097280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8" y="0"/>
                </a:lnTo>
                <a:lnTo>
                  <a:pt x="1508928" y="1508929"/>
                </a:lnTo>
                <a:lnTo>
                  <a:pt x="0" y="1508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60" y="7727024"/>
            <a:ext cx="2397660" cy="2249441"/>
          </a:xfrm>
          <a:custGeom>
            <a:avLst/>
            <a:gdLst/>
            <a:ahLst/>
            <a:cxnLst/>
            <a:rect r="r" b="b" t="t" l="l"/>
            <a:pathLst>
              <a:path h="2249441" w="2397660">
                <a:moveTo>
                  <a:pt x="0" y="0"/>
                </a:moveTo>
                <a:lnTo>
                  <a:pt x="2397660" y="0"/>
                </a:lnTo>
                <a:lnTo>
                  <a:pt x="2397660" y="2249441"/>
                </a:lnTo>
                <a:lnTo>
                  <a:pt x="0" y="2249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645" y="486639"/>
            <a:ext cx="1508928" cy="1508928"/>
          </a:xfrm>
          <a:custGeom>
            <a:avLst/>
            <a:gdLst/>
            <a:ahLst/>
            <a:cxnLst/>
            <a:rect r="r" b="b" t="t" l="l"/>
            <a:pathLst>
              <a:path h="1508928" w="1508928">
                <a:moveTo>
                  <a:pt x="0" y="0"/>
                </a:moveTo>
                <a:lnTo>
                  <a:pt x="1508929" y="0"/>
                </a:lnTo>
                <a:lnTo>
                  <a:pt x="1508929" y="1508928"/>
                </a:lnTo>
                <a:lnTo>
                  <a:pt x="0" y="1508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43299" y="1240956"/>
            <a:ext cx="1405464" cy="1509223"/>
          </a:xfrm>
          <a:custGeom>
            <a:avLst/>
            <a:gdLst/>
            <a:ahLst/>
            <a:cxnLst/>
            <a:rect r="r" b="b" t="t" l="l"/>
            <a:pathLst>
              <a:path h="1509223" w="1405464">
                <a:moveTo>
                  <a:pt x="0" y="0"/>
                </a:moveTo>
                <a:lnTo>
                  <a:pt x="1405464" y="0"/>
                </a:lnTo>
                <a:lnTo>
                  <a:pt x="1405464" y="1509223"/>
                </a:lnTo>
                <a:lnTo>
                  <a:pt x="0" y="1509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79095" y="6605289"/>
            <a:ext cx="2106561" cy="1932769"/>
          </a:xfrm>
          <a:custGeom>
            <a:avLst/>
            <a:gdLst/>
            <a:ahLst/>
            <a:cxnLst/>
            <a:rect r="r" b="b" t="t" l="l"/>
            <a:pathLst>
              <a:path h="1932769" w="2106561">
                <a:moveTo>
                  <a:pt x="0" y="0"/>
                </a:moveTo>
                <a:lnTo>
                  <a:pt x="2106561" y="0"/>
                </a:lnTo>
                <a:lnTo>
                  <a:pt x="2106561" y="1932769"/>
                </a:lnTo>
                <a:lnTo>
                  <a:pt x="0" y="1932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57717" y="6712829"/>
            <a:ext cx="1838228" cy="2028389"/>
          </a:xfrm>
          <a:custGeom>
            <a:avLst/>
            <a:gdLst/>
            <a:ahLst/>
            <a:cxnLst/>
            <a:rect r="r" b="b" t="t" l="l"/>
            <a:pathLst>
              <a:path h="2028389" w="1838228">
                <a:moveTo>
                  <a:pt x="0" y="0"/>
                </a:moveTo>
                <a:lnTo>
                  <a:pt x="1838228" y="0"/>
                </a:lnTo>
                <a:lnTo>
                  <a:pt x="1838228" y="2028390"/>
                </a:lnTo>
                <a:lnTo>
                  <a:pt x="0" y="2028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139238" y="838200"/>
            <a:ext cx="9525" cy="170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5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339574" y="2490767"/>
            <a:ext cx="13934437" cy="471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345"/>
              </a:lnSpc>
            </a:pPr>
          </a:p>
          <a:p>
            <a:pPr algn="ctr" rtl="true">
              <a:lnSpc>
                <a:spcPts val="5345"/>
              </a:lnSpc>
            </a:pPr>
            <a:r>
              <a:rPr lang="ar-EG" sz="38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خلال عمل جماعي في المدرسة، نجح فريقنا في مشروع. رغم أنني أنجزت جزءا مهما، تركت لزملائي تقديم العرض ونسبت النجاح للجميع. عندما سئلنا عن صاحب الفكرة، قلت: "الفكرة تطورت بجهد الفريق". تعلمت أن التواضع هو أن أخدم بصمت وأفرح بنجاح المجموعة.</a:t>
            </a:r>
          </a:p>
          <a:p>
            <a:pPr algn="ctr" rtl="true">
              <a:lnSpc>
                <a:spcPts val="5345"/>
              </a:lnSpc>
            </a:pPr>
          </a:p>
          <a:p>
            <a:pPr algn="ctr" rtl="true">
              <a:lnSpc>
                <a:spcPts val="5345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3158172" y="1318421"/>
            <a:ext cx="17231008" cy="103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45"/>
              </a:lnSpc>
            </a:pPr>
            <a:r>
              <a:rPr lang="ar-EG" sz="5961">
                <a:solidFill>
                  <a:srgbClr val="FFFFFF"/>
                </a:solidFill>
                <a:latin typeface="Bayan"/>
                <a:ea typeface="Bayan"/>
                <a:cs typeface="Bayan"/>
                <a:sym typeface="Bayan"/>
                <a:rtl val="true"/>
              </a:rPr>
              <a:t>موقف شخصي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004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9574" y="2452667"/>
            <a:ext cx="13934437" cy="2095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425"/>
              </a:lnSpc>
            </a:pPr>
            <a:r>
              <a:rPr lang="ar-EG" sz="60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ياسر زينه</a:t>
            </a:r>
          </a:p>
          <a:p>
            <a:pPr algn="ctr" rtl="true">
              <a:lnSpc>
                <a:spcPts val="8425"/>
              </a:lnSpc>
            </a:pPr>
            <a:r>
              <a:rPr lang="ar-EG" sz="601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الثامن 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DAF_CCtL2e4</dc:identifier>
  <dcterms:modified xsi:type="dcterms:W3CDTF">2011-08-01T06:04:30Z</dcterms:modified>
  <cp:revision>1</cp:revision>
  <dc:title>ماري الفونسين - ياسر زينه</dc:title>
</cp:coreProperties>
</file>