
<file path=[Content_Types].xml><?xml version="1.0" encoding="utf-8"?>
<Types xmlns="http://schemas.openxmlformats.org/package/2006/content-types">
  <Default Extension="jfif"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napToGrid="0">
      <p:cViewPr varScale="1">
        <p:scale>
          <a:sx n="70" d="100"/>
          <a:sy n="70"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858430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69803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2021525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1B813B3-C3B3-4439-B9A6-D01F9003566A}"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155003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1B813B3-C3B3-4439-B9A6-D01F9003566A}" type="datetimeFigureOut">
              <a:rPr lang="en-US" smtClean="0"/>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1876925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1B813B3-C3B3-4439-B9A6-D01F9003566A}"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810496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1B813B3-C3B3-4439-B9A6-D01F9003566A}" type="datetimeFigureOut">
              <a:rPr lang="en-US" smtClean="0"/>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634450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1B813B3-C3B3-4439-B9A6-D01F9003566A}" type="datetimeFigureOut">
              <a:rPr lang="en-US" smtClean="0"/>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3644236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B813B3-C3B3-4439-B9A6-D01F9003566A}" type="datetimeFigureOut">
              <a:rPr lang="en-US" smtClean="0"/>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759379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813B3-C3B3-4439-B9A6-D01F9003566A}"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21170090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B813B3-C3B3-4439-B9A6-D01F9003566A}" type="datetimeFigureOut">
              <a:rPr lang="en-US" smtClean="0"/>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AEE661F-4890-4A97-A332-39D069E05204}" type="slidenum">
              <a:rPr lang="en-US" smtClean="0"/>
              <a:t>‹#›</a:t>
            </a:fld>
            <a:endParaRPr lang="en-US"/>
          </a:p>
        </p:txBody>
      </p:sp>
    </p:spTree>
    <p:extLst>
      <p:ext uri="{BB962C8B-B14F-4D97-AF65-F5344CB8AC3E}">
        <p14:creationId xmlns:p14="http://schemas.microsoft.com/office/powerpoint/2010/main" val="2620948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B813B3-C3B3-4439-B9A6-D01F9003566A}" type="datetimeFigureOut">
              <a:rPr lang="en-US" smtClean="0"/>
              <a:t>11/17/2025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EE661F-4890-4A97-A332-39D069E05204}" type="slidenum">
              <a:rPr lang="en-US" smtClean="0"/>
              <a:t>‹#›</a:t>
            </a:fld>
            <a:endParaRPr lang="en-US"/>
          </a:p>
        </p:txBody>
      </p:sp>
    </p:spTree>
    <p:extLst>
      <p:ext uri="{BB962C8B-B14F-4D97-AF65-F5344CB8AC3E}">
        <p14:creationId xmlns:p14="http://schemas.microsoft.com/office/powerpoint/2010/main" val="22790411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slideLayout" Target="../slideLayouts/slideLayout8.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f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ar-JO" sz="8000" b="1" dirty="0" smtClean="0">
                <a:solidFill>
                  <a:schemeClr val="accent5">
                    <a:lumMod val="75000"/>
                  </a:schemeClr>
                </a:solidFill>
                <a:latin typeface="Arabic Typesetting" panose="03020402040406030203" pitchFamily="66" charset="-78"/>
                <a:cs typeface="Arabic Typesetting" panose="03020402040406030203" pitchFamily="66" charset="-78"/>
              </a:rPr>
              <a:t>القديسة ماري الفونسين </a:t>
            </a:r>
            <a:endParaRPr lang="en-US" sz="8000" b="1" dirty="0">
              <a:solidFill>
                <a:schemeClr val="accent5">
                  <a:lumMod val="75000"/>
                </a:schemeClr>
              </a:solidFill>
              <a:latin typeface="Arabic Typesetting" panose="03020402040406030203" pitchFamily="66" charset="-78"/>
              <a:cs typeface="Arabic Typesetting" panose="03020402040406030203" pitchFamily="66" charset="-78"/>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768" y="1690688"/>
            <a:ext cx="7462684" cy="4943628"/>
          </a:xfrm>
          <a:prstGeom prst="rect">
            <a:avLst/>
          </a:prstGeom>
        </p:spPr>
      </p:pic>
    </p:spTree>
    <p:extLst>
      <p:ext uri="{BB962C8B-B14F-4D97-AF65-F5344CB8AC3E}">
        <p14:creationId xmlns:p14="http://schemas.microsoft.com/office/powerpoint/2010/main" val="616145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852219" y="1150374"/>
            <a:ext cx="6194323" cy="840658"/>
          </a:xfrm>
        </p:spPr>
        <p:txBody>
          <a:bodyPr/>
          <a:lstStyle/>
          <a:p>
            <a:pPr algn="r"/>
            <a:r>
              <a:rPr lang="ar-JO" dirty="0" smtClean="0"/>
              <a:t>القديسة ماري الفونسين وهي صغيرة </a:t>
            </a: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9788" y="1525408"/>
            <a:ext cx="2785268" cy="4728478"/>
          </a:xfrm>
        </p:spPr>
      </p:pic>
      <p:sp>
        <p:nvSpPr>
          <p:cNvPr id="4" name="Text Placeholder 3"/>
          <p:cNvSpPr>
            <a:spLocks noGrp="1"/>
          </p:cNvSpPr>
          <p:nvPr>
            <p:ph type="body" sz="half" idx="2"/>
          </p:nvPr>
        </p:nvSpPr>
        <p:spPr>
          <a:xfrm>
            <a:off x="4188542" y="2144841"/>
            <a:ext cx="7521677" cy="3960992"/>
          </a:xfrm>
        </p:spPr>
        <p:txBody>
          <a:bodyPr/>
          <a:lstStyle/>
          <a:p>
            <a:pPr algn="just" rtl="1"/>
            <a:r>
              <a:rPr lang="ar-SA" sz="2800" b="1" dirty="0">
                <a:cs typeface="+mj-cs"/>
              </a:rPr>
              <a:t>ولدت القديسة ماري ألفونسين غطاس في فلسطين في 4/ تشرين الاول من عام   1843. </a:t>
            </a:r>
            <a:endParaRPr lang="ar-JO" sz="2800" b="1" dirty="0" smtClean="0">
              <a:cs typeface="+mj-cs"/>
            </a:endParaRPr>
          </a:p>
          <a:p>
            <a:pPr algn="just" rtl="1"/>
            <a:endParaRPr lang="ar-JO" sz="2800" b="1" dirty="0" smtClean="0">
              <a:cs typeface="+mj-cs"/>
            </a:endParaRPr>
          </a:p>
          <a:p>
            <a:pPr algn="just" rtl="1"/>
            <a:r>
              <a:rPr lang="ar-SA" sz="2800" b="1" dirty="0" smtClean="0">
                <a:cs typeface="+mj-cs"/>
              </a:rPr>
              <a:t>اسمها  </a:t>
            </a:r>
            <a:r>
              <a:rPr lang="ar-SA" sz="2800" b="1" dirty="0">
                <a:cs typeface="+mj-cs"/>
              </a:rPr>
              <a:t>الحقيقي سلطانة و لقبت " بالقديسة ماري الفونسين" </a:t>
            </a:r>
            <a:r>
              <a:rPr lang="ar-JO" sz="2800" b="1" dirty="0" smtClean="0">
                <a:cs typeface="+mj-cs"/>
              </a:rPr>
              <a:t>.</a:t>
            </a:r>
          </a:p>
          <a:p>
            <a:pPr algn="just" rtl="1"/>
            <a:endParaRPr lang="ar-JO" sz="2800" b="1" dirty="0" smtClean="0">
              <a:cs typeface="+mj-cs"/>
            </a:endParaRPr>
          </a:p>
          <a:p>
            <a:pPr algn="just" rtl="1"/>
            <a:r>
              <a:rPr lang="ar-SA" sz="2800" b="1" dirty="0" smtClean="0">
                <a:cs typeface="+mj-cs"/>
              </a:rPr>
              <a:t>نالت </a:t>
            </a:r>
            <a:r>
              <a:rPr lang="ar-SA" sz="2800" b="1" dirty="0">
                <a:cs typeface="+mj-cs"/>
              </a:rPr>
              <a:t>القديسة ماري سر العماد عندما كان عمرها شهر و نصف و كان اسمها في المعمودية " مريم" </a:t>
            </a:r>
            <a:r>
              <a:rPr lang="ar-SA" sz="2000" dirty="0"/>
              <a:t>.</a:t>
            </a:r>
            <a:endParaRPr lang="en-US" sz="2000" dirty="0"/>
          </a:p>
          <a:p>
            <a:pPr algn="just" rtl="1"/>
            <a:endParaRPr lang="en-US" dirty="0"/>
          </a:p>
        </p:txBody>
      </p:sp>
    </p:spTree>
    <p:extLst>
      <p:ext uri="{BB962C8B-B14F-4D97-AF65-F5344CB8AC3E}">
        <p14:creationId xmlns:p14="http://schemas.microsoft.com/office/powerpoint/2010/main" val="278186847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p:cNvSpPr/>
          <p:nvPr/>
        </p:nvSpPr>
        <p:spPr>
          <a:xfrm>
            <a:off x="766915" y="1493173"/>
            <a:ext cx="10810569" cy="3539430"/>
          </a:xfrm>
          <a:prstGeom prst="rect">
            <a:avLst/>
          </a:prstGeom>
        </p:spPr>
        <p:txBody>
          <a:bodyPr wrap="square">
            <a:spAutoFit/>
          </a:bodyPr>
          <a:lstStyle/>
          <a:p>
            <a:pPr algn="just" rtl="1"/>
            <a:r>
              <a:rPr lang="ar-JO" sz="2800" b="1" dirty="0">
                <a:cs typeface="+mj-cs"/>
              </a:rPr>
              <a:t>تميزت القديسة الفونسين بالتواضع و حب العطاء حيث كانت تحب مساعدة الجميع منذ ان كانت صغيرة في السن </a:t>
            </a:r>
            <a:r>
              <a:rPr lang="ar-JO" sz="2800" b="1" dirty="0" smtClean="0">
                <a:cs typeface="+mj-cs"/>
              </a:rPr>
              <a:t>.</a:t>
            </a:r>
          </a:p>
          <a:p>
            <a:pPr algn="just" rtl="1"/>
            <a:endParaRPr lang="ar-JO" sz="2800" b="1" dirty="0">
              <a:cs typeface="+mj-cs"/>
            </a:endParaRPr>
          </a:p>
          <a:p>
            <a:pPr algn="just" rtl="1"/>
            <a:r>
              <a:rPr lang="ar-JO" sz="2800" b="1" dirty="0">
                <a:cs typeface="+mj-cs"/>
              </a:rPr>
              <a:t>درست سلطانة " القديسة ماري"  بمدرسة راهبات مار يوسف وكانت طالبة خلوقة مجتهدة ،كانت تتقدم في السن والحكمة وتتفوق على زميلاتها علمًا وأخلاقًا .</a:t>
            </a:r>
          </a:p>
          <a:p>
            <a:pPr algn="just" rtl="1"/>
            <a:endParaRPr lang="ar-JO" sz="2800" b="1" dirty="0">
              <a:cs typeface="+mj-cs"/>
            </a:endParaRPr>
          </a:p>
          <a:p>
            <a:pPr algn="just" rtl="1"/>
            <a:r>
              <a:rPr lang="ar-JO" sz="2800" b="1" dirty="0">
                <a:cs typeface="+mj-cs"/>
              </a:rPr>
              <a:t>•كان لدى القديسة ماري دعوة داخلية قوية من الله لتكرس حياتها له، وسعت دائمًا للاستماع لمشيئته وتمييزها في اختياراتها الروحية..</a:t>
            </a:r>
          </a:p>
        </p:txBody>
      </p:sp>
    </p:spTree>
    <p:extLst>
      <p:ext uri="{BB962C8B-B14F-4D97-AF65-F5344CB8AC3E}">
        <p14:creationId xmlns:p14="http://schemas.microsoft.com/office/powerpoint/2010/main" val="485885194"/>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3458" y="1225837"/>
            <a:ext cx="10766322" cy="4832092"/>
          </a:xfrm>
          <a:prstGeom prst="rect">
            <a:avLst/>
          </a:prstGeom>
        </p:spPr>
        <p:txBody>
          <a:bodyPr wrap="square">
            <a:spAutoFit/>
          </a:bodyPr>
          <a:lstStyle/>
          <a:p>
            <a:pPr algn="r" rtl="1"/>
            <a:r>
              <a:rPr lang="ar-JO" sz="2800" b="1" dirty="0">
                <a:cs typeface="+mj-cs"/>
              </a:rPr>
              <a:t>في عام 1860 بدات حياتها  الرهبانية  حيث كانت تعمل في دير مار يوسف </a:t>
            </a:r>
            <a:r>
              <a:rPr lang="ar-JO" sz="2800" b="1" dirty="0" smtClean="0">
                <a:cs typeface="+mj-cs"/>
              </a:rPr>
              <a:t>.</a:t>
            </a:r>
          </a:p>
          <a:p>
            <a:pPr algn="r" rtl="1"/>
            <a:endParaRPr lang="ar-JO" sz="2800" b="1" dirty="0">
              <a:cs typeface="+mj-cs"/>
            </a:endParaRPr>
          </a:p>
          <a:p>
            <a:pPr algn="r" rtl="1"/>
            <a:r>
              <a:rPr lang="ar-JO" sz="2800" b="1" dirty="0">
                <a:cs typeface="+mj-cs"/>
              </a:rPr>
              <a:t>أسست القديسة ماري الفونسين رهبنة راهبات الوردية المقدسة في عام 1883 بعد ظهور العذراء مريم لها في بيت لحم برفقة ثماني فتيات أخريات . </a:t>
            </a:r>
            <a:endParaRPr lang="ar-JO" sz="2800" b="1" dirty="0" smtClean="0">
              <a:cs typeface="+mj-cs"/>
            </a:endParaRPr>
          </a:p>
          <a:p>
            <a:pPr algn="r" rtl="1"/>
            <a:endParaRPr lang="ar-JO" sz="2800" b="1" dirty="0">
              <a:cs typeface="+mj-cs"/>
            </a:endParaRPr>
          </a:p>
          <a:p>
            <a:pPr algn="just" rtl="1"/>
            <a:r>
              <a:rPr lang="ar-JO" sz="2800" b="1" dirty="0">
                <a:cs typeface="+mj-cs"/>
              </a:rPr>
              <a:t>كانت العذراء مريم هي المرشدة الأولى والمنفذة الرئيسية لرسالتها، والتي كانت تتمثل في تأسيس رهبانيّة الورديّة المقدّسة. تجسّدت هذه العلاقة من خلال ظهورات العذراء لماري الفونسين، ورؤيتها لها في نور صافٍ تحمل المسبحة الوردية بين يديها. وثقتها الكاملة بعذراء مريم دفعتها إلى ترك رهبانية القديس يوسف، وإلى العيش حياة من الزهد والتقشف، واتّباع أوامر العذراء في كل شيء.</a:t>
            </a:r>
          </a:p>
          <a:p>
            <a:pPr algn="r" rtl="1"/>
            <a:r>
              <a:rPr lang="ar-JO" sz="2800" b="1" dirty="0">
                <a:cs typeface="+mj-cs"/>
              </a:rPr>
              <a:t> </a:t>
            </a:r>
          </a:p>
        </p:txBody>
      </p:sp>
    </p:spTree>
    <p:extLst>
      <p:ext uri="{BB962C8B-B14F-4D97-AF65-F5344CB8AC3E}">
        <p14:creationId xmlns:p14="http://schemas.microsoft.com/office/powerpoint/2010/main" val="361326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21277" y="339214"/>
            <a:ext cx="7093973" cy="6001643"/>
          </a:xfrm>
          <a:prstGeom prst="rect">
            <a:avLst/>
          </a:prstGeom>
        </p:spPr>
        <p:txBody>
          <a:bodyPr wrap="square">
            <a:spAutoFit/>
          </a:bodyPr>
          <a:lstStyle/>
          <a:p>
            <a:pPr algn="r" rtl="1"/>
            <a:r>
              <a:rPr lang="ar-JO" sz="2400" b="1" dirty="0"/>
              <a:t>كان السبب الرئيسي من تأسيس راهبات الوردية  </a:t>
            </a:r>
            <a:r>
              <a:rPr lang="ar-JO" sz="2400" b="1" dirty="0" smtClean="0"/>
              <a:t>:</a:t>
            </a:r>
          </a:p>
          <a:p>
            <a:pPr algn="r" rtl="1"/>
            <a:endParaRPr lang="ar-JO" sz="2400" b="1" dirty="0"/>
          </a:p>
          <a:p>
            <a:pPr algn="r" rtl="1"/>
            <a:r>
              <a:rPr lang="ar-JO" sz="2400" b="1" dirty="0"/>
              <a:t>1 - نقل الإيمان المسيحي: كان الهدف الأولي هو نشر المسيحية وتعاليمها بين  الناطقين باللغة العربية، وربطهم بإنجيل المسيح</a:t>
            </a:r>
            <a:r>
              <a:rPr lang="ar-JO" sz="2400" b="1" dirty="0" smtClean="0"/>
              <a:t>.</a:t>
            </a:r>
          </a:p>
          <a:p>
            <a:pPr algn="r" rtl="1"/>
            <a:endParaRPr lang="ar-JO" sz="2400" b="1" dirty="0"/>
          </a:p>
          <a:p>
            <a:pPr algn="r" rtl="1"/>
            <a:r>
              <a:rPr lang="ar-JO" sz="2400" b="1" dirty="0" smtClean="0"/>
              <a:t>2-    تنشئة </a:t>
            </a:r>
            <a:r>
              <a:rPr lang="ar-JO" sz="2400" b="1" dirty="0"/>
              <a:t>وتعليم الفتيات: ركزت الرهبنة على تربية الأمهات في المستقبل وتنشئتهن وتعليمهن، وتزويدهن بالتعليم المسيحي في المدارس والرعايا</a:t>
            </a:r>
            <a:r>
              <a:rPr lang="ar-JO" sz="2400" b="1" dirty="0" smtClean="0"/>
              <a:t>.</a:t>
            </a:r>
          </a:p>
          <a:p>
            <a:pPr algn="r" rtl="1"/>
            <a:endParaRPr lang="ar-JO" sz="2400" b="1" dirty="0"/>
          </a:p>
          <a:p>
            <a:pPr algn="r" rtl="1"/>
            <a:r>
              <a:rPr lang="ar-JO" sz="2400" b="1" dirty="0" smtClean="0"/>
              <a:t>3-  </a:t>
            </a:r>
            <a:r>
              <a:rPr lang="ar-JO" sz="2400" b="1" dirty="0"/>
              <a:t>استجابة للرؤى: تلقت الأم ماري الفونسين رؤى متعددة من السيدة العذراء، وجهتها إلى تأسيس هذه الرهبنة، حيث كانت العذراء ترشدها إلى كيفية عيش الحياة الروحية وأهمية صلاة الوردية</a:t>
            </a:r>
            <a:r>
              <a:rPr lang="ar-JO" sz="2400" b="1" dirty="0" smtClean="0"/>
              <a:t>.</a:t>
            </a:r>
            <a:endParaRPr lang="en-US" sz="2400" b="1" dirty="0" smtClean="0"/>
          </a:p>
          <a:p>
            <a:pPr algn="r" rtl="1"/>
            <a:r>
              <a:rPr lang="en-US" sz="2400" dirty="0"/>
              <a:t> </a:t>
            </a:r>
            <a:r>
              <a:rPr lang="ar-SA" sz="2400" b="1" dirty="0">
                <a:solidFill>
                  <a:srgbClr val="FF0000"/>
                </a:solidFill>
              </a:rPr>
              <a:t>روحانية مريمية</a:t>
            </a:r>
            <a:r>
              <a:rPr lang="en-US" sz="2400" b="1" dirty="0">
                <a:solidFill>
                  <a:srgbClr val="FF0000"/>
                </a:solidFill>
              </a:rPr>
              <a:t>: </a:t>
            </a:r>
            <a:r>
              <a:rPr lang="ar-SA" sz="2400" b="1" dirty="0">
                <a:solidFill>
                  <a:srgbClr val="FF0000"/>
                </a:solidFill>
              </a:rPr>
              <a:t>ارتبط تأسيس الرهبنة بالروحانية المريمية العميقة التي كانت تتمتع بها ماري الفونسين، حيث تركز رسالتها على التشبه بأمنا العذراء ومريم واتباع فضائلها</a:t>
            </a:r>
            <a:r>
              <a:rPr lang="en-US" sz="2400" b="1" dirty="0">
                <a:solidFill>
                  <a:srgbClr val="FF0000"/>
                </a:solidFill>
              </a:rPr>
              <a:t>. </a:t>
            </a:r>
          </a:p>
          <a:p>
            <a:pPr algn="r" rtl="1"/>
            <a:endParaRPr lang="ar-JO" sz="2400" b="1"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2833" y="339213"/>
            <a:ext cx="3172973" cy="5663381"/>
          </a:xfrm>
          <a:prstGeom prst="rect">
            <a:avLst/>
          </a:prstGeom>
        </p:spPr>
      </p:pic>
    </p:spTree>
    <p:extLst>
      <p:ext uri="{BB962C8B-B14F-4D97-AF65-F5344CB8AC3E}">
        <p14:creationId xmlns:p14="http://schemas.microsoft.com/office/powerpoint/2010/main" val="1843576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48929" y="707923"/>
            <a:ext cx="11046542" cy="5693866"/>
          </a:xfrm>
          <a:prstGeom prst="rect">
            <a:avLst/>
          </a:prstGeom>
        </p:spPr>
        <p:txBody>
          <a:bodyPr wrap="square">
            <a:spAutoFit/>
          </a:bodyPr>
          <a:lstStyle/>
          <a:p>
            <a:pPr algn="just" rtl="1"/>
            <a:r>
              <a:rPr lang="ar-JO" dirty="0" smtClean="0"/>
              <a:t> </a:t>
            </a:r>
            <a:r>
              <a:rPr lang="ar-JO" sz="2800" b="1" dirty="0">
                <a:cs typeface="+mj-cs"/>
              </a:rPr>
              <a:t>عملت في كمدرسة للغة العربية في مدينة القدس كما عملت في عدة مدارس في مثل  مدينة الناصره في فلسطين و مدينة السلط في الاردن </a:t>
            </a:r>
            <a:r>
              <a:rPr lang="en-US" sz="2800" b="1" dirty="0" smtClean="0">
                <a:cs typeface="+mj-cs"/>
              </a:rPr>
              <a:t>.</a:t>
            </a:r>
            <a:endParaRPr lang="ar-JO" sz="2800" b="1" dirty="0">
              <a:cs typeface="+mj-cs"/>
            </a:endParaRPr>
          </a:p>
          <a:p>
            <a:pPr algn="just" rtl="1"/>
            <a:r>
              <a:rPr lang="ar-JO" sz="2800" b="1" dirty="0">
                <a:solidFill>
                  <a:srgbClr val="FF0000"/>
                </a:solidFill>
                <a:cs typeface="+mj-cs"/>
              </a:rPr>
              <a:t>من اهم صفات القديسة ماري الفونسين :</a:t>
            </a:r>
          </a:p>
          <a:p>
            <a:pPr marL="457200" indent="-457200" algn="just" rtl="1">
              <a:buFont typeface="Wingdings" panose="05000000000000000000" pitchFamily="2" charset="2"/>
              <a:buChar char="v"/>
            </a:pPr>
            <a:r>
              <a:rPr lang="en-US" sz="2800" b="1" dirty="0" smtClean="0">
                <a:cs typeface="+mj-cs"/>
              </a:rPr>
              <a:t> </a:t>
            </a:r>
            <a:r>
              <a:rPr lang="ar-JO" sz="2800" b="1" dirty="0" smtClean="0">
                <a:cs typeface="+mj-cs"/>
              </a:rPr>
              <a:t>المحبة .</a:t>
            </a:r>
            <a:endParaRPr lang="en-US" sz="2800" b="1" dirty="0" smtClean="0">
              <a:cs typeface="+mj-cs"/>
            </a:endParaRPr>
          </a:p>
          <a:p>
            <a:pPr marL="457200" indent="-457200" algn="just" rtl="1">
              <a:buFont typeface="Wingdings" panose="05000000000000000000" pitchFamily="2" charset="2"/>
              <a:buChar char="v"/>
            </a:pPr>
            <a:r>
              <a:rPr lang="ar-JO" sz="2800" b="1" dirty="0" smtClean="0">
                <a:cs typeface="+mj-cs"/>
              </a:rPr>
              <a:t>الاستسلام </a:t>
            </a:r>
            <a:r>
              <a:rPr lang="ar-JO" sz="2800" b="1" dirty="0">
                <a:cs typeface="+mj-cs"/>
              </a:rPr>
              <a:t>الكامل لكلمة الله .</a:t>
            </a:r>
          </a:p>
          <a:p>
            <a:pPr marL="457200" indent="-457200" algn="just" rtl="1">
              <a:buFont typeface="Wingdings" panose="05000000000000000000" pitchFamily="2" charset="2"/>
              <a:buChar char="v"/>
            </a:pPr>
            <a:r>
              <a:rPr lang="ar-JO" sz="2800" b="1" dirty="0" smtClean="0">
                <a:cs typeface="+mj-cs"/>
              </a:rPr>
              <a:t>التواضع </a:t>
            </a:r>
            <a:r>
              <a:rPr lang="ar-JO" sz="2800" b="1" dirty="0">
                <a:cs typeface="+mj-cs"/>
              </a:rPr>
              <a:t>.</a:t>
            </a:r>
          </a:p>
          <a:p>
            <a:pPr marL="514350" indent="-514350" algn="just" rtl="1">
              <a:buFont typeface="Wingdings" panose="05000000000000000000" pitchFamily="2" charset="2"/>
              <a:buChar char="v"/>
            </a:pPr>
            <a:r>
              <a:rPr lang="ar-JO" sz="2800" b="1" dirty="0">
                <a:cs typeface="+mj-cs"/>
              </a:rPr>
              <a:t>الصبر .</a:t>
            </a:r>
          </a:p>
          <a:p>
            <a:pPr marL="457200" indent="-457200" algn="just" rtl="1">
              <a:buFont typeface="Wingdings" panose="05000000000000000000" pitchFamily="2" charset="2"/>
              <a:buChar char="v"/>
            </a:pPr>
            <a:r>
              <a:rPr lang="ar-JO" sz="2800" b="1" dirty="0">
                <a:cs typeface="+mj-cs"/>
              </a:rPr>
              <a:t>الصلاة </a:t>
            </a:r>
            <a:r>
              <a:rPr lang="en-US" sz="2800" b="1" dirty="0" smtClean="0">
                <a:cs typeface="+mj-cs"/>
              </a:rPr>
              <a:t>.</a:t>
            </a:r>
            <a:endParaRPr lang="ar-JO" sz="2800" b="1" dirty="0">
              <a:cs typeface="+mj-cs"/>
            </a:endParaRPr>
          </a:p>
          <a:p>
            <a:pPr marL="457200" indent="-457200" algn="just" rtl="1">
              <a:buFont typeface="Wingdings" panose="05000000000000000000" pitchFamily="2" charset="2"/>
              <a:buChar char="v"/>
            </a:pPr>
            <a:r>
              <a:rPr lang="ar-JO" sz="2800" b="1" dirty="0" smtClean="0">
                <a:cs typeface="+mj-cs"/>
              </a:rPr>
              <a:t>العطاء</a:t>
            </a:r>
            <a:r>
              <a:rPr lang="en-US" sz="2800" b="1" dirty="0" smtClean="0">
                <a:cs typeface="+mj-cs"/>
              </a:rPr>
              <a:t>.</a:t>
            </a:r>
            <a:endParaRPr lang="ar-JO" sz="2800" b="1" dirty="0">
              <a:cs typeface="+mj-cs"/>
            </a:endParaRPr>
          </a:p>
          <a:p>
            <a:pPr algn="just" rtl="1"/>
            <a:r>
              <a:rPr lang="ar-JO" sz="2800" b="1" dirty="0">
                <a:solidFill>
                  <a:srgbClr val="002060"/>
                </a:solidFill>
                <a:cs typeface="+mj-cs"/>
              </a:rPr>
              <a:t>توفيت القديسة ماري الفونسين  في عام 1927</a:t>
            </a:r>
          </a:p>
          <a:p>
            <a:pPr algn="just" rtl="1"/>
            <a:r>
              <a:rPr lang="ar-JO" sz="2800" b="1" dirty="0">
                <a:solidFill>
                  <a:srgbClr val="002060"/>
                </a:solidFill>
                <a:cs typeface="+mj-cs"/>
              </a:rPr>
              <a:t> تم اعلان  تطويبها عام 2009.</a:t>
            </a:r>
          </a:p>
          <a:p>
            <a:pPr algn="just" rtl="1"/>
            <a:r>
              <a:rPr lang="ar-JO" sz="2800" b="1" dirty="0">
                <a:solidFill>
                  <a:srgbClr val="002060"/>
                </a:solidFill>
                <a:cs typeface="+mj-cs"/>
              </a:rPr>
              <a:t> في تاريخ 17 آيار من عام  2015 قام البابا فرنسيس باعلانها قديسة بعد الاعتراف بمعجزة حدثت بشفاعتها. </a:t>
            </a:r>
          </a:p>
        </p:txBody>
      </p:sp>
    </p:spTree>
    <p:extLst>
      <p:ext uri="{BB962C8B-B14F-4D97-AF65-F5344CB8AC3E}">
        <p14:creationId xmlns:p14="http://schemas.microsoft.com/office/powerpoint/2010/main" val="32140579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ar-SA" sz="3200" b="1" dirty="0" smtClean="0"/>
              <a:t>تم بناء العديد من المدارس و المستفيشات تحمل اسم راهبات الوردية تكريما للقديسة ماري الفونسين </a:t>
            </a:r>
            <a:r>
              <a:rPr lang="en-US" sz="3200" b="1" dirty="0" smtClean="0"/>
              <a:t>.</a:t>
            </a:r>
            <a:br>
              <a:rPr lang="en-US" sz="3200" b="1" dirty="0" smtClean="0"/>
            </a:br>
            <a:endParaRPr lang="en-US" sz="3200" dirty="0"/>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38200" y="1867543"/>
            <a:ext cx="4965830" cy="3944930"/>
          </a:xfrm>
        </p:spPr>
      </p:pic>
      <p:pic>
        <p:nvPicPr>
          <p:cNvPr id="5" name="Content Placeholder 4"/>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6466956" y="1867543"/>
            <a:ext cx="4552012" cy="4120302"/>
          </a:xfrm>
        </p:spPr>
      </p:pic>
    </p:spTree>
    <p:extLst>
      <p:ext uri="{BB962C8B-B14F-4D97-AF65-F5344CB8AC3E}">
        <p14:creationId xmlns:p14="http://schemas.microsoft.com/office/powerpoint/2010/main" val="166429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SA" dirty="0" smtClean="0"/>
              <a:t>من اقوال القديسة</a:t>
            </a:r>
            <a:r>
              <a:rPr lang="en-US" dirty="0" smtClean="0"/>
              <a:t/>
            </a:r>
            <a:br>
              <a:rPr lang="en-US" dirty="0" smtClean="0"/>
            </a:br>
            <a:r>
              <a:rPr lang="ar-SA" dirty="0" smtClean="0"/>
              <a:t> ماري الفونسين " </a:t>
            </a:r>
            <a:r>
              <a:rPr lang="en-US" b="1" dirty="0" smtClean="0"/>
              <a:t>“</a:t>
            </a:r>
            <a:endParaRPr lang="en-US" dirty="0"/>
          </a:p>
        </p:txBody>
      </p:sp>
      <p:sp>
        <p:nvSpPr>
          <p:cNvPr id="3" name="Content Placeholder 2"/>
          <p:cNvSpPr>
            <a:spLocks noGrp="1"/>
          </p:cNvSpPr>
          <p:nvPr>
            <p:ph idx="1"/>
          </p:nvPr>
        </p:nvSpPr>
        <p:spPr/>
        <p:txBody>
          <a:bodyPr>
            <a:noAutofit/>
          </a:bodyPr>
          <a:lstStyle/>
          <a:p>
            <a:pPr algn="just" rtl="1"/>
            <a:r>
              <a:rPr lang="ar-SA" sz="1600" dirty="0"/>
              <a:t> </a:t>
            </a:r>
            <a:endParaRPr lang="en-US" sz="1600" dirty="0"/>
          </a:p>
          <a:p>
            <a:pPr algn="just" rtl="1"/>
            <a:r>
              <a:rPr lang="ar-SA" sz="2400" b="1" dirty="0"/>
              <a:t>يجب أن نملك فضيلة عظيمة لكي نعطي منها للآخرين "  و براي اجمل فضيلة هي المحبة التي يجب ان تكون عنوان حياتنا اليومية لنؤكد اننا ابناء الله فاجمل وصية اعطانا اياه يسوع المسيح هي المحبة ".</a:t>
            </a:r>
            <a:endParaRPr lang="en-US" sz="2400" b="1" dirty="0"/>
          </a:p>
          <a:p>
            <a:pPr algn="just" rtl="1"/>
            <a:r>
              <a:rPr lang="ar-SA" sz="2400" b="1" dirty="0" smtClean="0"/>
              <a:t>تعلمت </a:t>
            </a:r>
            <a:r>
              <a:rPr lang="ar-SA" sz="2400" b="1" dirty="0"/>
              <a:t>من حياة القديسة ماري ان نستمع لكلمة الله و مريم العذراء و ان نعكسها على حياتنا اليومية لنكون ابناء الله .</a:t>
            </a:r>
            <a:endParaRPr lang="en-US" sz="2400" b="1" dirty="0"/>
          </a:p>
          <a:p>
            <a:pPr algn="just" rtl="1"/>
            <a:r>
              <a:rPr lang="ar-SA" sz="2400" b="1" dirty="0"/>
              <a:t>اعجبني في حياة القديسة ماري انها كانت مصممة على سماع صوت مريم العذراء و اصرارها على نشر رسالتها .</a:t>
            </a:r>
            <a:endParaRPr lang="en-US" sz="2400" b="1" dirty="0"/>
          </a:p>
          <a:p>
            <a:pPr algn="just"/>
            <a:endParaRPr lang="en-US" sz="1600" dirty="0"/>
          </a:p>
        </p:txBody>
      </p:sp>
      <p:sp>
        <p:nvSpPr>
          <p:cNvPr id="4" name="Text Placeholder 3"/>
          <p:cNvSpPr>
            <a:spLocks noGrp="1"/>
          </p:cNvSpPr>
          <p:nvPr>
            <p:ph type="body" sz="half" idx="2"/>
          </p:nvPr>
        </p:nvSpPr>
        <p:spPr/>
        <p:txBody>
          <a:bodyPr/>
          <a:lstStyle/>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7858" y="2347912"/>
            <a:ext cx="3585148" cy="3513138"/>
          </a:xfrm>
          <a:prstGeom prst="rect">
            <a:avLst/>
          </a:prstGeom>
        </p:spPr>
      </p:pic>
    </p:spTree>
    <p:extLst>
      <p:ext uri="{BB962C8B-B14F-4D97-AF65-F5344CB8AC3E}">
        <p14:creationId xmlns:p14="http://schemas.microsoft.com/office/powerpoint/2010/main" val="2371372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6412" y="881062"/>
            <a:ext cx="4988602" cy="5055714"/>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6785" y="881062"/>
            <a:ext cx="4161225" cy="4960180"/>
          </a:xfrm>
          <a:prstGeom prst="rect">
            <a:avLst/>
          </a:prstGeom>
        </p:spPr>
      </p:pic>
    </p:spTree>
    <p:extLst>
      <p:ext uri="{BB962C8B-B14F-4D97-AF65-F5344CB8AC3E}">
        <p14:creationId xmlns:p14="http://schemas.microsoft.com/office/powerpoint/2010/main" val="5087096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2124</TotalTime>
  <Words>417</Words>
  <Application>Microsoft Office PowerPoint</Application>
  <PresentationFormat>Widescreen</PresentationFormat>
  <Paragraphs>43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Arabic Typesetting</vt:lpstr>
      <vt:lpstr>Arial</vt:lpstr>
      <vt:lpstr>Calibri</vt:lpstr>
      <vt:lpstr>Calibri Light</vt:lpstr>
      <vt:lpstr>Times New Roman</vt:lpstr>
      <vt:lpstr>Wingdings</vt:lpstr>
      <vt:lpstr>Office Theme</vt:lpstr>
      <vt:lpstr>القديسة ماري الفونسين </vt:lpstr>
      <vt:lpstr>القديسة ماري الفونسين وهي صغيرة </vt:lpstr>
      <vt:lpstr>PowerPoint Presentation</vt:lpstr>
      <vt:lpstr>PowerPoint Presentation</vt:lpstr>
      <vt:lpstr>PowerPoint Presentation</vt:lpstr>
      <vt:lpstr>PowerPoint Presentation</vt:lpstr>
      <vt:lpstr>تم بناء العديد من المدارس و المستفيشات تحمل اسم راهبات الوردية تكريما للقديسة ماري الفونسين . </vt:lpstr>
      <vt:lpstr>من اقوال القديسة  ماري الفونسين "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القديسة ماري الفونسين</dc:title>
  <dc:creator>Microsoft account</dc:creator>
  <cp:lastModifiedBy>Microsoft account</cp:lastModifiedBy>
  <cp:revision>6</cp:revision>
  <dcterms:created xsi:type="dcterms:W3CDTF">2025-11-14T15:02:13Z</dcterms:created>
  <dcterms:modified xsi:type="dcterms:W3CDTF">2025-11-17T16:52:23Z</dcterms:modified>
</cp:coreProperties>
</file>