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D35AE-A51E-4AE1-BFE9-7260D424B524}"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41F42A55-F943-48F0-874B-88B9E9E78BF0}">
      <dgm:prSet/>
      <dgm:spPr/>
      <dgm:t>
        <a:bodyPr/>
        <a:lstStyle/>
        <a:p>
          <a:r>
            <a:rPr lang="en-US"/>
            <a:t>الرؤى الروحية: العذراء مريم ظهرت لها عدة مرات، وطلبت منها أن تؤسس رهبنة الوردية</a:t>
          </a:r>
        </a:p>
      </dgm:t>
    </dgm:pt>
    <dgm:pt modelId="{E71F2192-9802-4433-BAB7-7F02B07F8EE5}" type="parTrans" cxnId="{5EAB5F9A-24F3-447E-924E-94E95A9D5F8B}">
      <dgm:prSet/>
      <dgm:spPr/>
      <dgm:t>
        <a:bodyPr/>
        <a:lstStyle/>
        <a:p>
          <a:endParaRPr lang="en-US"/>
        </a:p>
      </dgm:t>
    </dgm:pt>
    <dgm:pt modelId="{9E3DF644-3115-45DD-ACB4-367B14F92A1D}" type="sibTrans" cxnId="{5EAB5F9A-24F3-447E-924E-94E95A9D5F8B}">
      <dgm:prSet/>
      <dgm:spPr/>
      <dgm:t>
        <a:bodyPr/>
        <a:lstStyle/>
        <a:p>
          <a:endParaRPr lang="en-US"/>
        </a:p>
      </dgm:t>
    </dgm:pt>
    <dgm:pt modelId="{4CE47200-E204-4967-BB65-C2D3EAEA375A}">
      <dgm:prSet/>
      <dgm:spPr/>
      <dgm:t>
        <a:bodyPr/>
        <a:lstStyle/>
        <a:p>
          <a:r>
            <a:rPr lang="en-US"/>
            <a:t>• الطاعة الكاملة: ماري ألفونسين لم تتردد في تنفيذ ما طلبته العذراء، حتى عندما واجهت صعوبات ومعارضة، لأنها كانت ترى أن الطاعة لمريم هي طاعة لله.</a:t>
          </a:r>
        </a:p>
      </dgm:t>
    </dgm:pt>
    <dgm:pt modelId="{93BA2ABE-A7AB-46A6-B2E2-8DEB65B8FD23}" type="parTrans" cxnId="{E7FF010D-3C96-47C2-B6F5-3E2FA064646D}">
      <dgm:prSet/>
      <dgm:spPr/>
      <dgm:t>
        <a:bodyPr/>
        <a:lstStyle/>
        <a:p>
          <a:endParaRPr lang="en-US"/>
        </a:p>
      </dgm:t>
    </dgm:pt>
    <dgm:pt modelId="{65CA82DF-2AA9-400F-9FCF-2B2C4E2444FE}" type="sibTrans" cxnId="{E7FF010D-3C96-47C2-B6F5-3E2FA064646D}">
      <dgm:prSet/>
      <dgm:spPr/>
      <dgm:t>
        <a:bodyPr/>
        <a:lstStyle/>
        <a:p>
          <a:endParaRPr lang="en-US"/>
        </a:p>
      </dgm:t>
    </dgm:pt>
    <dgm:pt modelId="{3C804630-BAA3-4A43-AE29-8714628095D9}" type="pres">
      <dgm:prSet presAssocID="{B60D35AE-A51E-4AE1-BFE9-7260D424B524}" presName="hierChild1" presStyleCnt="0">
        <dgm:presLayoutVars>
          <dgm:chPref val="1"/>
          <dgm:dir/>
          <dgm:animOne val="branch"/>
          <dgm:animLvl val="lvl"/>
          <dgm:resizeHandles/>
        </dgm:presLayoutVars>
      </dgm:prSet>
      <dgm:spPr/>
    </dgm:pt>
    <dgm:pt modelId="{91A5F774-4F62-6546-AFB6-557DC4BBA0DB}" type="pres">
      <dgm:prSet presAssocID="{41F42A55-F943-48F0-874B-88B9E9E78BF0}" presName="hierRoot1" presStyleCnt="0"/>
      <dgm:spPr/>
    </dgm:pt>
    <dgm:pt modelId="{A88B80C5-D4C2-994B-BC7E-4DE37E8D2374}" type="pres">
      <dgm:prSet presAssocID="{41F42A55-F943-48F0-874B-88B9E9E78BF0}" presName="composite" presStyleCnt="0"/>
      <dgm:spPr/>
    </dgm:pt>
    <dgm:pt modelId="{FA9059CE-5F87-C04D-821F-BDE9C57F5A1A}" type="pres">
      <dgm:prSet presAssocID="{41F42A55-F943-48F0-874B-88B9E9E78BF0}" presName="background" presStyleLbl="node0" presStyleIdx="0" presStyleCnt="2"/>
      <dgm:spPr/>
    </dgm:pt>
    <dgm:pt modelId="{A8299E11-9FF6-314C-B64A-E389ACA69908}" type="pres">
      <dgm:prSet presAssocID="{41F42A55-F943-48F0-874B-88B9E9E78BF0}" presName="text" presStyleLbl="fgAcc0" presStyleIdx="0" presStyleCnt="2">
        <dgm:presLayoutVars>
          <dgm:chPref val="3"/>
        </dgm:presLayoutVars>
      </dgm:prSet>
      <dgm:spPr/>
    </dgm:pt>
    <dgm:pt modelId="{B552032D-90DD-B24D-A1B1-CB30C1D2943D}" type="pres">
      <dgm:prSet presAssocID="{41F42A55-F943-48F0-874B-88B9E9E78BF0}" presName="hierChild2" presStyleCnt="0"/>
      <dgm:spPr/>
    </dgm:pt>
    <dgm:pt modelId="{1B3AB458-33B6-5248-8B67-5CD1775C9C7B}" type="pres">
      <dgm:prSet presAssocID="{4CE47200-E204-4967-BB65-C2D3EAEA375A}" presName="hierRoot1" presStyleCnt="0"/>
      <dgm:spPr/>
    </dgm:pt>
    <dgm:pt modelId="{D7B5EFE2-553D-7C40-8A34-5CC76C1166D7}" type="pres">
      <dgm:prSet presAssocID="{4CE47200-E204-4967-BB65-C2D3EAEA375A}" presName="composite" presStyleCnt="0"/>
      <dgm:spPr/>
    </dgm:pt>
    <dgm:pt modelId="{90BB3F44-09D8-FE46-B45E-5853EE318854}" type="pres">
      <dgm:prSet presAssocID="{4CE47200-E204-4967-BB65-C2D3EAEA375A}" presName="background" presStyleLbl="node0" presStyleIdx="1" presStyleCnt="2"/>
      <dgm:spPr/>
    </dgm:pt>
    <dgm:pt modelId="{B8427B2F-CC31-954B-9BF1-CB62378FB648}" type="pres">
      <dgm:prSet presAssocID="{4CE47200-E204-4967-BB65-C2D3EAEA375A}" presName="text" presStyleLbl="fgAcc0" presStyleIdx="1" presStyleCnt="2">
        <dgm:presLayoutVars>
          <dgm:chPref val="3"/>
        </dgm:presLayoutVars>
      </dgm:prSet>
      <dgm:spPr/>
    </dgm:pt>
    <dgm:pt modelId="{AD4B53A9-46E8-0F4E-864E-8C7F6B6DA5ED}" type="pres">
      <dgm:prSet presAssocID="{4CE47200-E204-4967-BB65-C2D3EAEA375A}" presName="hierChild2" presStyleCnt="0"/>
      <dgm:spPr/>
    </dgm:pt>
  </dgm:ptLst>
  <dgm:cxnLst>
    <dgm:cxn modelId="{6E4DCB06-45E1-EB44-9071-EE8685A5F1A8}" type="presOf" srcId="{41F42A55-F943-48F0-874B-88B9E9E78BF0}" destId="{A8299E11-9FF6-314C-B64A-E389ACA69908}" srcOrd="0" destOrd="0" presId="urn:microsoft.com/office/officeart/2005/8/layout/hierarchy1"/>
    <dgm:cxn modelId="{E7FF010D-3C96-47C2-B6F5-3E2FA064646D}" srcId="{B60D35AE-A51E-4AE1-BFE9-7260D424B524}" destId="{4CE47200-E204-4967-BB65-C2D3EAEA375A}" srcOrd="1" destOrd="0" parTransId="{93BA2ABE-A7AB-46A6-B2E2-8DEB65B8FD23}" sibTransId="{65CA82DF-2AA9-400F-9FCF-2B2C4E2444FE}"/>
    <dgm:cxn modelId="{ABB60362-9D1F-0D4E-8D59-28E95AF4CB8F}" type="presOf" srcId="{4CE47200-E204-4967-BB65-C2D3EAEA375A}" destId="{B8427B2F-CC31-954B-9BF1-CB62378FB648}" srcOrd="0" destOrd="0" presId="urn:microsoft.com/office/officeart/2005/8/layout/hierarchy1"/>
    <dgm:cxn modelId="{5EAB5F9A-24F3-447E-924E-94E95A9D5F8B}" srcId="{B60D35AE-A51E-4AE1-BFE9-7260D424B524}" destId="{41F42A55-F943-48F0-874B-88B9E9E78BF0}" srcOrd="0" destOrd="0" parTransId="{E71F2192-9802-4433-BAB7-7F02B07F8EE5}" sibTransId="{9E3DF644-3115-45DD-ACB4-367B14F92A1D}"/>
    <dgm:cxn modelId="{56EA10C2-7A4C-E743-BD6C-C9F5E07938E1}" type="presOf" srcId="{B60D35AE-A51E-4AE1-BFE9-7260D424B524}" destId="{3C804630-BAA3-4A43-AE29-8714628095D9}" srcOrd="0" destOrd="0" presId="urn:microsoft.com/office/officeart/2005/8/layout/hierarchy1"/>
    <dgm:cxn modelId="{6F9879FE-6323-FE4D-94E4-424391B2DCEF}" type="presParOf" srcId="{3C804630-BAA3-4A43-AE29-8714628095D9}" destId="{91A5F774-4F62-6546-AFB6-557DC4BBA0DB}" srcOrd="0" destOrd="0" presId="urn:microsoft.com/office/officeart/2005/8/layout/hierarchy1"/>
    <dgm:cxn modelId="{C34F7DB2-3624-4C44-A4B8-1B7486D0C81D}" type="presParOf" srcId="{91A5F774-4F62-6546-AFB6-557DC4BBA0DB}" destId="{A88B80C5-D4C2-994B-BC7E-4DE37E8D2374}" srcOrd="0" destOrd="0" presId="urn:microsoft.com/office/officeart/2005/8/layout/hierarchy1"/>
    <dgm:cxn modelId="{B750C022-E27A-DE41-B836-F4C2819B140E}" type="presParOf" srcId="{A88B80C5-D4C2-994B-BC7E-4DE37E8D2374}" destId="{FA9059CE-5F87-C04D-821F-BDE9C57F5A1A}" srcOrd="0" destOrd="0" presId="urn:microsoft.com/office/officeart/2005/8/layout/hierarchy1"/>
    <dgm:cxn modelId="{A759338C-AD08-4F4E-9005-FCBCC21D9048}" type="presParOf" srcId="{A88B80C5-D4C2-994B-BC7E-4DE37E8D2374}" destId="{A8299E11-9FF6-314C-B64A-E389ACA69908}" srcOrd="1" destOrd="0" presId="urn:microsoft.com/office/officeart/2005/8/layout/hierarchy1"/>
    <dgm:cxn modelId="{C0BD1946-B62B-6247-AC1D-9DAFEDBC6347}" type="presParOf" srcId="{91A5F774-4F62-6546-AFB6-557DC4BBA0DB}" destId="{B552032D-90DD-B24D-A1B1-CB30C1D2943D}" srcOrd="1" destOrd="0" presId="urn:microsoft.com/office/officeart/2005/8/layout/hierarchy1"/>
    <dgm:cxn modelId="{9508FE5B-8DB0-7443-B40A-6778D03B8D16}" type="presParOf" srcId="{3C804630-BAA3-4A43-AE29-8714628095D9}" destId="{1B3AB458-33B6-5248-8B67-5CD1775C9C7B}" srcOrd="1" destOrd="0" presId="urn:microsoft.com/office/officeart/2005/8/layout/hierarchy1"/>
    <dgm:cxn modelId="{54AAF06A-551B-3049-8756-D6F8A467CFAB}" type="presParOf" srcId="{1B3AB458-33B6-5248-8B67-5CD1775C9C7B}" destId="{D7B5EFE2-553D-7C40-8A34-5CC76C1166D7}" srcOrd="0" destOrd="0" presId="urn:microsoft.com/office/officeart/2005/8/layout/hierarchy1"/>
    <dgm:cxn modelId="{406ADCB4-49F9-094C-993F-7BEE9DEE68F1}" type="presParOf" srcId="{D7B5EFE2-553D-7C40-8A34-5CC76C1166D7}" destId="{90BB3F44-09D8-FE46-B45E-5853EE318854}" srcOrd="0" destOrd="0" presId="urn:microsoft.com/office/officeart/2005/8/layout/hierarchy1"/>
    <dgm:cxn modelId="{59839A56-9A0E-234A-A328-44CD232186CF}" type="presParOf" srcId="{D7B5EFE2-553D-7C40-8A34-5CC76C1166D7}" destId="{B8427B2F-CC31-954B-9BF1-CB62378FB648}" srcOrd="1" destOrd="0" presId="urn:microsoft.com/office/officeart/2005/8/layout/hierarchy1"/>
    <dgm:cxn modelId="{AC57776A-CABB-0749-8EF4-FAD68C84F384}" type="presParOf" srcId="{1B3AB458-33B6-5248-8B67-5CD1775C9C7B}" destId="{AD4B53A9-46E8-0F4E-864E-8C7F6B6DA5E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059CE-5F87-C04D-821F-BDE9C57F5A1A}">
      <dsp:nvSpPr>
        <dsp:cNvPr id="0" name=""/>
        <dsp:cNvSpPr/>
      </dsp:nvSpPr>
      <dsp:spPr>
        <a:xfrm>
          <a:off x="532" y="1356266"/>
          <a:ext cx="1868840" cy="11867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99E11-9FF6-314C-B64A-E389ACA69908}">
      <dsp:nvSpPr>
        <dsp:cNvPr id="0" name=""/>
        <dsp:cNvSpPr/>
      </dsp:nvSpPr>
      <dsp:spPr>
        <a:xfrm>
          <a:off x="208181" y="1553533"/>
          <a:ext cx="1868840" cy="118671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الرؤى الروحية: العذراء مريم ظهرت لها عدة مرات، وطلبت منها أن تؤسس رهبنة الوردية</a:t>
          </a:r>
        </a:p>
      </dsp:txBody>
      <dsp:txXfrm>
        <a:off x="242939" y="1588291"/>
        <a:ext cx="1799324" cy="1117197"/>
      </dsp:txXfrm>
    </dsp:sp>
    <dsp:sp modelId="{90BB3F44-09D8-FE46-B45E-5853EE318854}">
      <dsp:nvSpPr>
        <dsp:cNvPr id="0" name=""/>
        <dsp:cNvSpPr/>
      </dsp:nvSpPr>
      <dsp:spPr>
        <a:xfrm>
          <a:off x="2284670" y="1356266"/>
          <a:ext cx="1868840" cy="11867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27B2F-CC31-954B-9BF1-CB62378FB648}">
      <dsp:nvSpPr>
        <dsp:cNvPr id="0" name=""/>
        <dsp:cNvSpPr/>
      </dsp:nvSpPr>
      <dsp:spPr>
        <a:xfrm>
          <a:off x="2492319" y="1553533"/>
          <a:ext cx="1868840" cy="118671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الطاعة الكاملة: ماري ألفونسين لم تتردد في تنفيذ ما طلبته العذراء، حتى عندما واجهت صعوبات ومعارضة، لأنها كانت ترى أن الطاعة لمريم هي طاعة لله.</a:t>
          </a:r>
        </a:p>
      </dsp:txBody>
      <dsp:txXfrm>
        <a:off x="2527077" y="1588291"/>
        <a:ext cx="1799324" cy="1117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11/17/25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48259628"/>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11/17/25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3906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11/17/25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6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11/17/25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146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11/17/25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2592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11/17/25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4976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11/17/25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9474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11/17/25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53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11/17/25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8594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11/17/25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4330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11/17/25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8724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11/17/25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09116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797DE5A-DA89-0A80-C73D-8DCE1A3E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70045" y="1174376"/>
            <a:ext cx="3509383" cy="2781752"/>
          </a:xfrm>
        </p:spPr>
        <p:txBody>
          <a:bodyPr>
            <a:normAutofit/>
          </a:bodyPr>
          <a:lstStyle/>
          <a:p>
            <a:pPr algn="l"/>
            <a:endParaRPr lang="en-SA"/>
          </a:p>
        </p:txBody>
      </p:sp>
      <p:sp>
        <p:nvSpPr>
          <p:cNvPr id="3" name="SubTitle"/>
          <p:cNvSpPr>
            <a:spLocks noGrp="1"/>
          </p:cNvSpPr>
          <p:nvPr>
            <p:ph type="subTitle" idx="1"/>
          </p:nvPr>
        </p:nvSpPr>
        <p:spPr>
          <a:xfrm>
            <a:off x="670045" y="4062940"/>
            <a:ext cx="3509383" cy="1394913"/>
          </a:xfrm>
        </p:spPr>
        <p:txBody>
          <a:bodyPr>
            <a:normAutofit fontScale="47500" lnSpcReduction="20000"/>
          </a:bodyPr>
          <a:lstStyle/>
          <a:p>
            <a:pPr algn="l"/>
            <a:r>
              <a:rPr lang="en-US" sz="6500" b="1" dirty="0"/>
              <a:t>القديسة ماري الفونسين</a:t>
            </a:r>
            <a:r>
              <a:rPr lang="en-US" dirty="0"/>
              <a:t>
</a:t>
            </a:r>
          </a:p>
        </p:txBody>
      </p:sp>
      <p:pic>
        <p:nvPicPr>
          <p:cNvPr id="5" name="Picture 4">
            <a:extLst>
              <a:ext uri="{FF2B5EF4-FFF2-40B4-BE49-F238E27FC236}">
                <a16:creationId xmlns:a16="http://schemas.microsoft.com/office/drawing/2014/main" id="{72A4EA6A-B283-B004-8D5A-58399A651D64}"/>
              </a:ext>
            </a:extLst>
          </p:cNvPr>
          <p:cNvPicPr>
            <a:picLocks noChangeAspect="1"/>
          </p:cNvPicPr>
          <p:nvPr/>
        </p:nvPicPr>
        <p:blipFill>
          <a:blip r:embed="rId2">
            <a:extLst>
              <a:ext uri="{28A0092B-C50C-407E-A947-70E740481C1C}">
                <a14:useLocalDpi xmlns:a14="http://schemas.microsoft.com/office/drawing/2010/main" val="0"/>
              </a:ext>
            </a:extLst>
          </a:blip>
          <a:srcRect t="453" b="30201"/>
          <a:stretch>
            <a:fillRect/>
          </a:stretch>
        </p:blipFill>
        <p:spPr>
          <a:xfrm>
            <a:off x="4824248" y="1"/>
            <a:ext cx="7367752" cy="6858000"/>
          </a:xfrm>
          <a:prstGeom prst="rect">
            <a:avLst/>
          </a:prstGeom>
        </p:spPr>
      </p:pic>
    </p:spTree>
    <p:extLst>
      <p:ext uri="{BB962C8B-B14F-4D97-AF65-F5344CB8AC3E}">
        <p14:creationId xmlns:p14="http://schemas.microsoft.com/office/powerpoint/2010/main" val="166528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09600" y="740534"/>
            <a:ext cx="3912637" cy="5483059"/>
          </a:xfrm>
        </p:spPr>
        <p:txBody>
          <a:bodyPr anchor="b">
            <a:normAutofit/>
          </a:bodyPr>
          <a:lstStyle/>
          <a:p>
            <a:r>
              <a:rPr lang="en-US" sz="2800" dirty="0"/>
              <a:t>أبرز صفاتها• التواضع: عاشت حياتها بعيدًا عن الأضواء، حتى عندما أسست رهبنة الوردية، كانت ترى نفسها أداة بيد الله لا أكثر.• الطاعة: أطاعت الكنيسة والعذراء مريم بكل إخلاص، حتى عندما واجهت صعوبات ومعارضة.• المحبة: كانت محبة للناس، خصوصًا الفقراء والمرضى والأطفال، وكرّست وقتها لخدمتهم.• الإيمان العميق: ثقتها بالله كانت لا تتزعزع، وكانت ترى أن الصلاة هي مصدر القوة في كل الظروف.</a:t>
            </a:r>
          </a:p>
        </p:txBody>
      </p:sp>
      <p:pic>
        <p:nvPicPr>
          <p:cNvPr id="4" name="Content Placeholder 3">
            <a:extLst>
              <a:ext uri="{FF2B5EF4-FFF2-40B4-BE49-F238E27FC236}">
                <a16:creationId xmlns:a16="http://schemas.microsoft.com/office/drawing/2014/main" id="{FAE61581-0222-B237-9B33-B260F1651B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7050" y="1074737"/>
            <a:ext cx="3022600" cy="4813300"/>
          </a:xfrm>
          <a:prstGeom prst="rect">
            <a:avLst/>
          </a:prstGeom>
        </p:spPr>
      </p:pic>
    </p:spTree>
    <p:extLst>
      <p:ext uri="{BB962C8B-B14F-4D97-AF65-F5344CB8AC3E}">
        <p14:creationId xmlns:p14="http://schemas.microsoft.com/office/powerpoint/2010/main" val="402509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40A7190-01C3-EB5F-290B-2565AB617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849375" y="1311217"/>
            <a:ext cx="4175184" cy="2484407"/>
          </a:xfrm>
        </p:spPr>
        <p:txBody>
          <a:bodyPr vert="horz" lIns="91440" tIns="45720" rIns="91440" bIns="45720" rtlCol="0" anchor="b">
            <a:normAutofit/>
          </a:bodyPr>
          <a:lstStyle/>
          <a:p>
            <a:r>
              <a:rPr lang="en-US" sz="2200"/>
              <a:t>اعجبني من أقوالها• “من أراد أن يربح النفوس، فليتسلح بالصلاة والتواضع.”تطبيق هذا القول في حياتي مع العائلة و اصدقائي يمكن أن تكون فرصة لكسب الناس بالمحبة، لا بالكلام وحده، بل بالصلاة التي تمنحني القوة، وبالتواضع الذي يجذب القلوب.</a:t>
            </a:r>
          </a:p>
        </p:txBody>
      </p:sp>
      <p:pic>
        <p:nvPicPr>
          <p:cNvPr id="4" name="Content Placeholder 3">
            <a:extLst>
              <a:ext uri="{FF2B5EF4-FFF2-40B4-BE49-F238E27FC236}">
                <a16:creationId xmlns:a16="http://schemas.microsoft.com/office/drawing/2014/main" id="{13468FEA-60BA-7835-1BFE-17B086420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799" y="385462"/>
            <a:ext cx="4520316" cy="6067539"/>
          </a:xfrm>
          <a:prstGeom prst="rect">
            <a:avLst/>
          </a:prstGeom>
        </p:spPr>
      </p:pic>
    </p:spTree>
    <p:extLst>
      <p:ext uri="{BB962C8B-B14F-4D97-AF65-F5344CB8AC3E}">
        <p14:creationId xmlns:p14="http://schemas.microsoft.com/office/powerpoint/2010/main" val="277437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B5C7EE-A919-646B-4F86-BACCBC52D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8642" y="1104181"/>
            <a:ext cx="3406543" cy="2779731"/>
          </a:xfrm>
        </p:spPr>
        <p:txBody>
          <a:bodyPr vert="horz" lIns="91440" tIns="45720" rIns="91440" bIns="45720" rtlCol="0" anchor="b">
            <a:normAutofit/>
          </a:bodyPr>
          <a:lstStyle/>
          <a:p>
            <a:pPr algn="ctr"/>
            <a:r>
              <a:rPr lang="en-US" dirty="0"/>
              <a:t>من حياة القديسة ماري الفونسين تعلمت قوة الصلاة، التواضع و المحبة</a:t>
            </a:r>
            <a:endParaRPr lang="en-US"/>
          </a:p>
        </p:txBody>
      </p:sp>
      <p:pic>
        <p:nvPicPr>
          <p:cNvPr id="4" name="Content Placeholder 3">
            <a:extLst>
              <a:ext uri="{FF2B5EF4-FFF2-40B4-BE49-F238E27FC236}">
                <a16:creationId xmlns:a16="http://schemas.microsoft.com/office/drawing/2014/main" id="{5EF46FA0-8EB0-EECE-F5BD-BC59FA0EF9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365" y="574131"/>
            <a:ext cx="2440913" cy="5709738"/>
          </a:xfrm>
          <a:prstGeom prst="rect">
            <a:avLst/>
          </a:prstGeom>
        </p:spPr>
      </p:pic>
    </p:spTree>
    <p:extLst>
      <p:ext uri="{BB962C8B-B14F-4D97-AF65-F5344CB8AC3E}">
        <p14:creationId xmlns:p14="http://schemas.microsoft.com/office/powerpoint/2010/main" val="156202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68896" y="1129554"/>
            <a:ext cx="4361688" cy="3475236"/>
          </a:xfrm>
        </p:spPr>
        <p:txBody>
          <a:bodyPr vert="horz" lIns="91440" tIns="45720" rIns="91440" bIns="45720" rtlCol="0" anchor="b">
            <a:normAutofit/>
          </a:bodyPr>
          <a:lstStyle/>
          <a:p>
            <a:r>
              <a:rPr lang="en-US" sz="4200"/>
              <a:t>لو كنت مكانها لخدمت الرب من خلال الصلاة، التعليم، الخدمة العملية، مساعدةالفقراء والتواضع  </a:t>
            </a:r>
          </a:p>
        </p:txBody>
      </p:sp>
      <p:pic>
        <p:nvPicPr>
          <p:cNvPr id="4" name="Content Placeholder 3">
            <a:extLst>
              <a:ext uri="{FF2B5EF4-FFF2-40B4-BE49-F238E27FC236}">
                <a16:creationId xmlns:a16="http://schemas.microsoft.com/office/drawing/2014/main" id="{8DD07AF7-5F57-BC98-614F-FADDEAB06B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28" r="1" b="8797"/>
          <a:stretch>
            <a:fillRect/>
          </a:stretch>
        </p:blipFill>
        <p:spPr>
          <a:xfrm>
            <a:off x="20" y="1"/>
            <a:ext cx="6575591" cy="6858000"/>
          </a:xfrm>
          <a:prstGeom prst="rect">
            <a:avLst/>
          </a:prstGeom>
        </p:spPr>
      </p:pic>
    </p:spTree>
    <p:extLst>
      <p:ext uri="{BB962C8B-B14F-4D97-AF65-F5344CB8AC3E}">
        <p14:creationId xmlns:p14="http://schemas.microsoft.com/office/powerpoint/2010/main" val="115429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843394" y="1585762"/>
            <a:ext cx="3788767" cy="2811737"/>
          </a:xfrm>
        </p:spPr>
        <p:txBody>
          <a:bodyPr vert="horz" lIns="91440" tIns="45720" rIns="91440" bIns="45720" rtlCol="0" anchor="b">
            <a:normAutofit fontScale="90000"/>
          </a:bodyPr>
          <a:lstStyle/>
          <a:p>
            <a:r>
              <a:rPr lang="en-US" sz="3700" dirty="0"/>
              <a:t>أكثر ما يعجبني في شخصية القديسة ماري ألفونسين هو تواضعها و ايمانها و العميق.</a:t>
            </a:r>
            <a:br>
              <a:rPr lang="ar-SA" sz="3700" dirty="0"/>
            </a:br>
            <a:br>
              <a:rPr lang="ar-SA" sz="3700" dirty="0"/>
            </a:br>
            <a:br>
              <a:rPr lang="ar-SA" sz="3700" dirty="0"/>
            </a:br>
            <a:r>
              <a:rPr lang="en-US" sz="3700" dirty="0"/>
              <a:t>جوليا الاسعد</a:t>
            </a:r>
            <a:br>
              <a:rPr lang="ar-SA" sz="3700" dirty="0"/>
            </a:br>
            <a:r>
              <a:rPr lang="ar-SA" sz="3700" dirty="0"/>
              <a:t>الصف السادس ب</a:t>
            </a:r>
            <a:endParaRPr lang="en-US" sz="3700" dirty="0"/>
          </a:p>
        </p:txBody>
      </p:sp>
      <p:pic>
        <p:nvPicPr>
          <p:cNvPr id="4" name="Content Placeholder 3">
            <a:extLst>
              <a:ext uri="{FF2B5EF4-FFF2-40B4-BE49-F238E27FC236}">
                <a16:creationId xmlns:a16="http://schemas.microsoft.com/office/drawing/2014/main" id="{9A22A590-73E1-F92E-E170-BA2618C7AE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9943"/>
          <a:stretch>
            <a:fillRect/>
          </a:stretch>
        </p:blipFill>
        <p:spPr>
          <a:xfrm>
            <a:off x="2" y="10"/>
            <a:ext cx="7367752" cy="6857990"/>
          </a:xfrm>
          <a:prstGeom prst="rect">
            <a:avLst/>
          </a:prstGeom>
        </p:spPr>
      </p:pic>
    </p:spTree>
    <p:extLst>
      <p:ext uri="{BB962C8B-B14F-4D97-AF65-F5344CB8AC3E}">
        <p14:creationId xmlns:p14="http://schemas.microsoft.com/office/powerpoint/2010/main" val="254823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40A7190-01C3-EB5F-290B-2565AB617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849375" y="1311217"/>
            <a:ext cx="4175184" cy="2484407"/>
          </a:xfrm>
        </p:spPr>
        <p:txBody>
          <a:bodyPr vert="horz" lIns="91440" tIns="45720" rIns="91440" bIns="45720" rtlCol="0" anchor="b">
            <a:normAutofit/>
          </a:bodyPr>
          <a:lstStyle/>
          <a:p>
            <a:r>
              <a:rPr lang="en-US" sz="2800"/>
              <a:t>القديسة ماري ألفونسين هي راهبة فلسطينية قديسة، ولدت في القدس عام 1843 باسم سلطانة غطاس، وأسست رهبنة راهبات الوردية، وتم إعلان قداستها رسميًا عام 2015.</a:t>
            </a:r>
          </a:p>
        </p:txBody>
      </p:sp>
      <p:pic>
        <p:nvPicPr>
          <p:cNvPr id="4" name="Content Placeholder 3">
            <a:extLst>
              <a:ext uri="{FF2B5EF4-FFF2-40B4-BE49-F238E27FC236}">
                <a16:creationId xmlns:a16="http://schemas.microsoft.com/office/drawing/2014/main" id="{0F280A73-D6FE-30F9-1239-D2C658B77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799" y="385462"/>
            <a:ext cx="4520316" cy="6067539"/>
          </a:xfrm>
          <a:prstGeom prst="rect">
            <a:avLst/>
          </a:prstGeom>
        </p:spPr>
      </p:pic>
    </p:spTree>
    <p:extLst>
      <p:ext uri="{BB962C8B-B14F-4D97-AF65-F5344CB8AC3E}">
        <p14:creationId xmlns:p14="http://schemas.microsoft.com/office/powerpoint/2010/main" val="109339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68896" y="1129554"/>
            <a:ext cx="4361688" cy="3475236"/>
          </a:xfrm>
        </p:spPr>
        <p:txBody>
          <a:bodyPr vert="horz" lIns="91440" tIns="45720" rIns="91440" bIns="45720" rtlCol="0" anchor="b">
            <a:normAutofit/>
          </a:bodyPr>
          <a:lstStyle/>
          <a:p>
            <a:r>
              <a:rPr lang="en-US" sz="3800"/>
              <a:t>منذ طفولتها كانت تميل إلى الهدوء والصلاة، وكانت تحب أن تساعد والدتها في أعمال البيت وتعتني بإخوتها الصغار. </a:t>
            </a:r>
          </a:p>
        </p:txBody>
      </p:sp>
      <p:pic>
        <p:nvPicPr>
          <p:cNvPr id="4" name="Content Placeholder 3">
            <a:extLst>
              <a:ext uri="{FF2B5EF4-FFF2-40B4-BE49-F238E27FC236}">
                <a16:creationId xmlns:a16="http://schemas.microsoft.com/office/drawing/2014/main" id="{ED667356-F7B6-7F8B-C5BE-B610FED9D5F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22301"/>
          <a:stretch>
            <a:fillRect/>
          </a:stretch>
        </p:blipFill>
        <p:spPr>
          <a:xfrm>
            <a:off x="20" y="1"/>
            <a:ext cx="6575591" cy="6858000"/>
          </a:xfrm>
          <a:prstGeom prst="rect">
            <a:avLst/>
          </a:prstGeom>
        </p:spPr>
      </p:pic>
    </p:spTree>
    <p:extLst>
      <p:ext uri="{BB962C8B-B14F-4D97-AF65-F5344CB8AC3E}">
        <p14:creationId xmlns:p14="http://schemas.microsoft.com/office/powerpoint/2010/main" val="290626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843394" y="1585762"/>
            <a:ext cx="3788767" cy="2811737"/>
          </a:xfrm>
        </p:spPr>
        <p:txBody>
          <a:bodyPr vert="horz" lIns="91440" tIns="45720" rIns="91440" bIns="45720" rtlCol="0" anchor="b">
            <a:normAutofit/>
          </a:bodyPr>
          <a:lstStyle/>
          <a:p>
            <a:r>
              <a:rPr lang="en-US" sz="2400"/>
              <a:t>القديسة ماري ألفونسين قررت أن تصبح راهبة بدافع حبها العميق لله ورغبتها في تكريس حياتها للصلاة والخدمة، وقد تأثرت أيضًا بجو التقوى في عائلتها حيث كرّست ثلاث من أخواتها حياتهن للرهبنة وكان شقيقها كاهنًا</a:t>
            </a:r>
          </a:p>
        </p:txBody>
      </p:sp>
      <p:pic>
        <p:nvPicPr>
          <p:cNvPr id="8" name="Content Placeholder 7">
            <a:extLst>
              <a:ext uri="{FF2B5EF4-FFF2-40B4-BE49-F238E27FC236}">
                <a16:creationId xmlns:a16="http://schemas.microsoft.com/office/drawing/2014/main" id="{CD4CBD15-DCC9-495A-1EA8-6B4F451C78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53" b="30201"/>
          <a:stretch>
            <a:fillRect/>
          </a:stretch>
        </p:blipFill>
        <p:spPr>
          <a:xfrm>
            <a:off x="274597" y="580086"/>
            <a:ext cx="4908376" cy="5975859"/>
          </a:xfrm>
          <a:prstGeom prst="rect">
            <a:avLst/>
          </a:prstGeom>
        </p:spPr>
      </p:pic>
    </p:spTree>
    <p:extLst>
      <p:ext uri="{BB962C8B-B14F-4D97-AF65-F5344CB8AC3E}">
        <p14:creationId xmlns:p14="http://schemas.microsoft.com/office/powerpoint/2010/main" val="326062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68896" y="1129554"/>
            <a:ext cx="4361688" cy="3475236"/>
          </a:xfrm>
        </p:spPr>
        <p:txBody>
          <a:bodyPr vert="horz" lIns="91440" tIns="45720" rIns="91440" bIns="45720" rtlCol="0" anchor="b">
            <a:normAutofit/>
          </a:bodyPr>
          <a:lstStyle/>
          <a:p>
            <a:r>
              <a:rPr lang="en-US" sz="2600"/>
              <a:t>خدمتها للناس• التعليم: علّمت البنات اللغة العربية والدين المسيحي في القدس• تأسيس جمعيات: أنشأت جمعيات مثل أخوية الحبل بلا دنس وأخوية الأمهات المسيحيات لمساندة النساء والأمهات في حياتهن الروحية والعائلية.• الرعاية الاجتماعية: اهتمت بالفقراء والمرضى، وكانت تزور البيوت وتقدّم المساعدة المادية والمعنوية.</a:t>
            </a:r>
          </a:p>
        </p:txBody>
      </p:sp>
      <p:pic>
        <p:nvPicPr>
          <p:cNvPr id="4" name="Content Placeholder 3">
            <a:extLst>
              <a:ext uri="{FF2B5EF4-FFF2-40B4-BE49-F238E27FC236}">
                <a16:creationId xmlns:a16="http://schemas.microsoft.com/office/drawing/2014/main" id="{B9AB8897-152C-A535-C1FC-CBA83D109D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1083" r="2" b="23473"/>
          <a:stretch>
            <a:fillRect/>
          </a:stretch>
        </p:blipFill>
        <p:spPr>
          <a:xfrm>
            <a:off x="20" y="1"/>
            <a:ext cx="6575591" cy="6858000"/>
          </a:xfrm>
          <a:prstGeom prst="rect">
            <a:avLst/>
          </a:prstGeom>
        </p:spPr>
      </p:pic>
    </p:spTree>
    <p:extLst>
      <p:ext uri="{BB962C8B-B14F-4D97-AF65-F5344CB8AC3E}">
        <p14:creationId xmlns:p14="http://schemas.microsoft.com/office/powerpoint/2010/main" val="251525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843394" y="1585762"/>
            <a:ext cx="3788767" cy="2811737"/>
          </a:xfrm>
        </p:spPr>
        <p:txBody>
          <a:bodyPr vert="horz" lIns="91440" tIns="45720" rIns="91440" bIns="45720" rtlCol="0" anchor="b">
            <a:normAutofit/>
          </a:bodyPr>
          <a:lstStyle/>
          <a:p>
            <a:r>
              <a:rPr lang="en-US" sz="1800"/>
              <a:t>خدمتها للكنيسة• تأسيس رهبنة الوردية: أسست راهبات المسبحة الوردية الدومينيكانية، وهي أول رهبنة عربية محلية، هدفها الصلاة والتعليم وخدمة المجتمع.• نشر الإيمان: كانت ترى أن رسالتها هي نشر المحبة والإيمان عبر التعليم والصلاة، وليس عبر الوعظ فقط.• الطاعة والتواضع: عاشت حياة الطاعة الكاملة للكنيسة، معتبرة أن الطاعة هي الطريق إلى السلام الداخلي.</a:t>
            </a:r>
          </a:p>
        </p:txBody>
      </p:sp>
      <p:pic>
        <p:nvPicPr>
          <p:cNvPr id="4" name="Content Placeholder 3">
            <a:extLst>
              <a:ext uri="{FF2B5EF4-FFF2-40B4-BE49-F238E27FC236}">
                <a16:creationId xmlns:a16="http://schemas.microsoft.com/office/drawing/2014/main" id="{8332EF94-D39B-7AC1-03D2-BBFB86AED8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601" r="1" b="26991"/>
          <a:stretch>
            <a:fillRect/>
          </a:stretch>
        </p:blipFill>
        <p:spPr>
          <a:xfrm>
            <a:off x="2" y="10"/>
            <a:ext cx="7367752" cy="6857990"/>
          </a:xfrm>
          <a:prstGeom prst="rect">
            <a:avLst/>
          </a:prstGeom>
        </p:spPr>
      </p:pic>
    </p:spTree>
    <p:extLst>
      <p:ext uri="{BB962C8B-B14F-4D97-AF65-F5344CB8AC3E}">
        <p14:creationId xmlns:p14="http://schemas.microsoft.com/office/powerpoint/2010/main" val="7386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2809809" y="353681"/>
            <a:ext cx="6572382" cy="974310"/>
          </a:xfrm>
        </p:spPr>
        <p:txBody>
          <a:bodyPr vert="horz" lIns="91440" tIns="45720" rIns="91440" bIns="45720" rtlCol="0" anchor="b">
            <a:normAutofit/>
          </a:bodyPr>
          <a:lstStyle/>
          <a:p>
            <a:pPr algn="ctr"/>
            <a:r>
              <a:rPr lang="en-US" sz="3100"/>
              <a:t>القديسة ماري ألفونسين أسست رهبنة راهبات المسبحة الوردية الدومينيكانيات</a:t>
            </a:r>
          </a:p>
        </p:txBody>
      </p:sp>
      <p:pic>
        <p:nvPicPr>
          <p:cNvPr id="4" name="Content Placeholder 3">
            <a:extLst>
              <a:ext uri="{FF2B5EF4-FFF2-40B4-BE49-F238E27FC236}">
                <a16:creationId xmlns:a16="http://schemas.microsoft.com/office/drawing/2014/main" id="{BA0CDC01-F9A1-E5B7-DA3A-FA24A249D9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258" y="1429352"/>
            <a:ext cx="6035484" cy="4330461"/>
          </a:xfrm>
          <a:prstGeom prst="rect">
            <a:avLst/>
          </a:prstGeom>
        </p:spPr>
      </p:pic>
    </p:spTree>
    <p:extLst>
      <p:ext uri="{BB962C8B-B14F-4D97-AF65-F5344CB8AC3E}">
        <p14:creationId xmlns:p14="http://schemas.microsoft.com/office/powerpoint/2010/main" val="6869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12648" y="1114923"/>
            <a:ext cx="4621553" cy="1360728"/>
          </a:xfrm>
        </p:spPr>
        <p:txBody>
          <a:bodyPr anchor="b">
            <a:normAutofit/>
          </a:bodyPr>
          <a:lstStyle/>
          <a:p>
            <a:r>
              <a:rPr lang="en-US" sz="1700" dirty="0"/>
              <a:t>لماذا أسستها؟• استجابة لرؤيا روحية: العذراء مريم ظهرت لها وطلبت منها أن تؤسس رهبنة محلية عربية مكرسة للصلاة بالمسبحة الوردية وخدمة الناس.• خدمة المجتمع المحلي: أرادت أن تكون هناك رهبنة عربية قريبة من الناس، تهتم بتعليم البنات، وتربية الأمهات المسيحيات، ومساندة العائلات.</a:t>
            </a:r>
          </a:p>
        </p:txBody>
      </p:sp>
      <p:pic>
        <p:nvPicPr>
          <p:cNvPr id="4" name="Picture 3">
            <a:extLst>
              <a:ext uri="{FF2B5EF4-FFF2-40B4-BE49-F238E27FC236}">
                <a16:creationId xmlns:a16="http://schemas.microsoft.com/office/drawing/2014/main" id="{63AFCF36-F492-6D0B-1591-1479734B9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0" y="1072093"/>
            <a:ext cx="6934966" cy="4934664"/>
          </a:xfrm>
          <a:prstGeom prst="rect">
            <a:avLst/>
          </a:prstGeom>
        </p:spPr>
      </p:pic>
    </p:spTree>
    <p:extLst>
      <p:ext uri="{BB962C8B-B14F-4D97-AF65-F5344CB8AC3E}">
        <p14:creationId xmlns:p14="http://schemas.microsoft.com/office/powerpoint/2010/main" val="270971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23007" y="603501"/>
            <a:ext cx="4361693" cy="1527049"/>
          </a:xfrm>
        </p:spPr>
        <p:txBody>
          <a:bodyPr anchor="b">
            <a:normAutofit/>
          </a:bodyPr>
          <a:lstStyle/>
          <a:p>
            <a:r>
              <a:rPr lang="en-US" dirty="0"/>
              <a:t>علاقتها بمريم العذراء </a:t>
            </a:r>
            <a:endParaRPr lang="en-US"/>
          </a:p>
        </p:txBody>
      </p:sp>
      <p:pic>
        <p:nvPicPr>
          <p:cNvPr id="7" name="Picture 6">
            <a:extLst>
              <a:ext uri="{FF2B5EF4-FFF2-40B4-BE49-F238E27FC236}">
                <a16:creationId xmlns:a16="http://schemas.microsoft.com/office/drawing/2014/main" id="{2BE1FDE9-2807-DF04-8BAE-60D97A026221}"/>
              </a:ext>
            </a:extLst>
          </p:cNvPr>
          <p:cNvPicPr>
            <a:picLocks noChangeAspect="1"/>
          </p:cNvPicPr>
          <p:nvPr/>
        </p:nvPicPr>
        <p:blipFill>
          <a:blip r:embed="rId2">
            <a:extLst>
              <a:ext uri="{28A0092B-C50C-407E-A947-70E740481C1C}">
                <a14:useLocalDpi xmlns:a14="http://schemas.microsoft.com/office/drawing/2010/main" val="0"/>
              </a:ext>
            </a:extLst>
          </a:blip>
          <a:srcRect b="6653"/>
          <a:stretch>
            <a:fillRect/>
          </a:stretch>
        </p:blipFill>
        <p:spPr>
          <a:xfrm>
            <a:off x="1" y="10"/>
            <a:ext cx="6373368" cy="6857990"/>
          </a:xfrm>
          <a:prstGeom prst="rect">
            <a:avLst/>
          </a:prstGeom>
        </p:spPr>
      </p:pic>
      <p:graphicFrame>
        <p:nvGraphicFramePr>
          <p:cNvPr id="6" name="Content Placeholder">
            <a:extLst>
              <a:ext uri="{FF2B5EF4-FFF2-40B4-BE49-F238E27FC236}">
                <a16:creationId xmlns:a16="http://schemas.microsoft.com/office/drawing/2014/main" id="{74E14DC3-5444-651F-EB8F-561C2894FCA7}"/>
              </a:ext>
            </a:extLst>
          </p:cNvPr>
          <p:cNvGraphicFramePr>
            <a:graphicFrameLocks noGrp="1"/>
          </p:cNvGraphicFramePr>
          <p:nvPr>
            <p:ph idx="1"/>
            <p:extLst>
              <p:ext uri="{D42A27DB-BD31-4B8C-83A1-F6EECF244321}">
                <p14:modId xmlns:p14="http://schemas.microsoft.com/office/powerpoint/2010/main" val="3751388423"/>
              </p:ext>
            </p:extLst>
          </p:nvPr>
        </p:nvGraphicFramePr>
        <p:xfrm>
          <a:off x="7123007" y="2212846"/>
          <a:ext cx="4361693" cy="409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199832"/>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VanillaVTI</vt:lpstr>
      <vt:lpstr>PowerPoint Presentation</vt:lpstr>
      <vt:lpstr>القديسة ماري ألفونسين هي راهبة فلسطينية قديسة، ولدت في القدس عام 1843 باسم سلطانة غطاس، وأسست رهبنة راهبات الوردية، وتم إعلان قداستها رسميًا عام 2015.</vt:lpstr>
      <vt:lpstr>منذ طفولتها كانت تميل إلى الهدوء والصلاة، وكانت تحب أن تساعد والدتها في أعمال البيت وتعتني بإخوتها الصغار. </vt:lpstr>
      <vt:lpstr>القديسة ماري ألفونسين قررت أن تصبح راهبة بدافع حبها العميق لله ورغبتها في تكريس حياتها للصلاة والخدمة، وقد تأثرت أيضًا بجو التقوى في عائلتها حيث كرّست ثلاث من أخواتها حياتهن للرهبنة وكان شقيقها كاهنًا</vt:lpstr>
      <vt:lpstr>خدمتها للناس• التعليم: علّمت البنات اللغة العربية والدين المسيحي في القدس• تأسيس جمعيات: أنشأت جمعيات مثل أخوية الحبل بلا دنس وأخوية الأمهات المسيحيات لمساندة النساء والأمهات في حياتهن الروحية والعائلية.• الرعاية الاجتماعية: اهتمت بالفقراء والمرضى، وكانت تزور البيوت وتقدّم المساعدة المادية والمعنوية.</vt:lpstr>
      <vt:lpstr>خدمتها للكنيسة• تأسيس رهبنة الوردية: أسست راهبات المسبحة الوردية الدومينيكانية، وهي أول رهبنة عربية محلية، هدفها الصلاة والتعليم وخدمة المجتمع.• نشر الإيمان: كانت ترى أن رسالتها هي نشر المحبة والإيمان عبر التعليم والصلاة، وليس عبر الوعظ فقط.• الطاعة والتواضع: عاشت حياة الطاعة الكاملة للكنيسة، معتبرة أن الطاعة هي الطريق إلى السلام الداخلي.</vt:lpstr>
      <vt:lpstr>القديسة ماري ألفونسين أسست رهبنة راهبات المسبحة الوردية الدومينيكانيات</vt:lpstr>
      <vt:lpstr>لماذا أسستها؟• استجابة لرؤيا روحية: العذراء مريم ظهرت لها وطلبت منها أن تؤسس رهبنة محلية عربية مكرسة للصلاة بالمسبحة الوردية وخدمة الناس.• خدمة المجتمع المحلي: أرادت أن تكون هناك رهبنة عربية قريبة من الناس، تهتم بتعليم البنات، وتربية الأمهات المسيحيات، ومساندة العائلات.</vt:lpstr>
      <vt:lpstr>علاقتها بمريم العذراء </vt:lpstr>
      <vt:lpstr>أبرز صفاتها• التواضع: عاشت حياتها بعيدًا عن الأضواء، حتى عندما أسست رهبنة الوردية، كانت ترى نفسها أداة بيد الله لا أكثر.• الطاعة: أطاعت الكنيسة والعذراء مريم بكل إخلاص، حتى عندما واجهت صعوبات ومعارضة.• المحبة: كانت محبة للناس، خصوصًا الفقراء والمرضى والأطفال، وكرّست وقتها لخدمتهم.• الإيمان العميق: ثقتها بالله كانت لا تتزعزع، وكانت ترى أن الصلاة هي مصدر القوة في كل الظروف.</vt:lpstr>
      <vt:lpstr>اعجبني من أقوالها• “من أراد أن يربح النفوس، فليتسلح بالصلاة والتواضع.”تطبيق هذا القول في حياتي مع العائلة و اصدقائي يمكن أن تكون فرصة لكسب الناس بالمحبة، لا بالكلام وحده، بل بالصلاة التي تمنحني القوة، وبالتواضع الذي يجذب القلوب.</vt:lpstr>
      <vt:lpstr>من حياة القديسة ماري الفونسين تعلمت قوة الصلاة، التواضع و المحبة</vt:lpstr>
      <vt:lpstr>لو كنت مكانها لخدمت الرب من خلال الصلاة، التعليم، الخدمة العملية، مساعدةالفقراء والتواضع  </vt:lpstr>
      <vt:lpstr>أكثر ما يعجبني في شخصية القديسة ماري ألفونسين هو تواضعها و ايمانها و العميق.   جوليا الاسعد الصف السادس 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Raymond</dc:creator>
  <cp:lastModifiedBy>Lana Raymond</cp:lastModifiedBy>
  <cp:revision>2</cp:revision>
  <dcterms:created xsi:type="dcterms:W3CDTF">2025-11-17T13:14:01Z</dcterms:created>
  <dcterms:modified xsi:type="dcterms:W3CDTF">2025-11-17T14:14:43Z</dcterms:modified>
</cp:coreProperties>
</file>