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89750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093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0936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58719F62-9D87-49C0-B121-1909617C4727}" type="datetimeFigureOut">
              <a:rPr lang="en-US" smtClean="0"/>
              <a:t>19-Nov-25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38"/>
            <a:ext cx="2985558" cy="500936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6038"/>
            <a:ext cx="2985558" cy="500936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1E46C7CE-0F46-40FF-B20E-9E9DA7247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847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46C7CE-0F46-40FF-B20E-9E9DA724770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432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7FA1E-C1AD-48A8-B225-1D699031107E}" type="datetimeFigureOut">
              <a:rPr lang="en-US" smtClean="0"/>
              <a:t>19-Nov-25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39898-E698-4CA3-8EC8-E32A444FB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986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7FA1E-C1AD-48A8-B225-1D699031107E}" type="datetimeFigureOut">
              <a:rPr lang="en-US" smtClean="0"/>
              <a:t>19-Nov-25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39898-E698-4CA3-8EC8-E32A444FB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667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7FA1E-C1AD-48A8-B225-1D699031107E}" type="datetimeFigureOut">
              <a:rPr lang="en-US" smtClean="0"/>
              <a:t>19-Nov-25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39898-E698-4CA3-8EC8-E32A444FB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73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7FA1E-C1AD-48A8-B225-1D699031107E}" type="datetimeFigureOut">
              <a:rPr lang="en-US" smtClean="0"/>
              <a:t>19-Nov-25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39898-E698-4CA3-8EC8-E32A444FB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164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7FA1E-C1AD-48A8-B225-1D699031107E}" type="datetimeFigureOut">
              <a:rPr lang="en-US" smtClean="0"/>
              <a:t>19-Nov-25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39898-E698-4CA3-8EC8-E32A444FB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848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7FA1E-C1AD-48A8-B225-1D699031107E}" type="datetimeFigureOut">
              <a:rPr lang="en-US" smtClean="0"/>
              <a:t>19-Nov-25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39898-E698-4CA3-8EC8-E32A444FB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848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7FA1E-C1AD-48A8-B225-1D699031107E}" type="datetimeFigureOut">
              <a:rPr lang="en-US" smtClean="0"/>
              <a:t>19-Nov-25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39898-E698-4CA3-8EC8-E32A444FB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245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7FA1E-C1AD-48A8-B225-1D699031107E}" type="datetimeFigureOut">
              <a:rPr lang="en-US" smtClean="0"/>
              <a:t>19-Nov-25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39898-E698-4CA3-8EC8-E32A444FB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54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7FA1E-C1AD-48A8-B225-1D699031107E}" type="datetimeFigureOut">
              <a:rPr lang="en-US" smtClean="0"/>
              <a:t>19-Nov-25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39898-E698-4CA3-8EC8-E32A444FB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254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7FA1E-C1AD-48A8-B225-1D699031107E}" type="datetimeFigureOut">
              <a:rPr lang="en-US" smtClean="0"/>
              <a:t>19-Nov-25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39898-E698-4CA3-8EC8-E32A444FB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556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7FA1E-C1AD-48A8-B225-1D699031107E}" type="datetimeFigureOut">
              <a:rPr lang="en-US" smtClean="0"/>
              <a:t>19-Nov-25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39898-E698-4CA3-8EC8-E32A444FB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318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7FA1E-C1AD-48A8-B225-1D699031107E}" type="datetimeFigureOut">
              <a:rPr lang="en-US" smtClean="0"/>
              <a:t>19-Nov-25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39898-E698-4CA3-8EC8-E32A444FB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22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85800" y="2286000"/>
            <a:ext cx="8229600" cy="1143000"/>
          </a:xfrm>
        </p:spPr>
        <p:txBody>
          <a:bodyPr>
            <a:normAutofit/>
          </a:bodyPr>
          <a:lstStyle/>
          <a:p>
            <a:r>
              <a:rPr lang="ar-JO" sz="5400" b="1" dirty="0"/>
              <a:t>مبادرة اللغة العربية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03767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 </a:t>
            </a:r>
            <a:r>
              <a:rPr lang="ar-JO" dirty="0" smtClean="0"/>
              <a:t>قصة حي بن يقظان </a:t>
            </a:r>
            <a:endParaRPr lang="en-US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1624806"/>
            <a:ext cx="7429500" cy="447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800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 smtClean="0"/>
              <a:t>المؤلف: ابن طفيل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4038600" cy="4691063"/>
          </a:xfrm>
        </p:spPr>
        <p:txBody>
          <a:bodyPr>
            <a:normAutofit/>
          </a:bodyPr>
          <a:lstStyle/>
          <a:p>
            <a:pPr algn="r" rtl="1"/>
            <a:r>
              <a:rPr lang="ar-JO" sz="2400" b="1" dirty="0">
                <a:cs typeface="+mj-cs"/>
              </a:rPr>
              <a:t>أبو بكر </a:t>
            </a:r>
            <a:r>
              <a:rPr lang="ar-JO" sz="2400" b="1" dirty="0" smtClean="0">
                <a:cs typeface="+mj-cs"/>
              </a:rPr>
              <a:t>محمـد بن </a:t>
            </a:r>
            <a:r>
              <a:rPr lang="ar-JO" sz="2400" b="1" dirty="0" smtClean="0">
                <a:cs typeface="+mj-cs"/>
              </a:rPr>
              <a:t>طفيل</a:t>
            </a:r>
          </a:p>
          <a:p>
            <a:pPr algn="r" rtl="1"/>
            <a:endParaRPr lang="ar-JO" sz="2400" b="1" dirty="0">
              <a:cs typeface="+mj-cs"/>
            </a:endParaRPr>
          </a:p>
          <a:p>
            <a:pPr algn="r" rtl="1"/>
            <a:r>
              <a:rPr lang="ar-JO" sz="2400" dirty="0">
                <a:cs typeface="+mj-cs"/>
              </a:rPr>
              <a:t>كان فيلسوفاً، </a:t>
            </a:r>
            <a:r>
              <a:rPr lang="ar-JO" sz="2400" dirty="0" smtClean="0">
                <a:cs typeface="+mj-cs"/>
              </a:rPr>
              <a:t>وطبيباً</a:t>
            </a:r>
            <a:r>
              <a:rPr lang="ar-JO" sz="2400" dirty="0">
                <a:cs typeface="+mj-cs"/>
              </a:rPr>
              <a:t>، </a:t>
            </a:r>
            <a:r>
              <a:rPr lang="ar-JO" sz="2400" dirty="0" smtClean="0">
                <a:cs typeface="+mj-cs"/>
              </a:rPr>
              <a:t>وقاضياً</a:t>
            </a:r>
            <a:r>
              <a:rPr lang="ar-JO" sz="2400" dirty="0">
                <a:cs typeface="+mj-cs"/>
              </a:rPr>
              <a:t>، وفلكياً أندلسياً</a:t>
            </a:r>
            <a:r>
              <a:rPr lang="ar-JO" sz="2400" dirty="0" smtClean="0">
                <a:cs typeface="+mj-cs"/>
              </a:rPr>
              <a:t>.</a:t>
            </a:r>
          </a:p>
          <a:p>
            <a:pPr algn="r" rtl="1"/>
            <a:endParaRPr lang="ar-JO" sz="2400" dirty="0">
              <a:cs typeface="+mj-cs"/>
            </a:endParaRPr>
          </a:p>
          <a:p>
            <a:pPr algn="r" rtl="1"/>
            <a:r>
              <a:rPr lang="ar-JO" sz="2400" dirty="0">
                <a:cs typeface="+mj-cs"/>
              </a:rPr>
              <a:t>اشتهر بكتابه «حي بن يقظان»، الذي حاول فيه التوفيق </a:t>
            </a:r>
            <a:r>
              <a:rPr lang="ar-JO" sz="2400" dirty="0" smtClean="0">
                <a:cs typeface="+mj-cs"/>
              </a:rPr>
              <a:t>بين </a:t>
            </a:r>
            <a:r>
              <a:rPr lang="ar-JO" sz="2400" dirty="0">
                <a:cs typeface="+mj-cs"/>
              </a:rPr>
              <a:t>المعرفة العقلية والمعرفة الدينية، وقد تُرْجِمَ هذا الكتاب إلى العديد من اللغات حول العالم.</a:t>
            </a:r>
            <a:endParaRPr lang="en-US" sz="2400" dirty="0">
              <a:cs typeface="+mj-cs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600200"/>
            <a:ext cx="2895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492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JO" dirty="0" smtClean="0"/>
              <a:t>ملخص القصة</a:t>
            </a:r>
            <a:br>
              <a:rPr lang="ar-JO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r>
              <a:rPr lang="ar-JO" dirty="0" smtClean="0"/>
              <a:t>تروي </a:t>
            </a:r>
            <a:r>
              <a:rPr lang="ar-JO" dirty="0" smtClean="0"/>
              <a:t>قصة فتى نشأ في جزيرة معزولة، تعلم فيها المعرفة من خلال التأمل في الطبيعة وحدها، واكتشف </a:t>
            </a:r>
            <a:r>
              <a:rPr lang="ar-JO" dirty="0" smtClean="0"/>
              <a:t>حقائق </a:t>
            </a:r>
            <a:r>
              <a:rPr lang="ar-JO" dirty="0" smtClean="0"/>
              <a:t>الكون بفضل عقله </a:t>
            </a:r>
            <a:r>
              <a:rPr lang="ar-JO" dirty="0" smtClean="0"/>
              <a:t>وإحساسه. </a:t>
            </a:r>
            <a:r>
              <a:rPr lang="ar-JO" dirty="0"/>
              <a:t>تُظهر القصة أن العقل يمكنه الوصول إلى حقائق وجودية ودينية، وأن الدين يكمله بوضع القوانين التي تحكم حياة العامة</a:t>
            </a:r>
            <a:r>
              <a:rPr lang="ar-JO" dirty="0" smtClean="0"/>
              <a:t>.</a:t>
            </a:r>
            <a:endParaRPr lang="en-US" dirty="0" smtClean="0"/>
          </a:p>
          <a:p>
            <a:pPr algn="r" rtl="1"/>
            <a:r>
              <a:rPr lang="ar-JO" dirty="0" smtClean="0">
                <a:latin typeface="Simplified Arabic" pitchFamily="18" charset="-78"/>
                <a:cs typeface="Simplified Arabic" pitchFamily="18" charset="-78"/>
              </a:rPr>
              <a:t>القصة </a:t>
            </a:r>
            <a:r>
              <a:rPr lang="ar-JO" dirty="0" smtClean="0">
                <a:latin typeface="Simplified Arabic" pitchFamily="18" charset="-78"/>
                <a:cs typeface="Simplified Arabic" pitchFamily="18" charset="-78"/>
              </a:rPr>
              <a:t>تحاول التوفيق </a:t>
            </a:r>
            <a:r>
              <a:rPr lang="ar-JO" dirty="0" smtClean="0">
                <a:latin typeface="Simplified Arabic" pitchFamily="18" charset="-78"/>
                <a:cs typeface="Simplified Arabic" pitchFamily="18" charset="-78"/>
              </a:rPr>
              <a:t>بين العقل والدين </a:t>
            </a:r>
            <a:r>
              <a:rPr lang="ar-JO" dirty="0" smtClean="0">
                <a:latin typeface="Simplified Arabic" pitchFamily="18" charset="-78"/>
                <a:cs typeface="Simplified Arabic" pitchFamily="18" charset="-78"/>
              </a:rPr>
              <a:t>وتؤكد </a:t>
            </a:r>
            <a:r>
              <a:rPr lang="ar-JO" dirty="0" smtClean="0">
                <a:latin typeface="Simplified Arabic" pitchFamily="18" charset="-78"/>
                <a:cs typeface="Simplified Arabic" pitchFamily="18" charset="-78"/>
              </a:rPr>
              <a:t>أن </a:t>
            </a:r>
            <a:r>
              <a:rPr lang="ar-JO" b="1" dirty="0" smtClean="0">
                <a:latin typeface="Simplified Arabic" pitchFamily="18" charset="-78"/>
                <a:cs typeface="Simplified Arabic" pitchFamily="18" charset="-78"/>
              </a:rPr>
              <a:t>العقل السليم والفطرة</a:t>
            </a:r>
            <a:r>
              <a:rPr lang="ar-JO" dirty="0" smtClean="0">
                <a:latin typeface="Simplified Arabic" pitchFamily="18" charset="-78"/>
                <a:cs typeface="Simplified Arabic" pitchFamily="18" charset="-78"/>
              </a:rPr>
              <a:t> يمكن أن يقودا الإنسان إلى </a:t>
            </a:r>
            <a:r>
              <a:rPr lang="ar-JO" b="1" dirty="0" smtClean="0">
                <a:latin typeface="Simplified Arabic" pitchFamily="18" charset="-78"/>
                <a:cs typeface="Simplified Arabic" pitchFamily="18" charset="-78"/>
              </a:rPr>
              <a:t>الحق ومعرفة الله</a:t>
            </a:r>
            <a:r>
              <a:rPr lang="ar-JO" dirty="0" smtClean="0">
                <a:latin typeface="Simplified Arabic" pitchFamily="18" charset="-78"/>
                <a:cs typeface="Simplified Arabic" pitchFamily="18" charset="-78"/>
              </a:rPr>
              <a:t>.</a:t>
            </a:r>
            <a:endParaRPr lang="en-US" dirty="0" smtClean="0">
              <a:latin typeface="Simplified Arabic" pitchFamily="18" charset="-78"/>
              <a:cs typeface="Simplified Arabic" pitchFamily="18" charset="-78"/>
            </a:endParaRPr>
          </a:p>
          <a:p>
            <a:pPr algn="r" rtl="1"/>
            <a:endParaRPr lang="ar-JO" dirty="0" smtClean="0"/>
          </a:p>
          <a:p>
            <a:pPr algn="just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15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9050"/>
            <a:ext cx="8077200" cy="563562"/>
          </a:xfrm>
        </p:spPr>
        <p:txBody>
          <a:bodyPr>
            <a:normAutofit fontScale="90000"/>
          </a:bodyPr>
          <a:lstStyle/>
          <a:p>
            <a:r>
              <a:rPr lang="ar-JO" b="1" dirty="0"/>
              <a:t/>
            </a:r>
            <a:br>
              <a:rPr lang="ar-JO" b="1" dirty="0"/>
            </a:br>
            <a:r>
              <a:rPr lang="ar-JO" b="1" dirty="0"/>
              <a:t>ملخص </a:t>
            </a:r>
            <a:r>
              <a:rPr lang="ar-JO" b="1" dirty="0" smtClean="0"/>
              <a:t>الاحداث</a:t>
            </a:r>
            <a:r>
              <a:rPr lang="ar-JO" b="1" dirty="0" smtClean="0"/>
              <a:t/>
            </a:r>
            <a:br>
              <a:rPr lang="ar-JO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686800" cy="5943600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JO" sz="2400" b="1" dirty="0" smtClean="0">
                <a:latin typeface="Simplified Arabic" pitchFamily="18" charset="-78"/>
                <a:cs typeface="+mj-cs"/>
              </a:rPr>
              <a:t>وجد </a:t>
            </a:r>
            <a:r>
              <a:rPr lang="ar-JO" sz="2400" b="1" dirty="0" smtClean="0">
                <a:latin typeface="Simplified Arabic" pitchFamily="18" charset="-78"/>
                <a:cs typeface="+mj-cs"/>
              </a:rPr>
              <a:t>حي بن يقظان وهو صغير في جزيرة </a:t>
            </a:r>
            <a:r>
              <a:rPr lang="ar-JO" sz="2400" b="1" dirty="0" smtClean="0">
                <a:latin typeface="Simplified Arabic" pitchFamily="18" charset="-78"/>
                <a:cs typeface="+mj-cs"/>
              </a:rPr>
              <a:t>بعيدة، </a:t>
            </a:r>
            <a:r>
              <a:rPr lang="ar-JO" sz="2400" b="1" dirty="0" smtClean="0">
                <a:latin typeface="Simplified Arabic" pitchFamily="18" charset="-78"/>
                <a:cs typeface="+mj-cs"/>
              </a:rPr>
              <a:t>وقامت برعايته </a:t>
            </a:r>
            <a:r>
              <a:rPr lang="ar-JO" sz="2400" b="1" dirty="0" smtClean="0">
                <a:latin typeface="Simplified Arabic" pitchFamily="18" charset="-78"/>
                <a:cs typeface="+mj-cs"/>
              </a:rPr>
              <a:t>غزالة حتى </a:t>
            </a:r>
            <a:r>
              <a:rPr lang="ar-JO" sz="2400" b="1" dirty="0" smtClean="0">
                <a:latin typeface="Simplified Arabic" pitchFamily="18" charset="-78"/>
                <a:cs typeface="+mj-cs"/>
              </a:rPr>
              <a:t>كبر.</a:t>
            </a:r>
          </a:p>
          <a:p>
            <a:pPr marL="0" indent="0" algn="r" rtl="1">
              <a:buNone/>
            </a:pPr>
            <a:endParaRPr lang="ar-JO" sz="2400" b="1" dirty="0">
              <a:latin typeface="Simplified Arabic" pitchFamily="18" charset="-78"/>
              <a:cs typeface="+mj-cs"/>
            </a:endParaRPr>
          </a:p>
          <a:p>
            <a:pPr marL="0" indent="0" algn="r" rtl="1">
              <a:buNone/>
            </a:pPr>
            <a:r>
              <a:rPr lang="ar-JO" sz="2400" b="1" dirty="0" smtClean="0">
                <a:latin typeface="Simplified Arabic" pitchFamily="18" charset="-78"/>
                <a:cs typeface="+mj-cs"/>
              </a:rPr>
              <a:t>تعلم </a:t>
            </a:r>
            <a:r>
              <a:rPr lang="ar-JO" sz="2400" b="1" dirty="0" smtClean="0">
                <a:latin typeface="Simplified Arabic" pitchFamily="18" charset="-78"/>
                <a:cs typeface="+mj-cs"/>
              </a:rPr>
              <a:t>حي من الحيوانات كيف يعيش ويعتني بنفسه</a:t>
            </a:r>
            <a:r>
              <a:rPr lang="ar-JO" sz="2400" b="1" dirty="0" smtClean="0">
                <a:latin typeface="Simplified Arabic" pitchFamily="18" charset="-78"/>
                <a:cs typeface="+mj-cs"/>
              </a:rPr>
              <a:t>.</a:t>
            </a:r>
          </a:p>
          <a:p>
            <a:pPr marL="0" indent="0" algn="r" rtl="1">
              <a:buNone/>
            </a:pPr>
            <a:endParaRPr lang="ar-JO" sz="2400" b="1" dirty="0" smtClean="0">
              <a:latin typeface="Simplified Arabic" pitchFamily="18" charset="-78"/>
              <a:cs typeface="+mj-cs"/>
            </a:endParaRPr>
          </a:p>
          <a:p>
            <a:pPr marL="0" indent="0" algn="r" rtl="1">
              <a:buNone/>
            </a:pPr>
            <a:r>
              <a:rPr lang="ar-JO" sz="2400" b="1" dirty="0" smtClean="0">
                <a:latin typeface="Simplified Arabic" pitchFamily="18" charset="-78"/>
                <a:cs typeface="+mj-cs"/>
              </a:rPr>
              <a:t>عندما </a:t>
            </a:r>
            <a:r>
              <a:rPr lang="ar-JO" sz="2400" b="1" dirty="0" smtClean="0">
                <a:latin typeface="Simplified Arabic" pitchFamily="18" charset="-78"/>
                <a:cs typeface="+mj-cs"/>
              </a:rPr>
              <a:t>كبر، بدأ يفكر في الكون واكتشف أن هناك خالقًا</a:t>
            </a:r>
            <a:r>
              <a:rPr lang="ar-JO" sz="2400" b="1" dirty="0" smtClean="0">
                <a:latin typeface="Simplified Arabic" pitchFamily="18" charset="-78"/>
                <a:cs typeface="+mj-cs"/>
              </a:rPr>
              <a:t>.</a:t>
            </a:r>
          </a:p>
          <a:p>
            <a:pPr marL="0" indent="0" algn="r" rtl="1">
              <a:buNone/>
            </a:pPr>
            <a:endParaRPr lang="ar-JO" sz="2400" b="1" dirty="0" smtClean="0">
              <a:latin typeface="Simplified Arabic" pitchFamily="18" charset="-78"/>
              <a:cs typeface="+mj-cs"/>
            </a:endParaRPr>
          </a:p>
          <a:p>
            <a:pPr marL="0" indent="0" algn="r" rtl="1">
              <a:buNone/>
            </a:pPr>
            <a:r>
              <a:rPr lang="ar-JO" sz="2400" b="1" dirty="0" smtClean="0">
                <a:latin typeface="Simplified Arabic" pitchFamily="18" charset="-78"/>
                <a:cs typeface="+mj-cs"/>
              </a:rPr>
              <a:t> </a:t>
            </a:r>
            <a:r>
              <a:rPr lang="ar-JO" sz="2400" b="1" dirty="0" smtClean="0">
                <a:latin typeface="Simplified Arabic" pitchFamily="18" charset="-78"/>
                <a:cs typeface="+mj-cs"/>
              </a:rPr>
              <a:t>اكتشف الحقائق بنفسه واصبح لديه يقين داخلي</a:t>
            </a:r>
            <a:r>
              <a:rPr lang="ar-JO" sz="2400" b="1" dirty="0" smtClean="0">
                <a:latin typeface="Simplified Arabic" pitchFamily="18" charset="-78"/>
                <a:cs typeface="+mj-cs"/>
              </a:rPr>
              <a:t>.</a:t>
            </a:r>
          </a:p>
          <a:p>
            <a:pPr marL="0" indent="0" algn="r" rtl="1">
              <a:buNone/>
            </a:pPr>
            <a:endParaRPr lang="ar-JO" sz="2400" b="1" dirty="0" smtClean="0">
              <a:latin typeface="Simplified Arabic" pitchFamily="18" charset="-78"/>
              <a:cs typeface="+mj-cs"/>
            </a:endParaRPr>
          </a:p>
          <a:p>
            <a:pPr marL="0" indent="0" algn="r" rtl="1">
              <a:buNone/>
            </a:pPr>
            <a:r>
              <a:rPr lang="ar-JO" sz="2400" b="1" dirty="0" smtClean="0">
                <a:latin typeface="Simplified Arabic" pitchFamily="18" charset="-78"/>
                <a:cs typeface="+mj-cs"/>
              </a:rPr>
              <a:t>قابل </a:t>
            </a:r>
            <a:r>
              <a:rPr lang="ar-JO" sz="2400" b="1" dirty="0" smtClean="0">
                <a:latin typeface="Simplified Arabic" pitchFamily="18" charset="-78"/>
                <a:cs typeface="+mj-cs"/>
              </a:rPr>
              <a:t>حي رجلاً يدعى أبسال من جزيرة قريبة</a:t>
            </a:r>
            <a:r>
              <a:rPr lang="ar-JO" sz="2400" b="1" dirty="0" smtClean="0">
                <a:latin typeface="Simplified Arabic" pitchFamily="18" charset="-78"/>
                <a:cs typeface="+mj-cs"/>
              </a:rPr>
              <a:t>.</a:t>
            </a:r>
          </a:p>
          <a:p>
            <a:pPr marL="0" indent="0" algn="r" rtl="1">
              <a:buNone/>
            </a:pPr>
            <a:endParaRPr lang="ar-JO" sz="2400" b="1" dirty="0" smtClean="0">
              <a:latin typeface="Simplified Arabic" pitchFamily="18" charset="-78"/>
              <a:cs typeface="+mj-cs"/>
            </a:endParaRPr>
          </a:p>
          <a:p>
            <a:pPr marL="0" indent="0" algn="r" rtl="1">
              <a:buNone/>
            </a:pPr>
            <a:r>
              <a:rPr lang="ar-JO" sz="2400" b="1" dirty="0" smtClean="0">
                <a:latin typeface="Simplified Arabic" pitchFamily="18" charset="-78"/>
                <a:cs typeface="+mj-cs"/>
              </a:rPr>
              <a:t>حاول </a:t>
            </a:r>
            <a:r>
              <a:rPr lang="ar-JO" sz="2400" b="1" dirty="0" smtClean="0">
                <a:latin typeface="Simplified Arabic" pitchFamily="18" charset="-78"/>
                <a:cs typeface="+mj-cs"/>
              </a:rPr>
              <a:t>حي أن يعلم أبسال وأهل جزيرته، لكنهم لم يفهموا لأنهم كانوا يتأثرون بالعواطف</a:t>
            </a:r>
            <a:r>
              <a:rPr lang="ar-JO" sz="2400" b="1" dirty="0" smtClean="0">
                <a:latin typeface="Simplified Arabic" pitchFamily="18" charset="-78"/>
                <a:cs typeface="+mj-cs"/>
              </a:rPr>
              <a:t>.</a:t>
            </a:r>
            <a:r>
              <a:rPr lang="ar-JO" sz="2400" b="1" dirty="0" smtClean="0">
                <a:latin typeface="Simplified Arabic" pitchFamily="18" charset="-78"/>
                <a:cs typeface="+mj-cs"/>
              </a:rPr>
              <a:t/>
            </a:r>
            <a:br>
              <a:rPr lang="ar-JO" sz="2400" b="1" dirty="0" smtClean="0">
                <a:latin typeface="Simplified Arabic" pitchFamily="18" charset="-78"/>
                <a:cs typeface="+mj-cs"/>
              </a:rPr>
            </a:br>
            <a:endParaRPr lang="ar-JO" sz="2400" b="1" dirty="0" smtClean="0">
              <a:latin typeface="Simplified Arabic" pitchFamily="18" charset="-78"/>
              <a:cs typeface="+mj-cs"/>
            </a:endParaRPr>
          </a:p>
          <a:p>
            <a:pPr marL="0" indent="0" algn="r" rtl="1">
              <a:buNone/>
            </a:pPr>
            <a:r>
              <a:rPr lang="ar-JO" sz="2400" b="1" dirty="0" smtClean="0">
                <a:latin typeface="Simplified Arabic" pitchFamily="18" charset="-78"/>
                <a:cs typeface="+mj-cs"/>
              </a:rPr>
              <a:t>عاد </a:t>
            </a:r>
            <a:r>
              <a:rPr lang="ar-JO" sz="2400" b="1" dirty="0" smtClean="0">
                <a:latin typeface="Simplified Arabic" pitchFamily="18" charset="-78"/>
                <a:cs typeface="+mj-cs"/>
              </a:rPr>
              <a:t>حي إلى جزيرته مع أبسال الذي أصبح تلميذًا له، ووجد أن الدين يحتاجه الناس لتنظيم حياتهم أكثر من الفلسفة</a:t>
            </a:r>
            <a:r>
              <a:rPr lang="ar-JO" sz="2400" dirty="0" smtClean="0">
                <a:latin typeface="Simplified Arabic" pitchFamily="18" charset="-78"/>
                <a:cs typeface="+mj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194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sz="4800" dirty="0" smtClean="0"/>
              <a:t>عبارات </a:t>
            </a:r>
            <a:r>
              <a:rPr lang="ar-JO" sz="4800" dirty="0"/>
              <a:t>أ</a:t>
            </a:r>
            <a:r>
              <a:rPr lang="ar-JO" sz="4800" dirty="0" smtClean="0"/>
              <a:t>عجبتني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JO" sz="3600" dirty="0" smtClean="0">
                <a:cs typeface="+mj-cs"/>
              </a:rPr>
              <a:t>"</a:t>
            </a:r>
            <a:r>
              <a:rPr lang="ar-JO" sz="3600" dirty="0">
                <a:cs typeface="+mj-cs"/>
              </a:rPr>
              <a:t>فوجد أنّ المعرفة لا تكتمل إلا إذا </a:t>
            </a:r>
            <a:r>
              <a:rPr lang="ar-JO" sz="3600" dirty="0" smtClean="0">
                <a:cs typeface="+mj-cs"/>
              </a:rPr>
              <a:t>كانت النفس نقية.</a:t>
            </a:r>
            <a:r>
              <a:rPr lang="en-US" sz="3600" dirty="0" smtClean="0">
                <a:cs typeface="+mj-cs"/>
              </a:rPr>
              <a:t>”</a:t>
            </a:r>
            <a:endParaRPr lang="ar-JO" sz="3600" dirty="0" smtClean="0">
              <a:cs typeface="+mj-cs"/>
            </a:endParaRPr>
          </a:p>
          <a:p>
            <a:pPr algn="r" rtl="1"/>
            <a:endParaRPr lang="ar-JO" sz="3600" dirty="0">
              <a:cs typeface="+mj-cs"/>
            </a:endParaRPr>
          </a:p>
          <a:p>
            <a:pPr algn="r" rtl="1"/>
            <a:r>
              <a:rPr lang="ar-JO" sz="3600" b="1" dirty="0">
                <a:cs typeface="+mj-cs"/>
              </a:rPr>
              <a:t>"من يفكر ويتأمل ويتساءل ولا يقرأ هو أفضل ألف مرة ممن يقرأ ولا يتأمل ولا يتساءل"</a:t>
            </a:r>
            <a:r>
              <a:rPr lang="ar-JO" sz="3600" dirty="0">
                <a:cs typeface="+mj-cs"/>
              </a:rPr>
              <a:t>: </a:t>
            </a:r>
            <a:endParaRPr lang="ar-JO" sz="3600" dirty="0" smtClean="0">
              <a:cs typeface="+mj-cs"/>
            </a:endParaRPr>
          </a:p>
          <a:p>
            <a:pPr marL="0" indent="0" algn="r" rtl="1">
              <a:buNone/>
            </a:pPr>
            <a:r>
              <a:rPr lang="ar-JO" sz="3600" dirty="0" smtClean="0">
                <a:cs typeface="+mj-cs"/>
              </a:rPr>
              <a:t>هذه </a:t>
            </a:r>
            <a:r>
              <a:rPr lang="ar-JO" sz="3600" dirty="0">
                <a:cs typeface="+mj-cs"/>
              </a:rPr>
              <a:t>حكمة </a:t>
            </a:r>
            <a:r>
              <a:rPr lang="ar-JO" sz="3600" dirty="0" smtClean="0">
                <a:cs typeface="+mj-cs"/>
              </a:rPr>
              <a:t>من </a:t>
            </a:r>
            <a:r>
              <a:rPr lang="ar-JO" sz="3600" dirty="0">
                <a:cs typeface="+mj-cs"/>
              </a:rPr>
              <a:t>روح القصة وفلسفتها، والتي تؤكد على أهمية التفكير النقدي والتأمل الذاتي والبحث المستقل عن الحقيقة، </a:t>
            </a:r>
            <a:r>
              <a:rPr lang="ar-JO" sz="3600" dirty="0" smtClean="0">
                <a:cs typeface="+mj-cs"/>
              </a:rPr>
              <a:t>وانها افضل من القراءة </a:t>
            </a:r>
            <a:r>
              <a:rPr lang="ar-JO" sz="3600" dirty="0">
                <a:cs typeface="+mj-cs"/>
              </a:rPr>
              <a:t>السطحية دون </a:t>
            </a:r>
            <a:r>
              <a:rPr lang="ar-JO" sz="3600" dirty="0" smtClean="0">
                <a:cs typeface="+mj-cs"/>
              </a:rPr>
              <a:t>تعمق.</a:t>
            </a:r>
            <a:endParaRPr lang="en-US" sz="36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2539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3810000"/>
            <a:ext cx="7772400" cy="1362075"/>
          </a:xfrm>
        </p:spPr>
        <p:txBody>
          <a:bodyPr/>
          <a:lstStyle/>
          <a:p>
            <a:pPr algn="ctr"/>
            <a:r>
              <a:rPr lang="ar-JO" dirty="0" smtClean="0"/>
              <a:t>فؤاد عميش</a:t>
            </a:r>
            <a:br>
              <a:rPr lang="ar-JO" dirty="0" smtClean="0"/>
            </a:br>
            <a:r>
              <a:rPr lang="ar-JO" dirty="0"/>
              <a:t>الثامن أ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85800" y="1905000"/>
            <a:ext cx="7772400" cy="1195387"/>
          </a:xfrm>
        </p:spPr>
        <p:txBody>
          <a:bodyPr>
            <a:normAutofit/>
          </a:bodyPr>
          <a:lstStyle/>
          <a:p>
            <a:pPr algn="ctr" rtl="1"/>
            <a:r>
              <a:rPr lang="ar-JO" sz="3200" b="1" dirty="0" smtClean="0">
                <a:solidFill>
                  <a:schemeClr val="tx1"/>
                </a:solidFill>
                <a:cs typeface="+mj-cs"/>
              </a:rPr>
              <a:t>شكراَ لإستماعكم</a:t>
            </a:r>
            <a:endParaRPr lang="en-US" sz="3200" b="1" dirty="0">
              <a:solidFill>
                <a:schemeClr val="tx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4649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7417</TotalTime>
  <Words>260</Words>
  <Application>Microsoft Office PowerPoint</Application>
  <PresentationFormat>On-screen Show (4:3)</PresentationFormat>
  <Paragraphs>32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مبادرة اللغة العربية</vt:lpstr>
      <vt:lpstr> قصة حي بن يقظان </vt:lpstr>
      <vt:lpstr>المؤلف: ابن طفيل </vt:lpstr>
      <vt:lpstr>ملخص القصة </vt:lpstr>
      <vt:lpstr> ملخص الاحداث </vt:lpstr>
      <vt:lpstr>عبارات أعجبتني</vt:lpstr>
      <vt:lpstr>فؤاد عميش الثامن أ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مبادرة اللغة العربية</dc:title>
  <dc:creator>user</dc:creator>
  <cp:lastModifiedBy>user</cp:lastModifiedBy>
  <cp:revision>17</cp:revision>
  <cp:lastPrinted>2025-11-19T18:45:58Z</cp:lastPrinted>
  <dcterms:created xsi:type="dcterms:W3CDTF">2025-11-09T19:32:37Z</dcterms:created>
  <dcterms:modified xsi:type="dcterms:W3CDTF">2025-11-19T19:13:27Z</dcterms:modified>
</cp:coreProperties>
</file>