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a Al Farah" userId="d3c2ae37-e86c-46b0-b5c5-c288bd83763e" providerId="ADAL" clId="{BB82EE92-E668-44A3-A33F-40826FAE6147}"/>
    <pc:docChg chg="modSld">
      <pc:chgData name="Dima Al Farah" userId="d3c2ae37-e86c-46b0-b5c5-c288bd83763e" providerId="ADAL" clId="{BB82EE92-E668-44A3-A33F-40826FAE6147}" dt="2025-11-19T19:56:34.230" v="22" actId="20577"/>
      <pc:docMkLst>
        <pc:docMk/>
      </pc:docMkLst>
      <pc:sldChg chg="modSp mod">
        <pc:chgData name="Dima Al Farah" userId="d3c2ae37-e86c-46b0-b5c5-c288bd83763e" providerId="ADAL" clId="{BB82EE92-E668-44A3-A33F-40826FAE6147}" dt="2025-11-19T19:56:34.230" v="22" actId="20577"/>
        <pc:sldMkLst>
          <pc:docMk/>
          <pc:sldMk cId="3660454406" sldId="256"/>
        </pc:sldMkLst>
        <pc:spChg chg="mod">
          <ac:chgData name="Dima Al Farah" userId="d3c2ae37-e86c-46b0-b5c5-c288bd83763e" providerId="ADAL" clId="{BB82EE92-E668-44A3-A33F-40826FAE6147}" dt="2025-11-19T19:56:34.230" v="22" actId="20577"/>
          <ac:spMkLst>
            <pc:docMk/>
            <pc:sldMk cId="3660454406"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8%A7%D9%84%D9%82%D8%AF%D8%B3"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ar.wikipedia.org/wiki/%D8%A3%D9%86%D8%AC%D9%8A%D9%84%D9%88_%D8%A3%D9%85%D8%A7%D8%AA%D9%88" TargetMode="External"/><Relationship Id="rId2" Type="http://schemas.openxmlformats.org/officeDocument/2006/relationships/hyperlink" Target="https://ar.wikipedia.org/wiki/%D8%B1%D8%A7%D9%87%D8%A8%D8%A7%D8%AA_%D8%A7%D9%84%D9%88%D8%B1%D8%AF%D9%8A%D8%A9" TargetMode="External"/><Relationship Id="rId1" Type="http://schemas.openxmlformats.org/officeDocument/2006/relationships/slideLayout" Target="../slideLayouts/slideLayout6.xml"/><Relationship Id="rId5" Type="http://schemas.openxmlformats.org/officeDocument/2006/relationships/hyperlink" Target="https://ar.wikipedia.org/wiki/%D8%A7%D9%84%D8%A8%D8%A7%D8%A8%D8%A7_%D9%81%D8%B1%D9%86%D8%B3%D9%8A%D8%B3" TargetMode="External"/><Relationship Id="rId4" Type="http://schemas.openxmlformats.org/officeDocument/2006/relationships/hyperlink" Target="https://ar.wikipedia.org/wiki/%D8%A8%D9%86%D8%AF%D9%83%D8%AA_%D8%A7%D9%84%D8%B3%D8%A7%D8%AF%D8%B3_%D8%B9%D8%B4%D8%B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r.wikipedia.org/wiki/%D8%A7%D9%84%D9%82%D8%AF%D8%B3" TargetMode="External"/><Relationship Id="rId2" Type="http://schemas.openxmlformats.org/officeDocument/2006/relationships/hyperlink" Target="https://ar.wikipedia.org/wiki/%D8%A7%D9%84%D9%84%D8%BA%D8%A9_%D8%A7%D9%84%D8%B9%D8%B1%D8%A8%D9%8A%D8%A9" TargetMode="External"/><Relationship Id="rId1" Type="http://schemas.openxmlformats.org/officeDocument/2006/relationships/slideLayout" Target="../slideLayouts/slideLayout6.xml"/><Relationship Id="rId5" Type="http://schemas.openxmlformats.org/officeDocument/2006/relationships/hyperlink" Target="https://ar.wikipedia.org/wiki/%D8%A7%D9%84%D8%B3%D9%84%D8%B7" TargetMode="External"/><Relationship Id="rId4" Type="http://schemas.openxmlformats.org/officeDocument/2006/relationships/hyperlink" Target="https://ar.wikipedia.org/wiki/%D8%A7%D9%84%D9%86%D8%A7%D8%B5%D8%B1%D8%A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حياة القديسه ماري الفونسين</a:t>
            </a:r>
            <a:endParaRPr lang="en-US" dirty="0"/>
          </a:p>
        </p:txBody>
      </p:sp>
      <p:sp>
        <p:nvSpPr>
          <p:cNvPr id="3" name="Subtitle 2"/>
          <p:cNvSpPr>
            <a:spLocks noGrp="1"/>
          </p:cNvSpPr>
          <p:nvPr>
            <p:ph type="subTitle" idx="1"/>
          </p:nvPr>
        </p:nvSpPr>
        <p:spPr/>
        <p:txBody>
          <a:bodyPr/>
          <a:lstStyle/>
          <a:p>
            <a:r>
              <a:rPr lang="ar-JO"/>
              <a:t>ناصر ناصر- </a:t>
            </a:r>
            <a:r>
              <a:rPr lang="ar-JO" dirty="0"/>
              <a:t>الثامن (</a:t>
            </a:r>
            <a:r>
              <a:rPr lang="ar-JO"/>
              <a:t>د)</a:t>
            </a:r>
            <a:endParaRPr lang="en-US" dirty="0"/>
          </a:p>
        </p:txBody>
      </p:sp>
    </p:spTree>
    <p:extLst>
      <p:ext uri="{BB962C8B-B14F-4D97-AF65-F5344CB8AC3E}">
        <p14:creationId xmlns:p14="http://schemas.microsoft.com/office/powerpoint/2010/main" val="366045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موقف من حياتي اليومية </a:t>
            </a:r>
            <a:endParaRPr lang="en-US" dirty="0"/>
          </a:p>
        </p:txBody>
      </p:sp>
      <p:sp>
        <p:nvSpPr>
          <p:cNvPr id="3" name="TextBox 2"/>
          <p:cNvSpPr txBox="1"/>
          <p:nvPr/>
        </p:nvSpPr>
        <p:spPr>
          <a:xfrm>
            <a:off x="1295402" y="2886891"/>
            <a:ext cx="9429204" cy="1200329"/>
          </a:xfrm>
          <a:prstGeom prst="rect">
            <a:avLst/>
          </a:prstGeom>
          <a:noFill/>
        </p:spPr>
        <p:txBody>
          <a:bodyPr wrap="square" rtlCol="0">
            <a:spAutoFit/>
          </a:bodyPr>
          <a:lstStyle/>
          <a:p>
            <a:pPr algn="r"/>
            <a:r>
              <a:rPr lang="ar-JO" dirty="0"/>
              <a:t>كل عام، أرافق والدتي في توزيع اللحم على العائلات الفقيرة في منطقتنا. أساعدها في تجهيز الأكياس وحملها من بيت إلى آخر. أكثر ما يؤثر فيّ هو نظرات الفرح والامتنان التي أراها في عيون الناس عندما نقدّم لهم الطعام.في إحدى المرات، شكرتنا امرأة مسنّة وقالت: "الله يبارككم يا أولادي." عندها شعرت بمعنى التواضع الحقيقي: أن نخدم الآخرين بمحبة، دون انتظار شكر أو مقابل. هذا العمل السنوي يعلّمني أن أبسط الأعمال يمكن أن تغيّر حياة الآخرين، وأن العطاء يقرّبني من الله.</a:t>
            </a:r>
            <a:endParaRPr lang="en-US" dirty="0"/>
          </a:p>
        </p:txBody>
      </p:sp>
    </p:spTree>
    <p:extLst>
      <p:ext uri="{BB962C8B-B14F-4D97-AF65-F5344CB8AC3E}">
        <p14:creationId xmlns:p14="http://schemas.microsoft.com/office/powerpoint/2010/main" val="285752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حياتها المبكره</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7371" y="637371"/>
            <a:ext cx="4023360" cy="5645864"/>
          </a:xfrm>
        </p:spPr>
      </p:pic>
      <p:sp>
        <p:nvSpPr>
          <p:cNvPr id="4" name="Text Placeholder 3"/>
          <p:cNvSpPr>
            <a:spLocks noGrp="1"/>
          </p:cNvSpPr>
          <p:nvPr>
            <p:ph type="body" sz="half" idx="2"/>
          </p:nvPr>
        </p:nvSpPr>
        <p:spPr/>
        <p:txBody>
          <a:bodyPr>
            <a:normAutofit/>
          </a:bodyPr>
          <a:lstStyle/>
          <a:p>
            <a:r>
              <a:rPr lang="ar-JO" sz="2400" dirty="0">
                <a:solidFill>
                  <a:srgbClr val="202122"/>
                </a:solidFill>
                <a:latin typeface="Arial" panose="020B0604020202020204" pitchFamily="34" charset="0"/>
              </a:rPr>
              <a:t>هي راهبة فلسطينية مسيحية ولدت في </a:t>
            </a:r>
            <a:r>
              <a:rPr lang="ar-JO" sz="2400" dirty="0">
                <a:solidFill>
                  <a:srgbClr val="202122"/>
                </a:solidFill>
                <a:latin typeface="Arial" panose="020B0604020202020204" pitchFamily="34" charset="0"/>
                <a:hlinkClick r:id="rId3" tooltip="القدس"/>
              </a:rPr>
              <a:t>القدس</a:t>
            </a:r>
            <a:r>
              <a:rPr lang="ar-JO" sz="2400" dirty="0">
                <a:solidFill>
                  <a:srgbClr val="202122"/>
                </a:solidFill>
                <a:latin typeface="Arial" panose="020B0604020202020204" pitchFamily="34" charset="0"/>
              </a:rPr>
              <a:t> باسم سلطانة عام 1843 وتوفيت في عين كارم </a:t>
            </a:r>
            <a:endParaRPr lang="en-US" sz="2400" dirty="0"/>
          </a:p>
        </p:txBody>
      </p:sp>
    </p:spTree>
    <p:extLst>
      <p:ext uri="{BB962C8B-B14F-4D97-AF65-F5344CB8AC3E}">
        <p14:creationId xmlns:p14="http://schemas.microsoft.com/office/powerpoint/2010/main" val="389547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حياتها</a:t>
            </a:r>
            <a:endParaRPr lang="en-US" dirty="0"/>
          </a:p>
        </p:txBody>
      </p:sp>
      <p:sp>
        <p:nvSpPr>
          <p:cNvPr id="3" name="TextBox 2"/>
          <p:cNvSpPr txBox="1"/>
          <p:nvPr/>
        </p:nvSpPr>
        <p:spPr>
          <a:xfrm>
            <a:off x="1763486" y="2978331"/>
            <a:ext cx="9133112" cy="2677656"/>
          </a:xfrm>
          <a:prstGeom prst="rect">
            <a:avLst/>
          </a:prstGeom>
          <a:noFill/>
        </p:spPr>
        <p:txBody>
          <a:bodyPr wrap="square" rtlCol="0">
            <a:spAutoFit/>
          </a:bodyPr>
          <a:lstStyle/>
          <a:p>
            <a:pPr marL="285750" indent="-285750" algn="r" rtl="1">
              <a:buFont typeface="Arial" panose="020B0604020202020204" pitchFamily="34" charset="0"/>
              <a:buChar char="•"/>
            </a:pPr>
            <a:r>
              <a:rPr lang="ar-JO" sz="2400" dirty="0">
                <a:solidFill>
                  <a:srgbClr val="202122"/>
                </a:solidFill>
                <a:latin typeface="Arial" panose="020B0604020202020204" pitchFamily="34" charset="0"/>
              </a:rPr>
              <a:t>أسست راهبات المسبحة الوردية الدومينيكانية في القدس (</a:t>
            </a:r>
            <a:r>
              <a:rPr lang="ar-JO" sz="2400" dirty="0">
                <a:solidFill>
                  <a:srgbClr val="3366CC"/>
                </a:solidFill>
                <a:latin typeface="Arial" panose="020B0604020202020204" pitchFamily="34" charset="0"/>
                <a:hlinkClick r:id="rId2" tooltip="راهبات الوردية"/>
              </a:rPr>
              <a:t>راهبات الوردية</a:t>
            </a:r>
            <a:r>
              <a:rPr lang="ar-JO" sz="2400" dirty="0">
                <a:solidFill>
                  <a:srgbClr val="202122"/>
                </a:solidFill>
                <a:latin typeface="Arial" panose="020B0604020202020204" pitchFamily="34" charset="0"/>
              </a:rPr>
              <a:t>).</a:t>
            </a:r>
          </a:p>
          <a:p>
            <a:pPr marL="285750" indent="-285750" algn="r" rtl="1">
              <a:buFont typeface="Arial" panose="020B0604020202020204" pitchFamily="34" charset="0"/>
              <a:buChar char="•"/>
            </a:pPr>
            <a:r>
              <a:rPr lang="ar-JO" sz="2400" dirty="0">
                <a:solidFill>
                  <a:srgbClr val="202122"/>
                </a:solidFill>
                <a:latin typeface="Arial" panose="020B0604020202020204" pitchFamily="34" charset="0"/>
              </a:rPr>
              <a:t> تم تطويبها من قبل رئيس الأساقفة </a:t>
            </a:r>
            <a:r>
              <a:rPr lang="ar-JO" sz="2400" dirty="0">
                <a:solidFill>
                  <a:srgbClr val="3366CC"/>
                </a:solidFill>
                <a:latin typeface="Arial" panose="020B0604020202020204" pitchFamily="34" charset="0"/>
                <a:hlinkClick r:id="rId3" tooltip="أنجيلو أماتو"/>
              </a:rPr>
              <a:t>أنجيلو أماتو</a:t>
            </a:r>
            <a:r>
              <a:rPr lang="ar-JO" sz="2400" dirty="0">
                <a:solidFill>
                  <a:srgbClr val="202122"/>
                </a:solidFill>
                <a:latin typeface="Arial" panose="020B0604020202020204" pitchFamily="34" charset="0"/>
              </a:rPr>
              <a:t> نيابة عن البابا </a:t>
            </a:r>
            <a:r>
              <a:rPr lang="ar-JO" sz="2400" dirty="0">
                <a:solidFill>
                  <a:srgbClr val="3366CC"/>
                </a:solidFill>
                <a:latin typeface="Arial" panose="020B0604020202020204" pitchFamily="34" charset="0"/>
                <a:hlinkClick r:id="rId4" tooltip="بندكت السادس عشر"/>
              </a:rPr>
              <a:t>بنديكتوس السادس عشر</a:t>
            </a:r>
            <a:r>
              <a:rPr lang="ar-JO" sz="2400" dirty="0">
                <a:solidFill>
                  <a:srgbClr val="202122"/>
                </a:solidFill>
                <a:latin typeface="Arial" panose="020B0604020202020204" pitchFamily="34" charset="0"/>
              </a:rPr>
              <a:t> في عام 2009.</a:t>
            </a:r>
          </a:p>
          <a:p>
            <a:pPr marL="285750" indent="-285750" algn="r" rtl="1">
              <a:buFont typeface="Arial" panose="020B0604020202020204" pitchFamily="34" charset="0"/>
              <a:buChar char="•"/>
            </a:pPr>
            <a:r>
              <a:rPr lang="ar-JO" sz="2400" dirty="0">
                <a:solidFill>
                  <a:srgbClr val="202122"/>
                </a:solidFill>
                <a:latin typeface="Arial" panose="020B0604020202020204" pitchFamily="34" charset="0"/>
              </a:rPr>
              <a:t>في 6 ديسمبر 2014، اعترف </a:t>
            </a:r>
            <a:r>
              <a:rPr lang="ar-JO" sz="2400" dirty="0">
                <a:solidFill>
                  <a:srgbClr val="3366CC"/>
                </a:solidFill>
                <a:latin typeface="Arial" panose="020B0604020202020204" pitchFamily="34" charset="0"/>
                <a:hlinkClick r:id="rId5" tooltip="البابا فرنسيس"/>
              </a:rPr>
              <a:t>البابا فرانسيس</a:t>
            </a:r>
            <a:r>
              <a:rPr lang="ar-JO" sz="2400" dirty="0">
                <a:solidFill>
                  <a:srgbClr val="202122"/>
                </a:solidFill>
                <a:latin typeface="Arial" panose="020B0604020202020204" pitchFamily="34" charset="0"/>
              </a:rPr>
              <a:t> بمعجزة نُسبت لشفاعتها والتي كانت شرطًا لتقديسها. </a:t>
            </a:r>
          </a:p>
          <a:p>
            <a:pPr marL="285750" indent="-285750" algn="r" rtl="1">
              <a:buFont typeface="Arial" panose="020B0604020202020204" pitchFamily="34" charset="0"/>
              <a:buChar char="•"/>
            </a:pPr>
            <a:r>
              <a:rPr lang="ar-JO" sz="2400" dirty="0">
                <a:solidFill>
                  <a:srgbClr val="202122"/>
                </a:solidFill>
                <a:latin typeface="Arial" panose="020B0604020202020204" pitchFamily="34" charset="0"/>
              </a:rPr>
              <a:t>أعلن عن تاريخ تقديسها في 14 فبراير 2015 جنبًا إلى جنب مع آخرين، وتم تقديسها في 17 مايو </a:t>
            </a:r>
            <a:r>
              <a:rPr lang="ar-JO" dirty="0">
                <a:solidFill>
                  <a:srgbClr val="202122"/>
                </a:solidFill>
                <a:latin typeface="Arial" panose="020B0604020202020204" pitchFamily="34" charset="0"/>
              </a:rPr>
              <a:t>2015</a:t>
            </a:r>
            <a:endParaRPr lang="en-US" dirty="0"/>
          </a:p>
        </p:txBody>
      </p:sp>
    </p:spTree>
    <p:extLst>
      <p:ext uri="{BB962C8B-B14F-4D97-AF65-F5344CB8AC3E}">
        <p14:creationId xmlns:p14="http://schemas.microsoft.com/office/powerpoint/2010/main" val="32802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انجازاتها</a:t>
            </a:r>
            <a:endParaRPr lang="en-US" dirty="0"/>
          </a:p>
        </p:txBody>
      </p:sp>
      <p:sp>
        <p:nvSpPr>
          <p:cNvPr id="3" name="TextBox 2"/>
          <p:cNvSpPr txBox="1"/>
          <p:nvPr/>
        </p:nvSpPr>
        <p:spPr>
          <a:xfrm>
            <a:off x="1541417" y="2860766"/>
            <a:ext cx="9355181" cy="1754326"/>
          </a:xfrm>
          <a:prstGeom prst="rect">
            <a:avLst/>
          </a:prstGeom>
          <a:noFill/>
        </p:spPr>
        <p:txBody>
          <a:bodyPr wrap="square" rtlCol="0">
            <a:spAutoFit/>
          </a:bodyPr>
          <a:lstStyle/>
          <a:p>
            <a:pPr algn="r" rtl="1"/>
            <a:r>
              <a:rPr lang="ar-JO" dirty="0">
                <a:solidFill>
                  <a:srgbClr val="202122"/>
                </a:solidFill>
                <a:latin typeface="Arial" panose="020B0604020202020204" pitchFamily="34" charset="0"/>
              </a:rPr>
              <a:t>قامت بتعليم </a:t>
            </a:r>
            <a:r>
              <a:rPr lang="ar-JO" dirty="0">
                <a:solidFill>
                  <a:srgbClr val="3366CC"/>
                </a:solidFill>
                <a:latin typeface="Arial" panose="020B0604020202020204" pitchFamily="34" charset="0"/>
                <a:hlinkClick r:id="rId2" tooltip="اللغة العربية"/>
              </a:rPr>
              <a:t>اللغة العربية</a:t>
            </a:r>
            <a:r>
              <a:rPr lang="ar-JO" dirty="0">
                <a:solidFill>
                  <a:srgbClr val="202122"/>
                </a:solidFill>
                <a:latin typeface="Arial" panose="020B0604020202020204" pitchFamily="34" charset="0"/>
              </a:rPr>
              <a:t> لمدة سنتين في </a:t>
            </a:r>
            <a:r>
              <a:rPr lang="ar-JO" dirty="0">
                <a:solidFill>
                  <a:srgbClr val="3366CC"/>
                </a:solidFill>
                <a:latin typeface="Arial" panose="020B0604020202020204" pitchFamily="34" charset="0"/>
                <a:hlinkClick r:id="rId3" tooltip="القدس"/>
              </a:rPr>
              <a:t>القدس</a:t>
            </a:r>
            <a:endParaRPr lang="ar-JO" dirty="0">
              <a:solidFill>
                <a:srgbClr val="3366CC"/>
              </a:solidFill>
              <a:latin typeface="Arial" panose="020B0604020202020204" pitchFamily="34" charset="0"/>
            </a:endParaRPr>
          </a:p>
          <a:p>
            <a:pPr algn="r" rtl="1"/>
            <a:r>
              <a:rPr lang="ar-JO" dirty="0">
                <a:solidFill>
                  <a:srgbClr val="202122"/>
                </a:solidFill>
                <a:latin typeface="Arial" panose="020B0604020202020204" pitchFamily="34" charset="0"/>
              </a:rPr>
              <a:t>أسست «أخوية الحبل بلا دنس» و«أخوية الأمهات المسيحيات»</a:t>
            </a:r>
          </a:p>
          <a:p>
            <a:pPr algn="r" rtl="1"/>
            <a:r>
              <a:rPr lang="ar-JO" dirty="0">
                <a:solidFill>
                  <a:srgbClr val="202122"/>
                </a:solidFill>
                <a:latin typeface="Arial" panose="020B0604020202020204" pitchFamily="34" charset="0"/>
              </a:rPr>
              <a:t>تأسست على يدها «راهبات الوردية المقدسة» عام 1883</a:t>
            </a:r>
          </a:p>
          <a:p>
            <a:pPr algn="r" rtl="1"/>
            <a:r>
              <a:rPr lang="ar-JO" dirty="0">
                <a:solidFill>
                  <a:srgbClr val="202122"/>
                </a:solidFill>
                <a:latin typeface="Arial" panose="020B0604020202020204" pitchFamily="34" charset="0"/>
              </a:rPr>
              <a:t>التدريس والإرشاد في </a:t>
            </a:r>
            <a:r>
              <a:rPr lang="ar-JO" u="sng" dirty="0">
                <a:solidFill>
                  <a:srgbClr val="233566"/>
                </a:solidFill>
                <a:latin typeface="Arial" panose="020B0604020202020204" pitchFamily="34" charset="0"/>
                <a:hlinkClick r:id="rId4"/>
              </a:rPr>
              <a:t>الناصرة</a:t>
            </a:r>
            <a:r>
              <a:rPr lang="ar-JO" dirty="0">
                <a:solidFill>
                  <a:srgbClr val="202122"/>
                </a:solidFill>
                <a:latin typeface="Arial" panose="020B0604020202020204" pitchFamily="34" charset="0"/>
              </a:rPr>
              <a:t> </a:t>
            </a:r>
            <a:r>
              <a:rPr lang="ar-JO" dirty="0">
                <a:solidFill>
                  <a:srgbClr val="3366CC"/>
                </a:solidFill>
                <a:latin typeface="Arial" panose="020B0604020202020204" pitchFamily="34" charset="0"/>
                <a:hlinkClick r:id="rId5" tooltip="السلط"/>
              </a:rPr>
              <a:t>والسلط</a:t>
            </a:r>
            <a:r>
              <a:rPr lang="ar-JO" dirty="0">
                <a:solidFill>
                  <a:srgbClr val="3366CC"/>
                </a:solidFill>
                <a:latin typeface="Arial" panose="020B0604020202020204" pitchFamily="34" charset="0"/>
              </a:rPr>
              <a:t> وعين كارم</a:t>
            </a:r>
          </a:p>
          <a:p>
            <a:pPr algn="r" rtl="1"/>
            <a:endParaRPr lang="ar-JO" dirty="0">
              <a:solidFill>
                <a:srgbClr val="202122"/>
              </a:solidFill>
              <a:latin typeface="Arial" panose="020B0604020202020204" pitchFamily="34" charset="0"/>
            </a:endParaRPr>
          </a:p>
          <a:p>
            <a:pPr algn="r" rtl="1"/>
            <a:endParaRPr lang="en-US" dirty="0"/>
          </a:p>
        </p:txBody>
      </p:sp>
    </p:spTree>
    <p:extLst>
      <p:ext uri="{BB962C8B-B14F-4D97-AF65-F5344CB8AC3E}">
        <p14:creationId xmlns:p14="http://schemas.microsoft.com/office/powerpoint/2010/main" val="248364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فضائلها </a:t>
            </a:r>
            <a:endParaRPr lang="en-US" dirty="0"/>
          </a:p>
        </p:txBody>
      </p:sp>
      <p:sp>
        <p:nvSpPr>
          <p:cNvPr id="3" name="TextBox 2"/>
          <p:cNvSpPr txBox="1"/>
          <p:nvPr/>
        </p:nvSpPr>
        <p:spPr>
          <a:xfrm>
            <a:off x="1841863" y="2834640"/>
            <a:ext cx="8869680" cy="1477328"/>
          </a:xfrm>
          <a:prstGeom prst="rect">
            <a:avLst/>
          </a:prstGeom>
          <a:noFill/>
        </p:spPr>
        <p:txBody>
          <a:bodyPr wrap="square" rtlCol="0">
            <a:spAutoFit/>
          </a:bodyPr>
          <a:lstStyle/>
          <a:p>
            <a:pPr marL="285750" indent="-285750" algn="r" rtl="1">
              <a:buFont typeface="Arial" panose="020B0604020202020204" pitchFamily="34" charset="0"/>
              <a:buChar char="•"/>
            </a:pPr>
            <a:r>
              <a:rPr lang="ar-JO" dirty="0">
                <a:solidFill>
                  <a:srgbClr val="202122"/>
                </a:solidFill>
                <a:latin typeface="Arial" panose="020B0604020202020204" pitchFamily="34" charset="0"/>
              </a:rPr>
              <a:t>الحب </a:t>
            </a:r>
          </a:p>
          <a:p>
            <a:pPr marL="285750" indent="-285750" algn="r" rtl="1">
              <a:buFont typeface="Arial" panose="020B0604020202020204" pitchFamily="34" charset="0"/>
              <a:buChar char="•"/>
            </a:pPr>
            <a:r>
              <a:rPr lang="ar-JO" dirty="0">
                <a:solidFill>
                  <a:srgbClr val="202122"/>
                </a:solidFill>
                <a:latin typeface="Arial" panose="020B0604020202020204" pitchFamily="34" charset="0"/>
              </a:rPr>
              <a:t>التواضع</a:t>
            </a:r>
          </a:p>
          <a:p>
            <a:pPr marL="285750" indent="-285750" algn="r" rtl="1">
              <a:buFont typeface="Arial" panose="020B0604020202020204" pitchFamily="34" charset="0"/>
              <a:buChar char="•"/>
            </a:pPr>
            <a:r>
              <a:rPr lang="ar-JO" dirty="0">
                <a:solidFill>
                  <a:srgbClr val="202122"/>
                </a:solidFill>
                <a:latin typeface="Arial" panose="020B0604020202020204" pitchFamily="34" charset="0"/>
              </a:rPr>
              <a:t>الصمت </a:t>
            </a:r>
          </a:p>
          <a:p>
            <a:pPr marL="285750" indent="-285750" algn="r" rtl="1">
              <a:buFont typeface="Arial" panose="020B0604020202020204" pitchFamily="34" charset="0"/>
              <a:buChar char="•"/>
            </a:pPr>
            <a:r>
              <a:rPr lang="ar-JO" dirty="0">
                <a:solidFill>
                  <a:srgbClr val="202122"/>
                </a:solidFill>
                <a:latin typeface="Arial" panose="020B0604020202020204" pitchFamily="34" charset="0"/>
              </a:rPr>
              <a:t>البذل </a:t>
            </a:r>
          </a:p>
          <a:p>
            <a:pPr marL="285750" indent="-285750" algn="r" rtl="1">
              <a:buFont typeface="Arial" panose="020B0604020202020204" pitchFamily="34" charset="0"/>
              <a:buChar char="•"/>
            </a:pPr>
            <a:r>
              <a:rPr lang="ar-JO" dirty="0">
                <a:solidFill>
                  <a:srgbClr val="202122"/>
                </a:solidFill>
                <a:latin typeface="Arial" panose="020B0604020202020204" pitchFamily="34" charset="0"/>
              </a:rPr>
              <a:t>العطاء</a:t>
            </a:r>
            <a:endParaRPr lang="en-US" dirty="0"/>
          </a:p>
        </p:txBody>
      </p:sp>
    </p:spTree>
    <p:extLst>
      <p:ext uri="{BB962C8B-B14F-4D97-AF65-F5344CB8AC3E}">
        <p14:creationId xmlns:p14="http://schemas.microsoft.com/office/powerpoint/2010/main" val="190309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فضيلة التواضع (كيف عاشتها)</a:t>
            </a:r>
            <a:endParaRPr lang="en-US" dirty="0"/>
          </a:p>
        </p:txBody>
      </p:sp>
      <p:sp>
        <p:nvSpPr>
          <p:cNvPr id="3" name="TextBox 2"/>
          <p:cNvSpPr txBox="1"/>
          <p:nvPr/>
        </p:nvSpPr>
        <p:spPr>
          <a:xfrm>
            <a:off x="1489166" y="2899954"/>
            <a:ext cx="9261565" cy="646331"/>
          </a:xfrm>
          <a:prstGeom prst="rect">
            <a:avLst/>
          </a:prstGeom>
          <a:noFill/>
        </p:spPr>
        <p:txBody>
          <a:bodyPr wrap="square" rtlCol="0">
            <a:spAutoFit/>
          </a:bodyPr>
          <a:lstStyle/>
          <a:p>
            <a:pPr algn="r"/>
            <a:r>
              <a:rPr lang="ar-JO" dirty="0"/>
              <a:t>عاشت القديسة ماري الفونسين فضيلة التواضع من خلال حياتها البسيطة والمليئة بالخدمة، مع استسلامها الكامل للعناية الإلهية وثقتها العمياء بالفضائل المسيحية، بالإضافة إلى تأسيسها لـ "راهبات الوردية المقدسة" رغم الصعوبات والتحديات</a:t>
            </a:r>
            <a:r>
              <a:rPr lang="ar-JO" dirty="0">
                <a:solidFill>
                  <a:srgbClr val="E6E8F0"/>
                </a:solidFill>
                <a:latin typeface="Google Sans"/>
              </a:rPr>
              <a:t>.</a:t>
            </a:r>
            <a:endParaRPr lang="en-US" dirty="0"/>
          </a:p>
        </p:txBody>
      </p:sp>
    </p:spTree>
    <p:extLst>
      <p:ext uri="{BB962C8B-B14F-4D97-AF65-F5344CB8AC3E}">
        <p14:creationId xmlns:p14="http://schemas.microsoft.com/office/powerpoint/2010/main" val="302354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أمثله على تواضعها</a:t>
            </a:r>
            <a:endParaRPr lang="en-US" dirty="0"/>
          </a:p>
        </p:txBody>
      </p:sp>
      <p:sp>
        <p:nvSpPr>
          <p:cNvPr id="3" name="TextBox 2"/>
          <p:cNvSpPr txBox="1"/>
          <p:nvPr/>
        </p:nvSpPr>
        <p:spPr>
          <a:xfrm>
            <a:off x="1295402" y="2821577"/>
            <a:ext cx="9403078" cy="2585323"/>
          </a:xfrm>
          <a:prstGeom prst="rect">
            <a:avLst/>
          </a:prstGeom>
          <a:noFill/>
        </p:spPr>
        <p:txBody>
          <a:bodyPr wrap="square" rtlCol="0">
            <a:spAutoFit/>
          </a:bodyPr>
          <a:lstStyle/>
          <a:p>
            <a:pPr marL="342900" indent="-342900" algn="r" rtl="1">
              <a:buFont typeface="+mj-lt"/>
              <a:buAutoNum type="arabicPeriod"/>
            </a:pPr>
            <a:r>
              <a:rPr lang="ar-JO" b="1" dirty="0"/>
              <a:t>التواضع في الخدمة: </a:t>
            </a:r>
            <a:r>
              <a:rPr lang="ar-JO" dirty="0"/>
              <a:t>كرست القديسة ماري الفونسين حياتها لخدمة الآخرين وتأسيس "راهبات الوردية المقدسة" لتعليم الفتيات والأمهات وتنشئة الأطفال في المدارس والرعايا.</a:t>
            </a:r>
          </a:p>
          <a:p>
            <a:pPr marL="342900" indent="-342900" algn="r" rtl="1">
              <a:buFont typeface="+mj-lt"/>
              <a:buAutoNum type="arabicPeriod"/>
            </a:pPr>
            <a:r>
              <a:rPr lang="ar-JO" b="1" dirty="0"/>
              <a:t>التواضع في مواجهة الصعوبات</a:t>
            </a:r>
            <a:r>
              <a:rPr lang="ar-JO" dirty="0"/>
              <a:t>: واجهت القديسة ماري الفونسين العديد من الصعوبات والاضطهادات، إلا أنها استمرت في عملها الروحي بتواضع.</a:t>
            </a:r>
          </a:p>
          <a:p>
            <a:pPr marL="342900" indent="-342900" algn="r" rtl="1">
              <a:buFont typeface="+mj-lt"/>
              <a:buAutoNum type="arabicPeriod"/>
            </a:pPr>
            <a:r>
              <a:rPr lang="ar-JO" b="1" dirty="0"/>
              <a:t>التواضع في الإيمان</a:t>
            </a:r>
            <a:r>
              <a:rPr lang="ar-JO" dirty="0"/>
              <a:t>: عاشت حياة بسيطة، وكرست نفسها للصلاة والعبادة، وتفوقت في فضائل المحبة والإيمان والرجاء، مما جعلها مثالًا حيًا للتواضع والخدمة.</a:t>
            </a:r>
          </a:p>
          <a:p>
            <a:pPr marL="342900" indent="-342900" algn="r" rtl="1">
              <a:buFont typeface="+mj-lt"/>
              <a:buAutoNum type="arabicPeriod"/>
            </a:pPr>
            <a:r>
              <a:rPr lang="ar-JO" b="1" dirty="0"/>
              <a:t>التواضع في العطاء: </a:t>
            </a:r>
            <a:r>
              <a:rPr lang="ar-JO" dirty="0"/>
              <a:t>جمعت الزيت الذي فاض من الجرة الفارغة لتدهن به المرضى، وهذا يدل على تواضعها وتفانيها في العطاء.</a:t>
            </a:r>
          </a:p>
          <a:p>
            <a:pPr marL="342900" indent="-342900" algn="r" rtl="1">
              <a:buFont typeface="+mj-lt"/>
              <a:buAutoNum type="arabicPeriod"/>
            </a:pPr>
            <a:r>
              <a:rPr lang="ar-JO" b="1" dirty="0"/>
              <a:t>التواضع في حياتها اليومية: </a:t>
            </a:r>
            <a:r>
              <a:rPr lang="ar-JO" dirty="0"/>
              <a:t>عاشت حياة بسيطة في إيطاليا، وعملت بجد لمساعدة أمها والعناية بإخوتها الصغار.</a:t>
            </a:r>
            <a:endParaRPr lang="en-US" dirty="0"/>
          </a:p>
        </p:txBody>
      </p:sp>
    </p:spTree>
    <p:extLst>
      <p:ext uri="{BB962C8B-B14F-4D97-AF65-F5344CB8AC3E}">
        <p14:creationId xmlns:p14="http://schemas.microsoft.com/office/powerpoint/2010/main" val="10858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لماذا تعتبر فضيلة التةاضع مهمة في حياتنا؟</a:t>
            </a:r>
            <a:endParaRPr lang="en-US" dirty="0"/>
          </a:p>
        </p:txBody>
      </p:sp>
      <p:sp>
        <p:nvSpPr>
          <p:cNvPr id="3" name="TextBox 2"/>
          <p:cNvSpPr txBox="1"/>
          <p:nvPr/>
        </p:nvSpPr>
        <p:spPr>
          <a:xfrm>
            <a:off x="1201783" y="2834640"/>
            <a:ext cx="9694815" cy="3139321"/>
          </a:xfrm>
          <a:prstGeom prst="rect">
            <a:avLst/>
          </a:prstGeom>
          <a:noFill/>
        </p:spPr>
        <p:txBody>
          <a:bodyPr wrap="square" rtlCol="0">
            <a:spAutoFit/>
          </a:bodyPr>
          <a:lstStyle/>
          <a:p>
            <a:pPr marL="342900" indent="-342900" algn="r" rtl="1">
              <a:buFont typeface="+mj-lt"/>
              <a:buAutoNum type="arabicPeriod"/>
            </a:pPr>
            <a:r>
              <a:rPr lang="ar-JO" b="1" dirty="0"/>
              <a:t>محاكاة المسيح</a:t>
            </a:r>
            <a:r>
              <a:rPr lang="ar-JO" dirty="0"/>
              <a:t>: يُطلب من المسيحيين أن يكونوا على صورة المسيح، الذي قال: "تعلموا مني لأني وديع ومتواضع القلب". التواضع هو جزء أساسي من جوهر التعاليم المسيحية.</a:t>
            </a:r>
          </a:p>
          <a:p>
            <a:pPr marL="342900" indent="-342900" algn="r" rtl="1">
              <a:buFont typeface="+mj-lt"/>
              <a:buAutoNum type="arabicPeriod"/>
            </a:pPr>
            <a:r>
              <a:rPr lang="ar-JO" b="1" dirty="0"/>
              <a:t>الاعتماد على الله: </a:t>
            </a:r>
            <a:r>
              <a:rPr lang="ar-JO" dirty="0"/>
              <a:t>يدرك الشخص المتواضع أنه ليس قوياً بذاته، بل أن أي نجاح يحققه هو بفضل الله الذي يعمل من خلاله. هذا الإدراك يجعله يسعى دائماً لطلب نعمة الله.</a:t>
            </a:r>
          </a:p>
          <a:p>
            <a:pPr marL="342900" indent="-342900" algn="r" rtl="1">
              <a:buFont typeface="+mj-lt"/>
              <a:buAutoNum type="arabicPeriod"/>
            </a:pPr>
            <a:r>
              <a:rPr lang="ar-JO" b="1" dirty="0"/>
              <a:t>النمو الروحي: </a:t>
            </a:r>
            <a:r>
              <a:rPr lang="ar-JO" dirty="0"/>
              <a:t>يجعل التواضع الإنسان مستعداً للتعلم والاستماع والنمو الروحي، لأنه يعترف بنقاط ضعفه ويسعى لتطوير نفسه.</a:t>
            </a:r>
          </a:p>
          <a:p>
            <a:pPr marL="342900" indent="-342900" algn="r" rtl="1">
              <a:buFont typeface="+mj-lt"/>
              <a:buAutoNum type="arabicPeriod"/>
            </a:pPr>
            <a:r>
              <a:rPr lang="ar-JO" b="1" dirty="0"/>
              <a:t>قرب من الآخرين: </a:t>
            </a:r>
            <a:r>
              <a:rPr lang="ar-JO" dirty="0"/>
              <a:t>الشخص المتواضع يميل إلى التعاطف مع الآخرين، ولا يعتبر نفسه أفضل منهم. هذا يجعله قريباً منهم ويشعرهم بالحب والقبول.</a:t>
            </a:r>
          </a:p>
          <a:p>
            <a:pPr marL="342900" indent="-342900" algn="r" rtl="1">
              <a:buFont typeface="+mj-lt"/>
              <a:buAutoNum type="arabicPeriod"/>
            </a:pPr>
            <a:r>
              <a:rPr lang="ar-JO" b="1" dirty="0"/>
              <a:t>الاستعداد للخدمة: </a:t>
            </a:r>
            <a:r>
              <a:rPr lang="ar-JO" dirty="0"/>
              <a:t>التواضع يجعل المؤمن يدرك دوره كخادم لله وللناس، بعيداً عن أي مظاهر للكبرياء أو البحث عن المكانة الشخصية.</a:t>
            </a:r>
          </a:p>
          <a:p>
            <a:pPr marL="342900" indent="-342900" algn="r" rtl="1">
              <a:buFont typeface="+mj-lt"/>
              <a:buAutoNum type="arabicPeriod"/>
            </a:pPr>
            <a:r>
              <a:rPr lang="ar-JO" b="1" dirty="0"/>
              <a:t>قوة التسامح: </a:t>
            </a:r>
            <a:r>
              <a:rPr lang="ar-JO" dirty="0"/>
              <a:t>الشخص المتواضع يلوم نفسه ولا يلوم الآخرين، ويسعى دائماً لبركتهم وصلواته. هذا يساهم في إظهار محبة الله الحقيقية.</a:t>
            </a:r>
            <a:endParaRPr lang="en-US" dirty="0"/>
          </a:p>
        </p:txBody>
      </p:sp>
    </p:spTree>
    <p:extLst>
      <p:ext uri="{BB962C8B-B14F-4D97-AF65-F5344CB8AC3E}">
        <p14:creationId xmlns:p14="http://schemas.microsoft.com/office/powerpoint/2010/main" val="389923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كيف استطيع ان أعيش فضيلة التواضع في حياتي اليومية؟</a:t>
            </a:r>
            <a:endParaRPr lang="en-US" dirty="0"/>
          </a:p>
        </p:txBody>
      </p:sp>
      <p:sp>
        <p:nvSpPr>
          <p:cNvPr id="3" name="TextBox 2"/>
          <p:cNvSpPr txBox="1"/>
          <p:nvPr/>
        </p:nvSpPr>
        <p:spPr>
          <a:xfrm>
            <a:off x="1031966" y="2756263"/>
            <a:ext cx="10215154" cy="3416320"/>
          </a:xfrm>
          <a:prstGeom prst="rect">
            <a:avLst/>
          </a:prstGeom>
          <a:noFill/>
        </p:spPr>
        <p:txBody>
          <a:bodyPr wrap="square" rtlCol="0">
            <a:spAutoFit/>
          </a:bodyPr>
          <a:lstStyle/>
          <a:p>
            <a:pPr marL="342900" indent="-342900" algn="r" rtl="1">
              <a:buFont typeface="Arial" panose="020B0604020202020204" pitchFamily="34" charset="0"/>
              <a:buChar char="•"/>
            </a:pPr>
            <a:r>
              <a:rPr lang="ar-JO" dirty="0"/>
              <a:t>اطلب العون الإلهي: التواضع هبة إلهية تتطلب طلبها باستمرار من الله من خلال الصلاة.</a:t>
            </a:r>
          </a:p>
          <a:p>
            <a:pPr marL="342900" indent="-342900" algn="r" rtl="1">
              <a:buFont typeface="Arial" panose="020B0604020202020204" pitchFamily="34" charset="0"/>
              <a:buChar char="•"/>
            </a:pPr>
            <a:r>
              <a:rPr lang="ar-JO" dirty="0"/>
              <a:t>مارس الطاعة: الطاعة، سواء كانت لله أو للآخرين، هي طريق أساسي للتواضع لأنها تتضمن التنازل عن الرأي الشخصي وتنفيذ مشيئة الآخرين. إنكار الذات هو جزء أساسي من التدريب الروحي.</a:t>
            </a:r>
          </a:p>
          <a:p>
            <a:pPr marL="342900" indent="-342900" algn="r" rtl="1">
              <a:buFont typeface="Arial" panose="020B0604020202020204" pitchFamily="34" charset="0"/>
              <a:buChar char="•"/>
            </a:pPr>
            <a:r>
              <a:rPr lang="ar-JO" dirty="0"/>
              <a:t>تحمل الإساءات: قبول الإهانات أو الإساءات بهدوء وصبر يسمح لك بالنمو في التواضع الحقيقي. يعتبر الآباء القدماء هذه التجارب بمثابة "مكواة" من المسيح لشفائنا من مرض الكبرياء.</a:t>
            </a:r>
          </a:p>
          <a:p>
            <a:pPr marL="342900" indent="-342900" algn="r" rtl="1">
              <a:buFont typeface="Arial" panose="020B0604020202020204" pitchFamily="34" charset="0"/>
              <a:buChar char="•"/>
            </a:pPr>
            <a:r>
              <a:rPr lang="ar-JO" dirty="0"/>
              <a:t>اخدم الآخرين: يركز التواضع على خدمة الآخرين بدلاً من السعي وراء المجد الشخصي. يجب أن تسعى جاهدًا لمساعدة الآخرين في اكتشاف نقاط قوتهم، بدلاً من السيطرة عليهم.</a:t>
            </a:r>
          </a:p>
          <a:p>
            <a:pPr marL="342900" indent="-342900" algn="r" rtl="1">
              <a:buFont typeface="Arial" panose="020B0604020202020204" pitchFamily="34" charset="0"/>
              <a:buChar char="•"/>
            </a:pPr>
            <a:r>
              <a:rPr lang="ar-JO" dirty="0"/>
              <a:t>ابحث عن التوازن: تجنب النسك الزائد الذي قد يؤدي إلى الكبرياء. بدلاً من ذلك، ركز على الطاعة والأفعال التي تؤدي إلى الاتضاع الحقيقي.</a:t>
            </a:r>
          </a:p>
          <a:p>
            <a:pPr marL="342900" indent="-342900" algn="r" rtl="1">
              <a:buFont typeface="Arial" panose="020B0604020202020204" pitchFamily="34" charset="0"/>
              <a:buChar char="•"/>
            </a:pPr>
            <a:r>
              <a:rPr lang="ar-JO" dirty="0"/>
              <a:t>استمع للآخرين: الشخص المتواضع قادر على الاستماع للآخرين وقبولهم. لا يشعر بالحاجة إلى التحكم بالآخرين، بل يمتلك ثقة كافية ليسمح لهم بالنمو.</a:t>
            </a:r>
          </a:p>
          <a:p>
            <a:pPr marL="342900" indent="-342900" algn="r" rtl="1">
              <a:buFont typeface="Arial" panose="020B0604020202020204" pitchFamily="34" charset="0"/>
              <a:buChar char="•"/>
            </a:pPr>
            <a:r>
              <a:rPr lang="ar-JO" dirty="0"/>
              <a:t>عش في الخفاء: حاول القيام بالأعمال الحسنة دون انتظار الشكر أو الثناء. العيش في الخفاء هو جزء أساسي من التواضع.</a:t>
            </a:r>
            <a:endParaRPr lang="en-US" dirty="0"/>
          </a:p>
        </p:txBody>
      </p:sp>
    </p:spTree>
    <p:extLst>
      <p:ext uri="{BB962C8B-B14F-4D97-AF65-F5344CB8AC3E}">
        <p14:creationId xmlns:p14="http://schemas.microsoft.com/office/powerpoint/2010/main" val="826488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TotalTime>
  <Words>764</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Google Sans</vt:lpstr>
      <vt:lpstr>Organic</vt:lpstr>
      <vt:lpstr>حياة القديسه ماري الفونسين</vt:lpstr>
      <vt:lpstr>حياتها المبكره</vt:lpstr>
      <vt:lpstr>حياتها</vt:lpstr>
      <vt:lpstr>انجازاتها</vt:lpstr>
      <vt:lpstr>فضائلها </vt:lpstr>
      <vt:lpstr>فضيلة التواضع (كيف عاشتها)</vt:lpstr>
      <vt:lpstr>أمثله على تواضعها</vt:lpstr>
      <vt:lpstr>لماذا تعتبر فضيلة التةاضع مهمة في حياتنا؟</vt:lpstr>
      <vt:lpstr>كيف استطيع ان أعيش فضيلة التواضع في حياتي اليومية؟</vt:lpstr>
      <vt:lpstr>موقف من حياتي اليومية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حياة القديسه ماري الفونسين</dc:title>
  <dc:creator>Sophia</dc:creator>
  <cp:lastModifiedBy>Dima Al Farah</cp:lastModifiedBy>
  <cp:revision>7</cp:revision>
  <dcterms:created xsi:type="dcterms:W3CDTF">2025-11-19T18:57:03Z</dcterms:created>
  <dcterms:modified xsi:type="dcterms:W3CDTF">2025-11-19T19:56:34Z</dcterms:modified>
</cp:coreProperties>
</file>