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sldIdLst>
    <p:sldId id="257" r:id="rId2"/>
    <p:sldId id="256"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0" d="100"/>
          <a:sy n="70"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8CD497-A340-4769-86EA-A2BAADFE8DDC}"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137433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CD497-A340-4769-86EA-A2BAADFE8DDC}"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114902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CD497-A340-4769-86EA-A2BAADFE8DDC}"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2400994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CD497-A340-4769-86EA-A2BAADFE8DDC}"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6E74C-AA1C-4150-A729-E032304902E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27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CD497-A340-4769-86EA-A2BAADFE8DDC}"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1618059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8CD497-A340-4769-86EA-A2BAADFE8DDC}" type="datetimeFigureOut">
              <a:rPr lang="en-US" smtClean="0"/>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1973908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8CD497-A340-4769-86EA-A2BAADFE8DDC}" type="datetimeFigureOut">
              <a:rPr lang="en-US" smtClean="0"/>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1063993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CD497-A340-4769-86EA-A2BAADFE8DDC}"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1503205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CD497-A340-4769-86EA-A2BAADFE8DDC}"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355787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CD497-A340-4769-86EA-A2BAADFE8DDC}"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79477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8CD497-A340-4769-86EA-A2BAADFE8DDC}"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201978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8CD497-A340-4769-86EA-A2BAADFE8DDC}"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275632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CD497-A340-4769-86EA-A2BAADFE8DDC}" type="datetimeFigureOut">
              <a:rPr lang="en-US" smtClean="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145872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CD497-A340-4769-86EA-A2BAADFE8DDC}" type="datetimeFigureOut">
              <a:rPr lang="en-US" smtClean="0"/>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180250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E8CD497-A340-4769-86EA-A2BAADFE8DDC}" type="datetimeFigureOut">
              <a:rPr lang="en-US" smtClean="0"/>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354035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CD497-A340-4769-86EA-A2BAADFE8DDC}"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112212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CD497-A340-4769-86EA-A2BAADFE8DDC}"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6E74C-AA1C-4150-A729-E032304902E9}" type="slidenum">
              <a:rPr lang="en-US" smtClean="0"/>
              <a:t>‹#›</a:t>
            </a:fld>
            <a:endParaRPr lang="en-US"/>
          </a:p>
        </p:txBody>
      </p:sp>
    </p:spTree>
    <p:extLst>
      <p:ext uri="{BB962C8B-B14F-4D97-AF65-F5344CB8AC3E}">
        <p14:creationId xmlns:p14="http://schemas.microsoft.com/office/powerpoint/2010/main" val="110454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E8CD497-A340-4769-86EA-A2BAADFE8DDC}" type="datetimeFigureOut">
              <a:rPr lang="en-US" smtClean="0"/>
              <a:t>11/20/2025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AD6E74C-AA1C-4150-A729-E032304902E9}" type="slidenum">
              <a:rPr lang="en-US" smtClean="0"/>
              <a:t>‹#›</a:t>
            </a:fld>
            <a:endParaRPr lang="en-US"/>
          </a:p>
        </p:txBody>
      </p:sp>
    </p:spTree>
    <p:extLst>
      <p:ext uri="{BB962C8B-B14F-4D97-AF65-F5344CB8AC3E}">
        <p14:creationId xmlns:p14="http://schemas.microsoft.com/office/powerpoint/2010/main" val="112462847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69242" y="2550110"/>
            <a:ext cx="8375303" cy="1380444"/>
          </a:xfrm>
        </p:spPr>
        <p:txBody>
          <a:bodyPr>
            <a:noAutofit/>
          </a:bodyPr>
          <a:lstStyle/>
          <a:p>
            <a:r>
              <a:rPr lang="ar-SA" sz="6000" b="1" dirty="0" smtClean="0">
                <a:solidFill>
                  <a:srgbClr val="002060"/>
                </a:solidFill>
              </a:rPr>
              <a:t>القديسة ماري </a:t>
            </a:r>
            <a:r>
              <a:rPr lang="ar-JO" sz="6000" b="1" dirty="0" smtClean="0">
                <a:solidFill>
                  <a:srgbClr val="002060"/>
                </a:solidFill>
              </a:rPr>
              <a:t>ا</a:t>
            </a:r>
            <a:r>
              <a:rPr lang="ar-SA" sz="6000" b="1" dirty="0" smtClean="0">
                <a:solidFill>
                  <a:srgbClr val="002060"/>
                </a:solidFill>
              </a:rPr>
              <a:t>لفونسين</a:t>
            </a:r>
            <a:endParaRPr lang="en-US" sz="6000" dirty="0">
              <a:solidFill>
                <a:srgbClr val="002060"/>
              </a:solidFill>
            </a:endParaRPr>
          </a:p>
        </p:txBody>
      </p:sp>
      <p:pic>
        <p:nvPicPr>
          <p:cNvPr id="2" name="Picture 1"/>
          <p:cNvPicPr>
            <a:picLocks noChangeAspect="1"/>
          </p:cNvPicPr>
          <p:nvPr/>
        </p:nvPicPr>
        <p:blipFill>
          <a:blip r:embed="rId2"/>
          <a:stretch>
            <a:fillRect/>
          </a:stretch>
        </p:blipFill>
        <p:spPr>
          <a:xfrm flipH="1">
            <a:off x="10196" y="3896436"/>
            <a:ext cx="4865508" cy="3002508"/>
          </a:xfrm>
          <a:prstGeom prst="rect">
            <a:avLst/>
          </a:prstGeom>
          <a:ln>
            <a:noFill/>
          </a:ln>
          <a:effectLst>
            <a:softEdge rad="112500"/>
          </a:effectLst>
        </p:spPr>
      </p:pic>
      <p:pic>
        <p:nvPicPr>
          <p:cNvPr id="4" name="Picture 3"/>
          <p:cNvPicPr>
            <a:picLocks noChangeAspect="1"/>
          </p:cNvPicPr>
          <p:nvPr/>
        </p:nvPicPr>
        <p:blipFill>
          <a:blip r:embed="rId2"/>
          <a:stretch>
            <a:fillRect/>
          </a:stretch>
        </p:blipFill>
        <p:spPr>
          <a:xfrm>
            <a:off x="7326492" y="0"/>
            <a:ext cx="4865508" cy="3002508"/>
          </a:xfrm>
          <a:prstGeom prst="rect">
            <a:avLst/>
          </a:prstGeom>
          <a:ln>
            <a:noFill/>
          </a:ln>
          <a:effectLst>
            <a:softEdge rad="112500"/>
          </a:effectLst>
        </p:spPr>
      </p:pic>
    </p:spTree>
    <p:extLst>
      <p:ext uri="{BB962C8B-B14F-4D97-AF65-F5344CB8AC3E}">
        <p14:creationId xmlns:p14="http://schemas.microsoft.com/office/powerpoint/2010/main" val="29705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ar-SA" b="1" dirty="0">
                <a:solidFill>
                  <a:srgbClr val="002060"/>
                </a:solidFill>
              </a:rPr>
              <a:t>من هي القديسة ماري ألفونسين؟</a:t>
            </a:r>
            <a:r>
              <a:rPr lang="en-US" dirty="0">
                <a:solidFill>
                  <a:srgbClr val="002060"/>
                </a:solidFill>
              </a:rPr>
              <a:t/>
            </a:r>
            <a:br>
              <a:rPr lang="en-US" dirty="0">
                <a:solidFill>
                  <a:srgbClr val="002060"/>
                </a:solidFill>
              </a:rPr>
            </a:br>
            <a:endParaRPr lang="en-US" dirty="0">
              <a:solidFill>
                <a:srgbClr val="002060"/>
              </a:solidFill>
            </a:endParaRPr>
          </a:p>
        </p:txBody>
      </p:sp>
      <p:pic>
        <p:nvPicPr>
          <p:cNvPr id="8" name="Content Placeholder 7"/>
          <p:cNvPicPr>
            <a:picLocks noGrp="1" noChangeAspect="1"/>
          </p:cNvPicPr>
          <p:nvPr>
            <p:ph sz="quarter" idx="13"/>
          </p:nvPr>
        </p:nvPicPr>
        <p:blipFill>
          <a:blip r:embed="rId2"/>
          <a:stretch>
            <a:fillRect/>
          </a:stretch>
        </p:blipFill>
        <p:spPr>
          <a:xfrm>
            <a:off x="1467382" y="2214694"/>
            <a:ext cx="2777640" cy="3790321"/>
          </a:xfrm>
          <a:prstGeom prst="rect">
            <a:avLst/>
          </a:prstGeom>
        </p:spPr>
      </p:pic>
      <p:sp>
        <p:nvSpPr>
          <p:cNvPr id="7" name="AutoShape 2" descr="‫ماري ألفونسين - ويكيبيديا‬‎"/>
          <p:cNvSpPr>
            <a:spLocks noGrp="1" noChangeAspect="1" noChangeArrowheads="1"/>
          </p:cNvSpPr>
          <p:nvPr>
            <p:ph sz="quarter" idx="14"/>
          </p:nvPr>
        </p:nvSpPr>
        <p:spPr bwMode="auto">
          <a:xfrm>
            <a:off x="6086901" y="1978925"/>
            <a:ext cx="5433926" cy="33300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algn="r" rtl="1">
              <a:lnSpc>
                <a:spcPct val="107000"/>
              </a:lnSpc>
              <a:spcBef>
                <a:spcPts val="0"/>
              </a:spcBef>
              <a:spcAft>
                <a:spcPts val="800"/>
              </a:spcAft>
            </a:pPr>
            <a:r>
              <a:rPr lang="ar-SA" sz="2800" dirty="0">
                <a:solidFill>
                  <a:srgbClr val="002060"/>
                </a:solidFill>
              </a:rPr>
              <a:t>القديسة ماري ألفونسين هي أول قديسة عربية فلسطينية من القدس، وهي مؤسِّسة رهبنة راهبات الوردية المقدسة للروم الكاثوليك، وهي أول رهبنة عربية في الشرق الأوسط. كرّست حياتها لتعليم الفتيات وخدمة الفقراء والمحتاجين، وتميزت بتواضعها العميق وإيمانها الثابت وعشقها لمريم العذراء وصلاة المسبحة </a:t>
            </a:r>
            <a:r>
              <a:rPr lang="ar-SA" sz="2800" dirty="0" smtClean="0">
                <a:solidFill>
                  <a:srgbClr val="002060"/>
                </a:solidFill>
              </a:rPr>
              <a:t>الوردية</a:t>
            </a:r>
            <a:r>
              <a:rPr lang="en-US" sz="2800" dirty="0" smtClean="0">
                <a:solidFill>
                  <a:srgbClr val="002060"/>
                </a:solidFill>
              </a:rPr>
              <a:t>.</a:t>
            </a:r>
            <a:endParaRPr lang="en-US" sz="2800" dirty="0">
              <a:solidFill>
                <a:srgbClr val="002060"/>
              </a:solidFill>
            </a:endParaRPr>
          </a:p>
        </p:txBody>
      </p:sp>
    </p:spTree>
    <p:extLst>
      <p:ext uri="{BB962C8B-B14F-4D97-AF65-F5344CB8AC3E}">
        <p14:creationId xmlns:p14="http://schemas.microsoft.com/office/powerpoint/2010/main" val="232515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b="1" dirty="0">
                <a:solidFill>
                  <a:srgbClr val="002060"/>
                </a:solidFill>
              </a:rPr>
              <a:t>أين ولدت ومتى؟</a:t>
            </a:r>
            <a:r>
              <a:rPr lang="en-US" dirty="0">
                <a:solidFill>
                  <a:srgbClr val="002060"/>
                </a:solidFill>
              </a:rPr>
              <a:t/>
            </a:r>
            <a:br>
              <a:rPr lang="en-US" dirty="0">
                <a:solidFill>
                  <a:srgbClr val="002060"/>
                </a:solidFill>
              </a:rPr>
            </a:br>
            <a:endParaRPr lang="en-US" dirty="0">
              <a:solidFill>
                <a:srgbClr val="002060"/>
              </a:solidFill>
            </a:endParaRPr>
          </a:p>
        </p:txBody>
      </p:sp>
      <p:pic>
        <p:nvPicPr>
          <p:cNvPr id="8" name="Content Placeholder 7"/>
          <p:cNvPicPr>
            <a:picLocks noGrp="1" noChangeAspect="1"/>
          </p:cNvPicPr>
          <p:nvPr>
            <p:ph sz="quarter" idx="13"/>
          </p:nvPr>
        </p:nvPicPr>
        <p:blipFill>
          <a:blip r:embed="rId2"/>
          <a:stretch>
            <a:fillRect/>
          </a:stretch>
        </p:blipFill>
        <p:spPr>
          <a:xfrm>
            <a:off x="1050878" y="2017927"/>
            <a:ext cx="3439235" cy="3155578"/>
          </a:xfrm>
          <a:prstGeom prst="rect">
            <a:avLst/>
          </a:prstGeom>
        </p:spPr>
      </p:pic>
      <p:sp>
        <p:nvSpPr>
          <p:cNvPr id="4" name="Content Placeholder 3"/>
          <p:cNvSpPr>
            <a:spLocks noGrp="1"/>
          </p:cNvSpPr>
          <p:nvPr>
            <p:ph sz="quarter" idx="14"/>
          </p:nvPr>
        </p:nvSpPr>
        <p:spPr>
          <a:xfrm>
            <a:off x="5732060" y="1774210"/>
            <a:ext cx="5545540" cy="4531056"/>
          </a:xfrm>
        </p:spPr>
        <p:txBody>
          <a:bodyPr>
            <a:noAutofit/>
          </a:bodyPr>
          <a:lstStyle/>
          <a:p>
            <a:pPr marL="0" marR="0" algn="r" rtl="1">
              <a:lnSpc>
                <a:spcPct val="107000"/>
              </a:lnSpc>
              <a:spcBef>
                <a:spcPts val="0"/>
              </a:spcBef>
              <a:spcAft>
                <a:spcPts val="800"/>
              </a:spcAft>
            </a:pPr>
            <a:r>
              <a:rPr lang="ar-SA" sz="2800" dirty="0">
                <a:solidFill>
                  <a:srgbClr val="002060"/>
                </a:solidFill>
              </a:rPr>
              <a:t>اسمها الأصلي عند الولادة هو </a:t>
            </a:r>
            <a:r>
              <a:rPr lang="ar-SA" sz="2800" b="1" dirty="0">
                <a:solidFill>
                  <a:srgbClr val="002060"/>
                </a:solidFill>
              </a:rPr>
              <a:t>سلطانة دانيال </a:t>
            </a:r>
            <a:r>
              <a:rPr lang="ar-SA" sz="2800" dirty="0">
                <a:solidFill>
                  <a:srgbClr val="002060"/>
                </a:solidFill>
              </a:rPr>
              <a:t>غطاس</a:t>
            </a:r>
            <a:r>
              <a:rPr lang="en-US" sz="2800" dirty="0">
                <a:solidFill>
                  <a:srgbClr val="002060"/>
                </a:solidFill>
              </a:rPr>
              <a:t>. </a:t>
            </a:r>
            <a:r>
              <a:rPr lang="ar-SA" sz="2800" dirty="0">
                <a:solidFill>
                  <a:srgbClr val="002060"/>
                </a:solidFill>
              </a:rPr>
              <a:t>ولدت في القدس في 4 أكتوبر 1843، وتوفيت في عين كارم بتاريخ 25 مارس 1927. </a:t>
            </a:r>
            <a:endParaRPr lang="ar-JO" sz="2800" dirty="0" smtClean="0">
              <a:solidFill>
                <a:srgbClr val="002060"/>
              </a:solidFill>
            </a:endParaRPr>
          </a:p>
          <a:p>
            <a:pPr marL="0" marR="0" algn="r" rtl="1">
              <a:lnSpc>
                <a:spcPct val="107000"/>
              </a:lnSpc>
              <a:spcBef>
                <a:spcPts val="0"/>
              </a:spcBef>
              <a:spcAft>
                <a:spcPts val="800"/>
              </a:spcAft>
            </a:pPr>
            <a:r>
              <a:rPr lang="ar-SA" sz="2800" dirty="0" smtClean="0">
                <a:solidFill>
                  <a:srgbClr val="002060"/>
                </a:solidFill>
              </a:rPr>
              <a:t>هي </a:t>
            </a:r>
            <a:r>
              <a:rPr lang="ar-SA" sz="2800" b="1" dirty="0">
                <a:solidFill>
                  <a:srgbClr val="002060"/>
                </a:solidFill>
              </a:rPr>
              <a:t>راهبة فلسط</a:t>
            </a:r>
            <a:r>
              <a:rPr lang="ar-SA" sz="2800" dirty="0">
                <a:solidFill>
                  <a:srgbClr val="002060"/>
                </a:solidFill>
              </a:rPr>
              <a:t>ينية </a:t>
            </a:r>
            <a:r>
              <a:rPr lang="ar-SA" sz="2800" b="1" dirty="0">
                <a:solidFill>
                  <a:srgbClr val="002060"/>
                </a:solidFill>
              </a:rPr>
              <a:t>كاثوليكية</a:t>
            </a:r>
            <a:r>
              <a:rPr lang="ar-SA" sz="2800" dirty="0">
                <a:solidFill>
                  <a:srgbClr val="002060"/>
                </a:solidFill>
              </a:rPr>
              <a:t> من عائلة عريقة ومتدينة في القدس. انضمت في البداية إلى رهبنة راهبات مار يوسف للظهور، حيث تلقت اسم "ماري ألفونسين</a:t>
            </a:r>
            <a:r>
              <a:rPr lang="en-US" sz="2800" dirty="0">
                <a:solidFill>
                  <a:srgbClr val="002060"/>
                </a:solidFill>
              </a:rPr>
              <a:t>".</a:t>
            </a:r>
          </a:p>
        </p:txBody>
      </p:sp>
    </p:spTree>
    <p:extLst>
      <p:ext uri="{BB962C8B-B14F-4D97-AF65-F5344CB8AC3E}">
        <p14:creationId xmlns:p14="http://schemas.microsoft.com/office/powerpoint/2010/main" val="79171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rgbClr val="002060"/>
                </a:solidFill>
              </a:rPr>
              <a:t>ماذا كانت تحب أن تعمل وهي صغيرة؟</a:t>
            </a:r>
            <a:endParaRPr lang="en-US" dirty="0">
              <a:solidFill>
                <a:srgbClr val="002060"/>
              </a:solidFill>
            </a:endParaRPr>
          </a:p>
        </p:txBody>
      </p:sp>
      <p:sp>
        <p:nvSpPr>
          <p:cNvPr id="4" name="Content Placeholder 3"/>
          <p:cNvSpPr>
            <a:spLocks noGrp="1"/>
          </p:cNvSpPr>
          <p:nvPr>
            <p:ph sz="quarter" idx="14"/>
          </p:nvPr>
        </p:nvSpPr>
        <p:spPr>
          <a:xfrm>
            <a:off x="6172200" y="2115404"/>
            <a:ext cx="5105400" cy="3675796"/>
          </a:xfrm>
        </p:spPr>
        <p:txBody>
          <a:bodyPr>
            <a:noAutofit/>
          </a:bodyPr>
          <a:lstStyle/>
          <a:p>
            <a:pPr algn="r" rtl="1"/>
            <a:r>
              <a:rPr lang="ar-SA" sz="2800" dirty="0">
                <a:solidFill>
                  <a:srgbClr val="002060"/>
                </a:solidFill>
              </a:rPr>
              <a:t>نشأت سلطانة (ماري ألفونسين لاحقًا) في جو عائلي متميز بالتقوى وحب الفضيلة. كانت تحضر القداس الإلهي بانتظام، وكانت عائلتها تواظب على صلاة المسبحة الوردية أمام تمثال العذراء مريم كل ليلة. </a:t>
            </a:r>
            <a:r>
              <a:rPr lang="ar-SA" sz="2800" dirty="0">
                <a:solidFill>
                  <a:srgbClr val="002060"/>
                </a:solidFill>
              </a:rPr>
              <a:t>لم تذكر المصادر هواية محددة، ولكن نشأتها كانت موجهة نحو الصلاة والتقوى والالتزام بالحياة </a:t>
            </a:r>
            <a:r>
              <a:rPr lang="ar-SA" sz="2800" dirty="0" smtClean="0">
                <a:solidFill>
                  <a:srgbClr val="002060"/>
                </a:solidFill>
              </a:rPr>
              <a:t>المسيحية</a:t>
            </a:r>
            <a:r>
              <a:rPr lang="en-US" sz="2800" dirty="0" smtClean="0">
                <a:solidFill>
                  <a:srgbClr val="002060"/>
                </a:solidFill>
              </a:rPr>
              <a:t>.</a:t>
            </a:r>
            <a:endParaRPr lang="en-US" sz="2800" dirty="0">
              <a:solidFill>
                <a:srgbClr val="002060"/>
              </a:solidFill>
            </a:endParaRPr>
          </a:p>
        </p:txBody>
      </p:sp>
      <p:pic>
        <p:nvPicPr>
          <p:cNvPr id="6" name="Picture 5"/>
          <p:cNvPicPr>
            <a:picLocks noChangeAspect="1"/>
          </p:cNvPicPr>
          <p:nvPr/>
        </p:nvPicPr>
        <p:blipFill>
          <a:blip r:embed="rId2"/>
          <a:stretch>
            <a:fillRect/>
          </a:stretch>
        </p:blipFill>
        <p:spPr>
          <a:xfrm>
            <a:off x="1553641" y="2287482"/>
            <a:ext cx="4192066" cy="3576506"/>
          </a:xfrm>
          <a:prstGeom prst="rect">
            <a:avLst/>
          </a:prstGeom>
        </p:spPr>
      </p:pic>
    </p:spTree>
    <p:extLst>
      <p:ext uri="{BB962C8B-B14F-4D97-AF65-F5344CB8AC3E}">
        <p14:creationId xmlns:p14="http://schemas.microsoft.com/office/powerpoint/2010/main" val="331723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27" y="267997"/>
            <a:ext cx="10364451" cy="1596177"/>
          </a:xfrm>
        </p:spPr>
        <p:txBody>
          <a:bodyPr/>
          <a:lstStyle/>
          <a:p>
            <a:r>
              <a:rPr lang="ar-SA" b="1" dirty="0">
                <a:solidFill>
                  <a:srgbClr val="002060"/>
                </a:solidFill>
                <a:latin typeface="Calibri" panose="020F0502020204030204" pitchFamily="34" charset="0"/>
                <a:ea typeface="Times New Roman" panose="02020603050405020304" pitchFamily="18" charset="0"/>
              </a:rPr>
              <a:t>كيف كانت تخدم الناس والكنيسة؟</a:t>
            </a:r>
            <a:r>
              <a:rPr lang="en-US" sz="2800" dirty="0">
                <a:solidFill>
                  <a:srgbClr val="002060"/>
                </a:solidFill>
                <a:latin typeface="Calibri" panose="020F0502020204030204" pitchFamily="34" charset="0"/>
                <a:ea typeface="Calibri" panose="020F0502020204030204" pitchFamily="34" charset="0"/>
                <a:cs typeface="Arial" panose="020B0604020202020204" pitchFamily="34" charset="0"/>
              </a:rPr>
              <a:t/>
            </a:r>
            <a:br>
              <a:rPr lang="en-US" sz="2800" dirty="0">
                <a:solidFill>
                  <a:srgbClr val="002060"/>
                </a:solidFill>
                <a:latin typeface="Calibri" panose="020F0502020204030204" pitchFamily="34" charset="0"/>
                <a:ea typeface="Calibri" panose="020F0502020204030204" pitchFamily="34" charset="0"/>
                <a:cs typeface="Arial" panose="020B0604020202020204" pitchFamily="34" charset="0"/>
              </a:rPr>
            </a:br>
            <a:endParaRPr lang="en-US" dirty="0">
              <a:solidFill>
                <a:srgbClr val="002060"/>
              </a:solidFill>
            </a:endParaRPr>
          </a:p>
        </p:txBody>
      </p:sp>
      <p:sp>
        <p:nvSpPr>
          <p:cNvPr id="4" name="Content Placeholder 3"/>
          <p:cNvSpPr>
            <a:spLocks noGrp="1"/>
          </p:cNvSpPr>
          <p:nvPr>
            <p:ph sz="quarter" idx="14"/>
          </p:nvPr>
        </p:nvSpPr>
        <p:spPr>
          <a:xfrm>
            <a:off x="3748365" y="1241946"/>
            <a:ext cx="7947766" cy="4107975"/>
          </a:xfrm>
        </p:spPr>
        <p:txBody>
          <a:bodyPr>
            <a:noAutofit/>
          </a:bodyPr>
          <a:lstStyle/>
          <a:p>
            <a:pPr lvl="0" algn="r" rtl="1"/>
            <a:r>
              <a:rPr lang="ar-SA" sz="2800" b="1" dirty="0">
                <a:solidFill>
                  <a:srgbClr val="002060"/>
                </a:solidFill>
              </a:rPr>
              <a:t>التعليم والتربية</a:t>
            </a:r>
            <a:r>
              <a:rPr lang="en-US" sz="2800" b="1" dirty="0">
                <a:solidFill>
                  <a:srgbClr val="002060"/>
                </a:solidFill>
              </a:rPr>
              <a:t>: </a:t>
            </a:r>
            <a:r>
              <a:rPr lang="ar-SA" sz="2800" dirty="0">
                <a:solidFill>
                  <a:srgbClr val="002060"/>
                </a:solidFill>
              </a:rPr>
              <a:t>بدأت خدمتها كمُعلِّمة لتعليم مادة التعليم المسيحي للفتيات في بيت لحم </a:t>
            </a:r>
            <a:r>
              <a:rPr lang="ar-SA" sz="2800" dirty="0" smtClean="0">
                <a:solidFill>
                  <a:srgbClr val="002060"/>
                </a:solidFill>
              </a:rPr>
              <a:t>والقدس</a:t>
            </a:r>
            <a:r>
              <a:rPr lang="en-US" sz="2800" dirty="0" smtClean="0">
                <a:solidFill>
                  <a:srgbClr val="002060"/>
                </a:solidFill>
              </a:rPr>
              <a:t>.</a:t>
            </a:r>
            <a:endParaRPr lang="en-US" sz="2800" dirty="0">
              <a:solidFill>
                <a:srgbClr val="002060"/>
              </a:solidFill>
            </a:endParaRPr>
          </a:p>
          <a:p>
            <a:pPr lvl="0" algn="r" rtl="1"/>
            <a:r>
              <a:rPr lang="ar-SA" sz="2800" b="1" dirty="0">
                <a:solidFill>
                  <a:srgbClr val="002060"/>
                </a:solidFill>
              </a:rPr>
              <a:t>تأسيس الأخويات</a:t>
            </a:r>
            <a:r>
              <a:rPr lang="en-US" sz="2800" b="1" dirty="0">
                <a:solidFill>
                  <a:srgbClr val="002060"/>
                </a:solidFill>
              </a:rPr>
              <a:t>: </a:t>
            </a:r>
            <a:r>
              <a:rPr lang="ar-SA" sz="2800" dirty="0">
                <a:solidFill>
                  <a:srgbClr val="002060"/>
                </a:solidFill>
              </a:rPr>
              <a:t>أسست أخوية الحبل بلا دنس وأخوية الأمهات المسيحيات لتعزيز الإيمان والتقوى بين المؤمنين</a:t>
            </a:r>
            <a:r>
              <a:rPr lang="en-US" sz="2800" dirty="0">
                <a:solidFill>
                  <a:srgbClr val="002060"/>
                </a:solidFill>
              </a:rPr>
              <a:t>.</a:t>
            </a:r>
          </a:p>
          <a:p>
            <a:pPr lvl="0" algn="r" rtl="1"/>
            <a:r>
              <a:rPr lang="ar-SA" sz="2800" b="1" dirty="0">
                <a:solidFill>
                  <a:srgbClr val="002060"/>
                </a:solidFill>
              </a:rPr>
              <a:t>الرعاية الاجتماعية</a:t>
            </a:r>
            <a:r>
              <a:rPr lang="en-US" sz="2800" b="1" dirty="0">
                <a:solidFill>
                  <a:srgbClr val="002060"/>
                </a:solidFill>
              </a:rPr>
              <a:t>: </a:t>
            </a:r>
            <a:r>
              <a:rPr lang="ar-SA" sz="2800" dirty="0">
                <a:solidFill>
                  <a:srgbClr val="002060"/>
                </a:solidFill>
              </a:rPr>
              <a:t>قامت بتأسيس ورشات عمل لتشغيل الفتيات الفقيرات، وخاصة في بيت لحم، وفي نهاية حياتها أسست داراً للأيتام في عين كارم</a:t>
            </a:r>
            <a:r>
              <a:rPr lang="en-US" sz="2800" dirty="0">
                <a:solidFill>
                  <a:srgbClr val="002060"/>
                </a:solidFill>
              </a:rPr>
              <a:t>.</a:t>
            </a:r>
          </a:p>
          <a:p>
            <a:pPr lvl="0" algn="r" rtl="1"/>
            <a:r>
              <a:rPr lang="ar-SA" sz="2800" b="1" dirty="0">
                <a:solidFill>
                  <a:srgbClr val="002060"/>
                </a:solidFill>
              </a:rPr>
              <a:t>الخدمة الروحية</a:t>
            </a:r>
            <a:r>
              <a:rPr lang="en-US" sz="2800" b="1" dirty="0">
                <a:solidFill>
                  <a:srgbClr val="002060"/>
                </a:solidFill>
              </a:rPr>
              <a:t>: </a:t>
            </a:r>
            <a:r>
              <a:rPr lang="ar-SA" sz="2800" dirty="0">
                <a:solidFill>
                  <a:srgbClr val="002060"/>
                </a:solidFill>
              </a:rPr>
              <a:t>كانت رسولاً للمسبحة الوردية، تبث الروحانية والرجاء في نفوس الناس</a:t>
            </a:r>
            <a:r>
              <a:rPr lang="en-US" sz="2800" dirty="0">
                <a:solidFill>
                  <a:srgbClr val="002060"/>
                </a:solidFill>
              </a:rPr>
              <a:t>.</a:t>
            </a:r>
          </a:p>
          <a:p>
            <a:pPr algn="r" rtl="1"/>
            <a:endParaRPr lang="en-US" sz="2800" dirty="0">
              <a:solidFill>
                <a:srgbClr val="002060"/>
              </a:solidFill>
            </a:endParaRPr>
          </a:p>
        </p:txBody>
      </p:sp>
      <p:sp>
        <p:nvSpPr>
          <p:cNvPr id="5" name="Rectangle 4"/>
          <p:cNvSpPr/>
          <p:nvPr/>
        </p:nvSpPr>
        <p:spPr>
          <a:xfrm>
            <a:off x="7400930" y="1707849"/>
            <a:ext cx="184731" cy="312650"/>
          </a:xfrm>
          <a:prstGeom prst="rect">
            <a:avLst/>
          </a:prstGeom>
        </p:spPr>
        <p:txBody>
          <a:bodyPr wrap="none">
            <a:spAutoFit/>
          </a:bodyPr>
          <a:lstStyle/>
          <a:p>
            <a:pPr algn="r">
              <a:lnSpc>
                <a:spcPct val="107000"/>
              </a:lnSpc>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AutoShape 2" descr="اخوية الحبل بلا دنس حيّاط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b="11181"/>
          <a:stretch/>
        </p:blipFill>
        <p:spPr>
          <a:xfrm>
            <a:off x="495447" y="1707849"/>
            <a:ext cx="3252918" cy="3766152"/>
          </a:xfrm>
          <a:prstGeom prst="rect">
            <a:avLst/>
          </a:prstGeom>
        </p:spPr>
      </p:pic>
    </p:spTree>
    <p:extLst>
      <p:ext uri="{BB962C8B-B14F-4D97-AF65-F5344CB8AC3E}">
        <p14:creationId xmlns:p14="http://schemas.microsoft.com/office/powerpoint/2010/main" val="2332716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rgbClr val="002060"/>
                </a:solidFill>
              </a:rPr>
              <a:t>ما اسم الرهبنة التي أسستها؟ ولماذا أسستها؟</a:t>
            </a:r>
            <a:r>
              <a:rPr lang="en-US" dirty="0">
                <a:solidFill>
                  <a:srgbClr val="002060"/>
                </a:solidFill>
              </a:rPr>
              <a:t/>
            </a:r>
            <a:br>
              <a:rPr lang="en-US" dirty="0">
                <a:solidFill>
                  <a:srgbClr val="002060"/>
                </a:solidFill>
              </a:rPr>
            </a:br>
            <a:endParaRPr lang="en-US" dirty="0">
              <a:solidFill>
                <a:srgbClr val="002060"/>
              </a:solidFill>
            </a:endParaRPr>
          </a:p>
        </p:txBody>
      </p:sp>
      <p:sp>
        <p:nvSpPr>
          <p:cNvPr id="4" name="Content Placeholder 3"/>
          <p:cNvSpPr>
            <a:spLocks noGrp="1"/>
          </p:cNvSpPr>
          <p:nvPr>
            <p:ph sz="quarter" idx="14"/>
          </p:nvPr>
        </p:nvSpPr>
        <p:spPr>
          <a:xfrm>
            <a:off x="5404513" y="1419368"/>
            <a:ext cx="6414447" cy="5008728"/>
          </a:xfrm>
        </p:spPr>
        <p:txBody>
          <a:bodyPr>
            <a:normAutofit fontScale="92500" lnSpcReduction="20000"/>
          </a:bodyPr>
          <a:lstStyle/>
          <a:p>
            <a:pPr marL="0" indent="0" algn="r" rtl="1">
              <a:buNone/>
            </a:pPr>
            <a:r>
              <a:rPr lang="en-US" b="1" dirty="0"/>
              <a:t> </a:t>
            </a:r>
            <a:endParaRPr lang="en-US" dirty="0"/>
          </a:p>
          <a:p>
            <a:pPr lvl="0" algn="r" rtl="1"/>
            <a:r>
              <a:rPr lang="ar-SA" sz="3000" b="1" dirty="0">
                <a:solidFill>
                  <a:srgbClr val="002060"/>
                </a:solidFill>
              </a:rPr>
              <a:t>اسم الرهبنة</a:t>
            </a:r>
            <a:r>
              <a:rPr lang="en-US" sz="3000" b="1" dirty="0">
                <a:solidFill>
                  <a:srgbClr val="002060"/>
                </a:solidFill>
              </a:rPr>
              <a:t>: </a:t>
            </a:r>
            <a:r>
              <a:rPr lang="ar-SA" sz="3000" dirty="0">
                <a:solidFill>
                  <a:srgbClr val="002060"/>
                </a:solidFill>
              </a:rPr>
              <a:t>راهبات المسبحة الوردية المقدسة في القدس</a:t>
            </a:r>
            <a:r>
              <a:rPr lang="en-US" sz="3000" dirty="0">
                <a:solidFill>
                  <a:srgbClr val="002060"/>
                </a:solidFill>
              </a:rPr>
              <a:t> (Rosary Sisters)</a:t>
            </a:r>
            <a:r>
              <a:rPr lang="ar-SA" sz="3000" dirty="0">
                <a:solidFill>
                  <a:srgbClr val="002060"/>
                </a:solidFill>
              </a:rPr>
              <a:t>، وهي أول رهبنة عربية محلية</a:t>
            </a:r>
            <a:r>
              <a:rPr lang="en-US" sz="3000" dirty="0">
                <a:solidFill>
                  <a:srgbClr val="002060"/>
                </a:solidFill>
              </a:rPr>
              <a:t>.</a:t>
            </a:r>
          </a:p>
          <a:p>
            <a:pPr algn="r" rtl="1"/>
            <a:r>
              <a:rPr lang="ar-SA" sz="3000" b="1" dirty="0">
                <a:solidFill>
                  <a:srgbClr val="002060"/>
                </a:solidFill>
              </a:rPr>
              <a:t>سبب التأسيس</a:t>
            </a:r>
            <a:r>
              <a:rPr lang="en-US" sz="3000" dirty="0">
                <a:solidFill>
                  <a:srgbClr val="002060"/>
                </a:solidFill>
              </a:rPr>
              <a:t>: </a:t>
            </a:r>
            <a:r>
              <a:rPr lang="ar-SA" sz="3000" dirty="0">
                <a:solidFill>
                  <a:srgbClr val="002060"/>
                </a:solidFill>
              </a:rPr>
              <a:t>تأسست الرهبنة بناءً على ظهورات ورؤى متكررة للسيدة العذراء مريم بدأت في عام 1874 أثناء تواجدها في بيت لحم. </a:t>
            </a:r>
            <a:r>
              <a:rPr lang="ar-SA" sz="3000" dirty="0">
                <a:solidFill>
                  <a:srgbClr val="002060"/>
                </a:solidFill>
              </a:rPr>
              <a:t>طلبت منها العذراء تأسيس رهبنة عربية خاصة بالمسيحيات العربيات، تكون مهمتها الأساسية نشر صلاة المسبحة الوردية والاهتمام بالتعليم والخدمة المحلية في الأبرشية </a:t>
            </a:r>
            <a:r>
              <a:rPr lang="ar-SA" sz="3000" dirty="0" smtClean="0">
                <a:solidFill>
                  <a:srgbClr val="002060"/>
                </a:solidFill>
              </a:rPr>
              <a:t>اللاتينية</a:t>
            </a:r>
            <a:r>
              <a:rPr lang="ar-JO" sz="3000" dirty="0">
                <a:solidFill>
                  <a:srgbClr val="002060"/>
                </a:solidFill>
              </a:rPr>
              <a:t>.</a:t>
            </a:r>
            <a:endParaRPr lang="en-US" sz="3000" dirty="0">
              <a:solidFill>
                <a:srgbClr val="002060"/>
              </a:solidFill>
            </a:endParaRPr>
          </a:p>
        </p:txBody>
      </p:sp>
      <p:pic>
        <p:nvPicPr>
          <p:cNvPr id="5" name="Picture 4"/>
          <p:cNvPicPr>
            <a:picLocks noChangeAspect="1"/>
          </p:cNvPicPr>
          <p:nvPr/>
        </p:nvPicPr>
        <p:blipFill>
          <a:blip r:embed="rId2"/>
          <a:stretch>
            <a:fillRect/>
          </a:stretch>
        </p:blipFill>
        <p:spPr>
          <a:xfrm>
            <a:off x="1199390" y="1937982"/>
            <a:ext cx="4205123" cy="4107976"/>
          </a:xfrm>
          <a:prstGeom prst="rect">
            <a:avLst/>
          </a:prstGeom>
        </p:spPr>
      </p:pic>
    </p:spTree>
    <p:extLst>
      <p:ext uri="{BB962C8B-B14F-4D97-AF65-F5344CB8AC3E}">
        <p14:creationId xmlns:p14="http://schemas.microsoft.com/office/powerpoint/2010/main" val="205546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ar-JO" dirty="0">
                <a:solidFill>
                  <a:srgbClr val="002060"/>
                </a:solidFill>
              </a:rPr>
              <a:t>كيف كانت علاقتها بمريم العذراء؟</a:t>
            </a:r>
            <a:endParaRPr lang="en-US" dirty="0">
              <a:solidFill>
                <a:srgbClr val="002060"/>
              </a:solidFill>
            </a:endParaRPr>
          </a:p>
        </p:txBody>
      </p:sp>
      <p:pic>
        <p:nvPicPr>
          <p:cNvPr id="10" name="Content Placeholder 9"/>
          <p:cNvPicPr>
            <a:picLocks noGrp="1" noChangeAspect="1"/>
          </p:cNvPicPr>
          <p:nvPr>
            <p:ph sz="quarter" idx="13"/>
          </p:nvPr>
        </p:nvPicPr>
        <p:blipFill>
          <a:blip r:embed="rId2"/>
          <a:stretch>
            <a:fillRect/>
          </a:stretch>
        </p:blipFill>
        <p:spPr>
          <a:xfrm>
            <a:off x="1132763" y="2667341"/>
            <a:ext cx="4681182" cy="3424106"/>
          </a:xfrm>
          <a:prstGeom prst="rect">
            <a:avLst/>
          </a:prstGeom>
        </p:spPr>
      </p:pic>
      <p:sp>
        <p:nvSpPr>
          <p:cNvPr id="9" name="Content Placeholder 8"/>
          <p:cNvSpPr>
            <a:spLocks noGrp="1"/>
          </p:cNvSpPr>
          <p:nvPr>
            <p:ph sz="quarter" idx="14"/>
          </p:nvPr>
        </p:nvSpPr>
        <p:spPr>
          <a:xfrm>
            <a:off x="6172826" y="2285204"/>
            <a:ext cx="5105400" cy="3424106"/>
          </a:xfrm>
        </p:spPr>
        <p:txBody>
          <a:bodyPr>
            <a:normAutofit fontScale="62500" lnSpcReduction="20000"/>
          </a:bodyPr>
          <a:lstStyle/>
          <a:p>
            <a:pPr marL="0" indent="0">
              <a:buNone/>
            </a:pPr>
            <a:endParaRPr lang="en-US" dirty="0"/>
          </a:p>
          <a:p>
            <a:pPr algn="r" rtl="1"/>
            <a:r>
              <a:rPr lang="ar-SA" sz="4100" dirty="0">
                <a:solidFill>
                  <a:srgbClr val="002060"/>
                </a:solidFill>
              </a:rPr>
              <a:t>كانت علاقتها بمريم العذراء علاقة </a:t>
            </a:r>
            <a:r>
              <a:rPr lang="ar-SA" sz="4100" b="1" dirty="0">
                <a:solidFill>
                  <a:srgbClr val="002060"/>
                </a:solidFill>
              </a:rPr>
              <a:t>عميقة وخاصة جداً</a:t>
            </a:r>
            <a:r>
              <a:rPr lang="en-US" sz="4100" dirty="0">
                <a:solidFill>
                  <a:srgbClr val="002060"/>
                </a:solidFill>
              </a:rPr>
              <a:t>. </a:t>
            </a:r>
            <a:r>
              <a:rPr lang="ar-SA" sz="4100" dirty="0">
                <a:solidFill>
                  <a:srgbClr val="002060"/>
                </a:solidFill>
              </a:rPr>
              <a:t>لقد كانت "رسولة المسبحة الوردية" وعاشت حياة مريمية </a:t>
            </a:r>
            <a:r>
              <a:rPr lang="ar-SA" sz="4100" dirty="0">
                <a:solidFill>
                  <a:srgbClr val="002060"/>
                </a:solidFill>
              </a:rPr>
              <a:t>بامتياز. كانت ترى العذراء وتسمع صوتها، وكانت تلك الظهورات هي التي قادتها لتأسيس رهبنة الوردية. آمنت القديسة ماري ألفونسين إيماناً راسخاً بأن </a:t>
            </a:r>
            <a:r>
              <a:rPr lang="en-US" sz="4100" dirty="0">
                <a:solidFill>
                  <a:srgbClr val="002060"/>
                </a:solidFill>
              </a:rPr>
              <a:t>"</a:t>
            </a:r>
            <a:r>
              <a:rPr lang="ar-SA" sz="4100" dirty="0">
                <a:solidFill>
                  <a:srgbClr val="002060"/>
                </a:solidFill>
              </a:rPr>
              <a:t>الوردية هي </a:t>
            </a:r>
            <a:r>
              <a:rPr lang="ar-SA" sz="4100" b="1" dirty="0">
                <a:solidFill>
                  <a:srgbClr val="002060"/>
                </a:solidFill>
              </a:rPr>
              <a:t>كنزكم</a:t>
            </a:r>
            <a:endParaRPr lang="en-US" sz="4100" dirty="0">
              <a:solidFill>
                <a:srgbClr val="002060"/>
              </a:solidFill>
            </a:endParaRPr>
          </a:p>
        </p:txBody>
      </p:sp>
    </p:spTree>
    <p:extLst>
      <p:ext uri="{BB962C8B-B14F-4D97-AF65-F5344CB8AC3E}">
        <p14:creationId xmlns:p14="http://schemas.microsoft.com/office/powerpoint/2010/main" val="136741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solidFill>
                  <a:srgbClr val="002060"/>
                </a:solidFill>
              </a:rPr>
              <a:t>ما الصفات التي كانت تميزها؟</a:t>
            </a:r>
            <a:endParaRPr lang="en-US" dirty="0">
              <a:solidFill>
                <a:srgbClr val="002060"/>
              </a:solidFill>
            </a:endParaRPr>
          </a:p>
        </p:txBody>
      </p:sp>
      <p:sp>
        <p:nvSpPr>
          <p:cNvPr id="4" name="Content Placeholder 3"/>
          <p:cNvSpPr>
            <a:spLocks noGrp="1"/>
          </p:cNvSpPr>
          <p:nvPr>
            <p:ph sz="quarter" idx="14"/>
          </p:nvPr>
        </p:nvSpPr>
        <p:spPr>
          <a:xfrm>
            <a:off x="6250675" y="2214694"/>
            <a:ext cx="5764532" cy="3278348"/>
          </a:xfrm>
        </p:spPr>
        <p:txBody>
          <a:bodyPr>
            <a:noAutofit/>
          </a:bodyPr>
          <a:lstStyle/>
          <a:p>
            <a:pPr marL="627063" indent="-53975" algn="r" rtl="1"/>
            <a:r>
              <a:rPr lang="ar-JO" sz="2600" dirty="0">
                <a:solidFill>
                  <a:srgbClr val="002060"/>
                </a:solidFill>
              </a:rPr>
              <a:t>	</a:t>
            </a:r>
            <a:r>
              <a:rPr lang="ar-JO" sz="2600" b="1" dirty="0">
                <a:solidFill>
                  <a:srgbClr val="002060"/>
                </a:solidFill>
              </a:rPr>
              <a:t>التواضع </a:t>
            </a:r>
            <a:r>
              <a:rPr lang="ar-JO" sz="2600" b="1" dirty="0" smtClean="0">
                <a:solidFill>
                  <a:srgbClr val="002060"/>
                </a:solidFill>
              </a:rPr>
              <a:t>العميق. </a:t>
            </a:r>
          </a:p>
          <a:p>
            <a:pPr marL="804863" indent="-285750" algn="r" rtl="1"/>
            <a:r>
              <a:rPr lang="ar-JO" sz="2600" dirty="0">
                <a:solidFill>
                  <a:srgbClr val="002060"/>
                </a:solidFill>
              </a:rPr>
              <a:t>	</a:t>
            </a:r>
            <a:r>
              <a:rPr lang="ar-JO" sz="2600" b="1" dirty="0">
                <a:solidFill>
                  <a:srgbClr val="002060"/>
                </a:solidFill>
              </a:rPr>
              <a:t>الطاعة المطلقة </a:t>
            </a:r>
            <a:r>
              <a:rPr lang="ar-JO" sz="2600" dirty="0" smtClean="0">
                <a:solidFill>
                  <a:srgbClr val="002060"/>
                </a:solidFill>
              </a:rPr>
              <a:t>عاشت </a:t>
            </a:r>
            <a:r>
              <a:rPr lang="ar-JO" sz="2600" dirty="0">
                <a:solidFill>
                  <a:srgbClr val="002060"/>
                </a:solidFill>
              </a:rPr>
              <a:t>حياة طاعة كاملة لمشورة مرشدها الروحي، حتى في أصعب الأوقات والقرارات.</a:t>
            </a:r>
          </a:p>
          <a:p>
            <a:pPr marL="736600" indent="-217488" algn="r" rtl="1"/>
            <a:r>
              <a:rPr lang="ar-JO" sz="2600" b="1" dirty="0" smtClean="0">
                <a:solidFill>
                  <a:srgbClr val="002060"/>
                </a:solidFill>
              </a:rPr>
              <a:t>الثقة </a:t>
            </a:r>
            <a:r>
              <a:rPr lang="ar-JO" sz="2600" b="1" dirty="0">
                <a:solidFill>
                  <a:srgbClr val="002060"/>
                </a:solidFill>
              </a:rPr>
              <a:t>والاتكال على العناية </a:t>
            </a:r>
            <a:r>
              <a:rPr lang="ar-JO" sz="2600" b="1" dirty="0" smtClean="0">
                <a:solidFill>
                  <a:srgbClr val="002060"/>
                </a:solidFill>
              </a:rPr>
              <a:t>الإلهية.</a:t>
            </a:r>
          </a:p>
          <a:p>
            <a:pPr marL="0" indent="0" algn="r" rtl="1">
              <a:buNone/>
            </a:pPr>
            <a:r>
              <a:rPr lang="ar-JO" sz="2600" dirty="0" smtClean="0">
                <a:solidFill>
                  <a:srgbClr val="002060"/>
                </a:solidFill>
              </a:rPr>
              <a:t>.</a:t>
            </a:r>
            <a:r>
              <a:rPr lang="ar-JO" sz="2600" dirty="0">
                <a:solidFill>
                  <a:srgbClr val="002060"/>
                </a:solidFill>
              </a:rPr>
              <a:t>	</a:t>
            </a:r>
          </a:p>
        </p:txBody>
      </p:sp>
      <p:pic>
        <p:nvPicPr>
          <p:cNvPr id="7" name="Picture 6"/>
          <p:cNvPicPr>
            <a:picLocks noChangeAspect="1"/>
          </p:cNvPicPr>
          <p:nvPr/>
        </p:nvPicPr>
        <p:blipFill>
          <a:blip r:embed="rId2"/>
          <a:stretch>
            <a:fillRect/>
          </a:stretch>
        </p:blipFill>
        <p:spPr>
          <a:xfrm>
            <a:off x="2210509" y="1750139"/>
            <a:ext cx="3139411" cy="4207458"/>
          </a:xfrm>
          <a:prstGeom prst="rect">
            <a:avLst/>
          </a:prstGeom>
        </p:spPr>
      </p:pic>
      <p:sp>
        <p:nvSpPr>
          <p:cNvPr id="8" name="Title 1"/>
          <p:cNvSpPr txBox="1">
            <a:spLocks/>
          </p:cNvSpPr>
          <p:nvPr/>
        </p:nvSpPr>
        <p:spPr>
          <a:xfrm>
            <a:off x="-96265" y="5493042"/>
            <a:ext cx="2443358"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ar-JO" sz="2800" b="1" dirty="0" smtClean="0">
                <a:solidFill>
                  <a:srgbClr val="002060"/>
                </a:solidFill>
              </a:rPr>
              <a:t>جاد فاخوري </a:t>
            </a:r>
          </a:p>
          <a:p>
            <a:r>
              <a:rPr lang="ar-JO" sz="2800" b="1" dirty="0" smtClean="0">
                <a:solidFill>
                  <a:srgbClr val="002060"/>
                </a:solidFill>
              </a:rPr>
              <a:t>خامس ه</a:t>
            </a:r>
            <a:endParaRPr lang="en-US" sz="2800" b="1" dirty="0">
              <a:solidFill>
                <a:srgbClr val="002060"/>
              </a:solidFill>
            </a:endParaRPr>
          </a:p>
        </p:txBody>
      </p:sp>
    </p:spTree>
    <p:extLst>
      <p:ext uri="{BB962C8B-B14F-4D97-AF65-F5344CB8AC3E}">
        <p14:creationId xmlns:p14="http://schemas.microsoft.com/office/powerpoint/2010/main" val="366968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solidFill>
                  <a:srgbClr val="002060"/>
                </a:solidFill>
              </a:rPr>
              <a:t>ماذا تعلمت من حياة القديسة ماري ألفونسين؟</a:t>
            </a:r>
            <a:endParaRPr lang="en-US" dirty="0">
              <a:solidFill>
                <a:srgbClr val="002060"/>
              </a:solidFill>
            </a:endParaRPr>
          </a:p>
        </p:txBody>
      </p:sp>
      <p:sp>
        <p:nvSpPr>
          <p:cNvPr id="4" name="Content Placeholder 3"/>
          <p:cNvSpPr>
            <a:spLocks noGrp="1"/>
          </p:cNvSpPr>
          <p:nvPr>
            <p:ph sz="quarter" idx="14"/>
          </p:nvPr>
        </p:nvSpPr>
        <p:spPr>
          <a:xfrm>
            <a:off x="5295957" y="2058851"/>
            <a:ext cx="5982269" cy="4279368"/>
          </a:xfrm>
        </p:spPr>
        <p:txBody>
          <a:bodyPr>
            <a:normAutofit/>
          </a:bodyPr>
          <a:lstStyle/>
          <a:p>
            <a:pPr algn="r" rtl="1"/>
            <a:r>
              <a:rPr lang="ar-JO" sz="2600" dirty="0">
                <a:solidFill>
                  <a:srgbClr val="002060"/>
                </a:solidFill>
              </a:rPr>
              <a:t>تعلمت أن العظمة الحقيقية تكمن في </a:t>
            </a:r>
            <a:r>
              <a:rPr lang="ar-JO" sz="2600" b="1" dirty="0">
                <a:solidFill>
                  <a:srgbClr val="002060"/>
                </a:solidFill>
              </a:rPr>
              <a:t>التواضع </a:t>
            </a:r>
            <a:r>
              <a:rPr lang="ar-JO" sz="2600" b="1" dirty="0" smtClean="0">
                <a:solidFill>
                  <a:srgbClr val="002060"/>
                </a:solidFill>
              </a:rPr>
              <a:t>والطاعة</a:t>
            </a:r>
            <a:r>
              <a:rPr lang="ar-JO" sz="2600" dirty="0" smtClean="0">
                <a:solidFill>
                  <a:srgbClr val="002060"/>
                </a:solidFill>
              </a:rPr>
              <a:t>. </a:t>
            </a:r>
          </a:p>
          <a:p>
            <a:pPr algn="r" rtl="1"/>
            <a:r>
              <a:rPr lang="ar-JO" sz="2600" dirty="0" smtClean="0">
                <a:solidFill>
                  <a:srgbClr val="002060"/>
                </a:solidFill>
              </a:rPr>
              <a:t>أن </a:t>
            </a:r>
            <a:r>
              <a:rPr lang="ar-JO" sz="2600" b="1" dirty="0">
                <a:solidFill>
                  <a:srgbClr val="002060"/>
                </a:solidFill>
              </a:rPr>
              <a:t>الإيمان</a:t>
            </a:r>
            <a:r>
              <a:rPr lang="ar-JO" sz="2600" dirty="0">
                <a:solidFill>
                  <a:srgbClr val="002060"/>
                </a:solidFill>
              </a:rPr>
              <a:t> لا يقتصر على الصلاة داخل الكنيسة، بل يجب أن يتحول إلى عمل ملموس لخدمة المجتمع، خاصة تعليم الجيل الجديد والاهتمام بالفقراء. </a:t>
            </a:r>
            <a:r>
              <a:rPr lang="ar-JO" sz="2600" dirty="0">
                <a:solidFill>
                  <a:srgbClr val="002060"/>
                </a:solidFill>
              </a:rPr>
              <a:t>والأهم هو قوة الصلاة، وتحديداً صلاة المسبحة الوردية، كوسيلة فعالة للاتصال </a:t>
            </a:r>
            <a:r>
              <a:rPr lang="ar-JO" sz="2600" dirty="0">
                <a:solidFill>
                  <a:srgbClr val="002060"/>
                </a:solidFill>
              </a:rPr>
              <a:t>بالرب </a:t>
            </a:r>
            <a:r>
              <a:rPr lang="ar-JO" sz="2600" dirty="0" smtClean="0">
                <a:solidFill>
                  <a:srgbClr val="002060"/>
                </a:solidFill>
              </a:rPr>
              <a:t>وخدمته</a:t>
            </a:r>
            <a:endParaRPr lang="en-US" sz="2600" dirty="0">
              <a:solidFill>
                <a:srgbClr val="002060"/>
              </a:solidFill>
            </a:endParaRPr>
          </a:p>
        </p:txBody>
      </p:sp>
      <p:pic>
        <p:nvPicPr>
          <p:cNvPr id="6" name="Picture 5"/>
          <p:cNvPicPr>
            <a:picLocks noChangeAspect="1"/>
          </p:cNvPicPr>
          <p:nvPr/>
        </p:nvPicPr>
        <p:blipFill>
          <a:blip r:embed="rId2"/>
          <a:stretch>
            <a:fillRect/>
          </a:stretch>
        </p:blipFill>
        <p:spPr>
          <a:xfrm>
            <a:off x="1723313" y="2214694"/>
            <a:ext cx="2575731" cy="3377362"/>
          </a:xfrm>
          <a:prstGeom prst="rect">
            <a:avLst/>
          </a:prstGeom>
        </p:spPr>
      </p:pic>
    </p:spTree>
    <p:extLst>
      <p:ext uri="{BB962C8B-B14F-4D97-AF65-F5344CB8AC3E}">
        <p14:creationId xmlns:p14="http://schemas.microsoft.com/office/powerpoint/2010/main" val="380981377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136</TotalTime>
  <Words>387</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Tw Cen MT</vt:lpstr>
      <vt:lpstr>Droplet</vt:lpstr>
      <vt:lpstr>القديسة ماري الفونسين</vt:lpstr>
      <vt:lpstr>من هي القديسة ماري ألفونسين؟ </vt:lpstr>
      <vt:lpstr>أين ولدت ومتى؟ </vt:lpstr>
      <vt:lpstr>ماذا كانت تحب أن تعمل وهي صغيرة؟</vt:lpstr>
      <vt:lpstr>كيف كانت تخدم الناس والكنيسة؟ </vt:lpstr>
      <vt:lpstr>ما اسم الرهبنة التي أسستها؟ ولماذا أسستها؟ </vt:lpstr>
      <vt:lpstr>كيف كانت علاقتها بمريم العذراء؟</vt:lpstr>
      <vt:lpstr>ما الصفات التي كانت تميزها؟</vt:lpstr>
      <vt:lpstr>ماذا تعلمت من حياة القديسة ماري ألفونسين؟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 هي القديسة ماري ألفونسين؟</dc:title>
  <dc:creator>Windows User</dc:creator>
  <cp:lastModifiedBy>Windows User</cp:lastModifiedBy>
  <cp:revision>20</cp:revision>
  <dcterms:created xsi:type="dcterms:W3CDTF">2025-11-20T16:06:26Z</dcterms:created>
  <dcterms:modified xsi:type="dcterms:W3CDTF">2025-11-20T18:54:13Z</dcterms:modified>
</cp:coreProperties>
</file>