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2" r:id="rId5"/>
    <p:sldId id="259" r:id="rId6"/>
    <p:sldId id="264" r:id="rId7"/>
    <p:sldId id="263" r:id="rId8"/>
    <p:sldId id="260" r:id="rId9"/>
    <p:sldId id="26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99C6F-0E61-4EA3-9429-B9D96A23AD25}" type="datetimeFigureOut">
              <a:rPr lang="en-US" smtClean="0"/>
              <a:t>11/21/2025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D47BE-D02D-4931-BB80-D55638F2CEF8}" type="slidenum">
              <a:rPr lang="en-US" smtClean="0"/>
              <a:t>‹#›</a:t>
            </a:fld>
            <a:endParaRPr lang="en-US"/>
          </a:p>
        </p:txBody>
      </p:sp>
    </p:spTree>
    <p:extLst>
      <p:ext uri="{BB962C8B-B14F-4D97-AF65-F5344CB8AC3E}">
        <p14:creationId xmlns:p14="http://schemas.microsoft.com/office/powerpoint/2010/main" val="233158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D47BE-D02D-4931-BB80-D55638F2CEF8}" type="slidenum">
              <a:rPr lang="en-US" smtClean="0"/>
              <a:t>5</a:t>
            </a:fld>
            <a:endParaRPr lang="en-US"/>
          </a:p>
        </p:txBody>
      </p:sp>
    </p:spTree>
    <p:extLst>
      <p:ext uri="{BB962C8B-B14F-4D97-AF65-F5344CB8AC3E}">
        <p14:creationId xmlns:p14="http://schemas.microsoft.com/office/powerpoint/2010/main" val="74634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sz="7200" dirty="0">
                <a:solidFill>
                  <a:schemeClr val="tx2">
                    <a:lumMod val="75000"/>
                  </a:schemeClr>
                </a:solidFill>
              </a:rPr>
              <a:t>القديسة ماري ألفونسين</a:t>
            </a:r>
          </a:p>
        </p:txBody>
      </p:sp>
      <p:sp>
        <p:nvSpPr>
          <p:cNvPr id="3" name="Subtitle 2"/>
          <p:cNvSpPr>
            <a:spLocks noGrp="1"/>
          </p:cNvSpPr>
          <p:nvPr>
            <p:ph type="subTitle" idx="1"/>
          </p:nvPr>
        </p:nvSpPr>
        <p:spPr/>
        <p:txBody>
          <a:bodyPr/>
          <a:lstStyle/>
          <a:p>
            <a:r>
              <a:rPr lang="ar-JO" dirty="0" smtClean="0"/>
              <a:t>تقديم الطالب مارك منصور </a:t>
            </a:r>
          </a:p>
          <a:p>
            <a:r>
              <a:rPr lang="ar-JO" dirty="0" smtClean="0"/>
              <a:t>الصف الخامس أ</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115300" cy="654050"/>
          </a:xfrm>
        </p:spPr>
        <p:txBody>
          <a:bodyPr>
            <a:normAutofit fontScale="90000"/>
          </a:bodyPr>
          <a:lstStyle/>
          <a:p>
            <a:r>
              <a:rPr dirty="0">
                <a:solidFill>
                  <a:schemeClr val="tx2">
                    <a:lumMod val="75000"/>
                  </a:schemeClr>
                </a:solidFill>
              </a:rPr>
              <a:t>من هي القديسة ماري ألفونسين</a:t>
            </a:r>
            <a:r>
              <a:rPr dirty="0" smtClean="0">
                <a:solidFill>
                  <a:schemeClr val="tx2">
                    <a:lumMod val="75000"/>
                  </a:schemeClr>
                </a:solidFill>
              </a:rPr>
              <a:t>؟</a:t>
            </a:r>
            <a:endParaRPr dirty="0">
              <a:solidFill>
                <a:schemeClr val="tx2">
                  <a:lumMod val="75000"/>
                </a:schemeClr>
              </a:solidFill>
            </a:endParaRPr>
          </a:p>
        </p:txBody>
      </p:sp>
      <p:pic>
        <p:nvPicPr>
          <p:cNvPr id="4" name="Picture 3" descr="e3b503f4-6993-4f2b-a74b-2ddc612dcb32.png"/>
          <p:cNvPicPr>
            <a:picLocks noChangeAspect="1"/>
          </p:cNvPicPr>
          <p:nvPr/>
        </p:nvPicPr>
        <p:blipFill>
          <a:blip r:embed="rId2"/>
          <a:stretch>
            <a:fillRect/>
          </a:stretch>
        </p:blipFill>
        <p:spPr>
          <a:xfrm>
            <a:off x="3100387" y="2980129"/>
            <a:ext cx="2743200" cy="3766268"/>
          </a:xfrm>
          <a:prstGeom prst="rect">
            <a:avLst/>
          </a:prstGeom>
        </p:spPr>
      </p:pic>
      <p:sp>
        <p:nvSpPr>
          <p:cNvPr id="6" name="Rectangle 2"/>
          <p:cNvSpPr>
            <a:spLocks noGrp="1" noChangeArrowheads="1"/>
          </p:cNvSpPr>
          <p:nvPr>
            <p:ph idx="1"/>
          </p:nvPr>
        </p:nvSpPr>
        <p:spPr bwMode="auto">
          <a:xfrm>
            <a:off x="185738" y="1041260"/>
            <a:ext cx="8778154" cy="1827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0" tIns="142830"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rtl="1"/>
            <a:r>
              <a:rPr kumimoji="0" lang="ar-SA" altLang="en-US" sz="2000" b="0" i="0" u="none" strike="noStrike" cap="none" normalizeH="0" baseline="0" dirty="0" smtClean="0">
                <a:ln>
                  <a:noFill/>
                </a:ln>
                <a:solidFill>
                  <a:schemeClr val="tx2">
                    <a:lumMod val="75000"/>
                  </a:schemeClr>
                </a:solidFill>
                <a:effectLst/>
                <a:latin typeface="Google Sans"/>
                <a:cs typeface="Arial" panose="020B0604020202020204" pitchFamily="34" charset="0"/>
              </a:rPr>
              <a:t>القديسة</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SA" altLang="en-US" sz="2000" b="1" i="0" u="none" strike="noStrike" cap="none" normalizeH="0" baseline="0" dirty="0" smtClean="0">
                <a:ln>
                  <a:noFill/>
                </a:ln>
                <a:solidFill>
                  <a:schemeClr val="tx2">
                    <a:lumMod val="75000"/>
                  </a:schemeClr>
                </a:solidFill>
                <a:effectLst/>
                <a:latin typeface="Google Sans"/>
                <a:cs typeface="Arial" panose="020B0604020202020204" pitchFamily="34" charset="0"/>
              </a:rPr>
              <a:t>ماري الفونسين غطاس</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JO" altLang="en-US" sz="2000" b="0" i="0" u="none" strike="noStrike" cap="none" normalizeH="0" baseline="0" dirty="0" smtClean="0">
                <a:ln>
                  <a:noFill/>
                </a:ln>
                <a:solidFill>
                  <a:schemeClr val="tx2">
                    <a:lumMod val="75000"/>
                  </a:schemeClr>
                </a:solidFill>
                <a:effectLst/>
                <a:latin typeface="Google Sans"/>
              </a:rPr>
              <a:t>و( </a:t>
            </a:r>
            <a:r>
              <a:rPr kumimoji="0" lang="ar-SA" altLang="en-US" sz="2000" b="0" i="0" u="none" strike="noStrike" cap="none" normalizeH="0" baseline="0" dirty="0" smtClean="0">
                <a:ln>
                  <a:noFill/>
                </a:ln>
                <a:solidFill>
                  <a:schemeClr val="tx2">
                    <a:lumMod val="75000"/>
                  </a:schemeClr>
                </a:solidFill>
                <a:effectLst/>
                <a:latin typeface="Google Sans"/>
                <a:cs typeface="Arial" panose="020B0604020202020204" pitchFamily="34" charset="0"/>
              </a:rPr>
              <a:t>الاسم الحقيقي</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JO" altLang="en-US" sz="2000" b="0" i="0" u="none" strike="noStrike" cap="none" normalizeH="0" baseline="0" dirty="0" smtClean="0">
                <a:ln>
                  <a:noFill/>
                </a:ln>
                <a:solidFill>
                  <a:schemeClr val="tx2">
                    <a:lumMod val="75000"/>
                  </a:schemeClr>
                </a:solidFill>
                <a:effectLst/>
                <a:latin typeface="Google Sans"/>
              </a:rPr>
              <a:t> </a:t>
            </a:r>
            <a:r>
              <a:rPr kumimoji="0" lang="ar-SA" altLang="en-US" sz="2000" b="1" i="0" u="none" strike="noStrike" cap="none" normalizeH="0" baseline="0" dirty="0" smtClean="0">
                <a:ln>
                  <a:noFill/>
                </a:ln>
                <a:solidFill>
                  <a:schemeClr val="tx2">
                    <a:lumMod val="75000"/>
                  </a:schemeClr>
                </a:solidFill>
                <a:effectLst/>
                <a:latin typeface="Google Sans"/>
                <a:cs typeface="Arial" panose="020B0604020202020204" pitchFamily="34" charset="0"/>
              </a:rPr>
              <a:t>سلطانة غطاس</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JO" altLang="en-US" sz="2000" b="0" i="0" u="none" strike="noStrike" cap="none" normalizeH="0" baseline="0" dirty="0" smtClean="0">
                <a:ln>
                  <a:noFill/>
                </a:ln>
                <a:solidFill>
                  <a:schemeClr val="tx2">
                    <a:lumMod val="75000"/>
                  </a:schemeClr>
                </a:solidFill>
                <a:effectLst/>
                <a:latin typeface="Google Sans"/>
              </a:rPr>
              <a:t>)</a:t>
            </a:r>
            <a:r>
              <a:rPr kumimoji="0" lang="ar-SA" altLang="en-US" sz="2000" b="0" i="0" u="none" strike="noStrike" cap="none" normalizeH="0" baseline="0" dirty="0" smtClean="0">
                <a:ln>
                  <a:noFill/>
                </a:ln>
                <a:solidFill>
                  <a:schemeClr val="tx2">
                    <a:lumMod val="75000"/>
                  </a:schemeClr>
                </a:solidFill>
                <a:effectLst/>
                <a:latin typeface="Google Sans"/>
                <a:cs typeface="Arial" panose="020B0604020202020204" pitchFamily="34" charset="0"/>
              </a:rPr>
              <a:t>هي</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SA" altLang="en-US" sz="2000" b="0" i="0" u="none" strike="noStrike" cap="none" normalizeH="0" baseline="0" dirty="0" smtClean="0">
                <a:ln>
                  <a:noFill/>
                </a:ln>
                <a:solidFill>
                  <a:schemeClr val="tx2">
                    <a:lumMod val="75000"/>
                  </a:schemeClr>
                </a:solidFill>
                <a:effectLst/>
                <a:latin typeface="Google Sans"/>
                <a:cs typeface="Arial" panose="020B0604020202020204" pitchFamily="34" charset="0"/>
              </a:rPr>
              <a:t>راهبة فلسطينية مسيحية</a:t>
            </a:r>
            <a:r>
              <a:rPr kumimoji="0" lang="en-US" altLang="en-US" sz="2000" b="0" i="0" u="none" strike="noStrike" cap="none" normalizeH="0" baseline="0" dirty="0" smtClean="0">
                <a:ln>
                  <a:noFill/>
                </a:ln>
                <a:solidFill>
                  <a:schemeClr val="tx2">
                    <a:lumMod val="75000"/>
                  </a:schemeClr>
                </a:solidFill>
                <a:effectLst/>
                <a:latin typeface="Google Sans"/>
              </a:rPr>
              <a:t> </a:t>
            </a:r>
            <a:r>
              <a:rPr kumimoji="0" lang="ar-SA" altLang="en-US" sz="2000" b="0" i="0" u="none" strike="noStrike" cap="none" normalizeH="0" baseline="0" dirty="0" smtClean="0">
                <a:ln>
                  <a:noFill/>
                </a:ln>
                <a:solidFill>
                  <a:schemeClr val="tx2">
                    <a:lumMod val="75000"/>
                  </a:schemeClr>
                </a:solidFill>
                <a:effectLst/>
                <a:latin typeface="Google Sans"/>
                <a:cs typeface="Arial" panose="020B0604020202020204" pitchFamily="34" charset="0"/>
              </a:rPr>
              <a:t>ولدت في القدس عام 1843. </a:t>
            </a:r>
            <a:r>
              <a:rPr lang="ar-JO" sz="2000" dirty="0" smtClean="0">
                <a:solidFill>
                  <a:schemeClr val="tx2">
                    <a:lumMod val="75000"/>
                  </a:schemeClr>
                </a:solidFill>
              </a:rPr>
              <a:t>ولدت </a:t>
            </a:r>
            <a:r>
              <a:rPr lang="ar-JO" sz="2000" dirty="0">
                <a:solidFill>
                  <a:schemeClr val="tx2">
                    <a:lumMod val="75000"/>
                  </a:schemeClr>
                </a:solidFill>
              </a:rPr>
              <a:t>في أسرة مقدسية متدينة ومتميزة بالتقوى وحب الفضيلة. كان والدها يعمل نجاراً ووالدتها ربة بيت، وكانت تصلي العائلة المسبحة الوردية يومياً.</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2">
                    <a:lumMod val="75000"/>
                  </a:schemeClr>
                </a:solidFill>
                <a:effectLst/>
              </a:rPr>
              <a:t/>
            </a:r>
            <a:br>
              <a:rPr kumimoji="0" lang="en-US" altLang="en-US" sz="2000" b="0" i="0" u="none" strike="noStrike" cap="none" normalizeH="0" baseline="0" dirty="0" smtClean="0">
                <a:ln>
                  <a:noFill/>
                </a:ln>
                <a:solidFill>
                  <a:schemeClr val="tx2">
                    <a:lumMod val="75000"/>
                  </a:schemeClr>
                </a:solidFill>
                <a:effectLst/>
              </a:rPr>
            </a:br>
            <a:endParaRPr kumimoji="0" lang="en-US" altLang="en-US" sz="2000" b="0" i="0" u="none" strike="noStrike" cap="none" normalizeH="0" baseline="0" dirty="0" smtClean="0">
              <a:ln>
                <a:noFill/>
              </a:ln>
              <a:solidFill>
                <a:schemeClr val="tx2">
                  <a:lumMod val="75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14389"/>
            <a:ext cx="8229600" cy="5229224"/>
          </a:xfrm>
        </p:spPr>
        <p:txBody>
          <a:bodyPr>
            <a:normAutofit fontScale="92500" lnSpcReduction="10000"/>
          </a:bodyPr>
          <a:lstStyle/>
          <a:p>
            <a:pPr algn="r" rtl="1"/>
            <a:r>
              <a:rPr lang="ar-JO" b="1" dirty="0" smtClean="0"/>
              <a:t>الحياة </a:t>
            </a:r>
            <a:r>
              <a:rPr lang="ar-JO" b="1" dirty="0"/>
              <a:t>الرهبانية:</a:t>
            </a:r>
            <a:r>
              <a:rPr lang="ar-JO" dirty="0"/>
              <a:t> التحقت بمدرسة راهبات مار يوسف وتلقت تعليمها الابتدائي فيها. ورغم معارضة والديها الشديدة في البداية، إلا أنها قررت الانضمام إلى رهبانية مار يوسف للظهور عام 1860.</a:t>
            </a:r>
          </a:p>
          <a:p>
            <a:pPr algn="r" rtl="1"/>
            <a:r>
              <a:rPr lang="ar-JO" b="1" dirty="0"/>
              <a:t>تأسيس الرهبنة:</a:t>
            </a:r>
            <a:r>
              <a:rPr lang="ar-JO" dirty="0"/>
              <a:t> حظيت بظهورات متكررة للعذراء مريم، التي طلبت منها تأسيس رهبنة جديدة تهتم بالفتيات العربيات وتنشر صلاة المسبحة الوردية في الشرق الأوسط. وبالتعاون مع الأب يوسف طنوس يمين، أسست "رهبنة الوردية المقدسة" في القدس.</a:t>
            </a:r>
          </a:p>
          <a:p>
            <a:pPr algn="r" rtl="1"/>
            <a:r>
              <a:rPr lang="ar-JO" b="1" dirty="0"/>
              <a:t>الخدمة:</a:t>
            </a:r>
            <a:r>
              <a:rPr lang="ar-JO" dirty="0"/>
              <a:t> كرست حياتها لخدمة الرعايا والمجتمع، خاصة في مجالات التعليم والتربية للفتيات. وقد اشتهرت بتواضعها العميق وإيمانها القوي. </a:t>
            </a:r>
          </a:p>
          <a:p>
            <a:pPr algn="r" rt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607127" y="161561"/>
            <a:ext cx="5985164" cy="13691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0" tIns="268203" rIns="0" bIns="14283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rgbClr val="0A0A0A"/>
                </a:solidFill>
                <a:effectLst/>
                <a:latin typeface="Google Sans"/>
                <a:cs typeface="Arial" panose="020B0604020202020204" pitchFamily="34" charset="0"/>
              </a:rPr>
              <a:t>خدمتها وإيمانها</a:t>
            </a: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Grp="1" noChangeArrowheads="1"/>
          </p:cNvSpPr>
          <p:nvPr>
            <p:ph idx="1"/>
          </p:nvPr>
        </p:nvSpPr>
        <p:spPr bwMode="auto">
          <a:xfrm>
            <a:off x="207817" y="1827757"/>
            <a:ext cx="8797638" cy="45973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0" tIns="142830"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rtl="1"/>
            <a:r>
              <a:rPr kumimoji="0" lang="ar-SA" altLang="en-US" sz="2800" b="0" i="0" u="none" strike="noStrike" cap="none" normalizeH="0" baseline="0" dirty="0" smtClean="0">
                <a:ln>
                  <a:noFill/>
                </a:ln>
                <a:solidFill>
                  <a:srgbClr val="0A0A0A"/>
                </a:solidFill>
                <a:effectLst/>
                <a:latin typeface="Google Sans"/>
                <a:cs typeface="Arial" panose="020B0604020202020204" pitchFamily="34" charset="0"/>
              </a:rPr>
              <a:t>كانت تخدم الناس والكنيسة بالتركيز على التعليم والرعاية. كرست حياتها للتدريس في مدارس الرهبنة، ونشر صلاة الوردية، وتأسيس دور الأيتام والمشاغل لمساعدة الفتيات والعائلات الفقيرة</a:t>
            </a:r>
            <a:endParaRPr kumimoji="0" lang="en-US" altLang="en-US" sz="2800" b="0" i="0" u="none" strike="noStrike" cap="none" normalizeH="0" baseline="0" dirty="0" smtClean="0">
              <a:ln>
                <a:noFill/>
              </a:ln>
              <a:solidFill>
                <a:schemeClr val="tx1"/>
              </a:solidFill>
              <a:effectLst/>
            </a:endParaRPr>
          </a:p>
          <a:p>
            <a:pPr algn="r" defTabSz="914400" rtl="1"/>
            <a:r>
              <a:rPr kumimoji="0" lang="ar-SA" altLang="en-US" sz="2800" b="0" i="0" u="none" strike="noStrike" cap="none" normalizeH="0" baseline="0" dirty="0" smtClean="0">
                <a:ln>
                  <a:noFill/>
                </a:ln>
                <a:solidFill>
                  <a:srgbClr val="0A0A0A"/>
                </a:solidFill>
                <a:effectLst/>
                <a:latin typeface="Google Sans"/>
                <a:cs typeface="Arial" panose="020B0604020202020204" pitchFamily="34" charset="0"/>
              </a:rPr>
              <a:t>اسم الرهبنة التي أسستها هو</a:t>
            </a:r>
            <a:r>
              <a:rPr kumimoji="0" lang="en-US" altLang="en-US" sz="2800" b="0" i="0" u="none" strike="noStrike" cap="none" normalizeH="0" baseline="0" dirty="0" smtClean="0">
                <a:ln>
                  <a:noFill/>
                </a:ln>
                <a:solidFill>
                  <a:srgbClr val="0A0A0A"/>
                </a:solidFill>
                <a:effectLst/>
                <a:latin typeface="Google Sans"/>
              </a:rPr>
              <a:t> </a:t>
            </a:r>
            <a:r>
              <a:rPr kumimoji="0" lang="en-US" altLang="en-US" sz="2800" b="1" i="0" u="none" strike="noStrike" cap="none" normalizeH="0" baseline="0" dirty="0" smtClean="0">
                <a:ln>
                  <a:noFill/>
                </a:ln>
                <a:solidFill>
                  <a:srgbClr val="0A0A0A"/>
                </a:solidFill>
                <a:effectLst/>
                <a:latin typeface="Google Sans"/>
              </a:rPr>
              <a:t>"</a:t>
            </a:r>
            <a:r>
              <a:rPr kumimoji="0" lang="ar-SA" altLang="en-US" sz="2800" b="1" i="0" u="none" strike="noStrike" cap="none" normalizeH="0" baseline="0" dirty="0" smtClean="0">
                <a:ln>
                  <a:noFill/>
                </a:ln>
                <a:solidFill>
                  <a:srgbClr val="0A0A0A"/>
                </a:solidFill>
                <a:effectLst/>
                <a:latin typeface="Google Sans"/>
                <a:cs typeface="Arial" panose="020B0604020202020204" pitchFamily="34" charset="0"/>
              </a:rPr>
              <a:t>رهبنة الوردية المقدسة</a:t>
            </a:r>
            <a:r>
              <a:rPr kumimoji="0" lang="en-US" altLang="en-US" sz="2800" b="1" i="0" u="none" strike="noStrike" cap="none" normalizeH="0" baseline="0" dirty="0" smtClean="0">
                <a:ln>
                  <a:noFill/>
                </a:ln>
                <a:solidFill>
                  <a:srgbClr val="0A0A0A"/>
                </a:solidFill>
                <a:effectLst/>
                <a:latin typeface="Google Sans"/>
              </a:rPr>
              <a:t>"</a:t>
            </a:r>
            <a:r>
              <a:rPr kumimoji="0" lang="en-US" altLang="en-US" sz="2800" b="0" i="0" u="none" strike="noStrike" cap="none" normalizeH="0" baseline="0" dirty="0" smtClean="0">
                <a:ln>
                  <a:noFill/>
                </a:ln>
                <a:solidFill>
                  <a:srgbClr val="0A0A0A"/>
                </a:solidFill>
                <a:effectLst/>
                <a:latin typeface="Google Sans"/>
              </a:rPr>
              <a:t>، </a:t>
            </a:r>
            <a:r>
              <a:rPr kumimoji="0" lang="ar-SA" altLang="en-US" sz="2800" b="0" i="0" u="none" strike="noStrike" cap="none" normalizeH="0" baseline="0" dirty="0" smtClean="0">
                <a:ln>
                  <a:noFill/>
                </a:ln>
                <a:solidFill>
                  <a:srgbClr val="0A0A0A"/>
                </a:solidFill>
                <a:effectLst/>
                <a:latin typeface="Google Sans"/>
                <a:cs typeface="Arial" panose="020B0604020202020204" pitchFamily="34" charset="0"/>
              </a:rPr>
              <a:t>وهي أول رهبنة عربية شرقية للفتيات. أسستها بناءً على طلب مباشر من مريم العذراء في ظهورات متكررة، بهدف مساعدة الفتيات العربيات ونشر عبادة الوردية في الشرق الأوسط</a:t>
            </a:r>
            <a:r>
              <a:rPr kumimoji="0" lang="en-US" altLang="en-US" sz="2800" b="0" i="0" u="none" strike="noStrike" cap="none" normalizeH="0" baseline="0" dirty="0" smtClean="0">
                <a:ln>
                  <a:noFill/>
                </a:ln>
                <a:solidFill>
                  <a:srgbClr val="0A0A0A"/>
                </a:solidFill>
                <a:effectLst/>
                <a:latin typeface="Google Sans"/>
              </a:rPr>
              <a:t>. </a:t>
            </a:r>
            <a:endParaRPr kumimoji="0" lang="ar-JO" altLang="en-US" sz="2800" b="0" i="0" u="none" strike="noStrike" cap="none" normalizeH="0" baseline="0" dirty="0" smtClean="0">
              <a:ln>
                <a:noFill/>
              </a:ln>
              <a:solidFill>
                <a:srgbClr val="0A0A0A"/>
              </a:solidFill>
              <a:effectLst/>
              <a:latin typeface="Google Sans"/>
            </a:endParaRPr>
          </a:p>
          <a:p>
            <a:pPr algn="r" defTabSz="914400" rtl="1"/>
            <a:r>
              <a:rPr kumimoji="0" lang="ar-SA" altLang="en-US" sz="2800" b="0" i="0" u="none" strike="noStrike" cap="none" normalizeH="0" baseline="0" dirty="0" smtClean="0">
                <a:ln>
                  <a:noFill/>
                </a:ln>
                <a:solidFill>
                  <a:srgbClr val="0A0A0A"/>
                </a:solidFill>
                <a:effectLst/>
                <a:latin typeface="Google Sans"/>
                <a:cs typeface="Arial" panose="020B0604020202020204" pitchFamily="34" charset="0"/>
              </a:rPr>
              <a:t>كانت علاقتها بمريم العذراء عميقة ومباشرة، حيث حظيت بظهورات وإرشادات منها. كانت تعتبر العذراء مرشدتها ومعلمتها في حياتها الرهبانية ورسالتها التأسيسية</a:t>
            </a:r>
            <a:r>
              <a:rPr kumimoji="0" lang="en-US" altLang="en-US" sz="2800" b="0" i="0" u="none" strike="noStrike" cap="none" normalizeH="0" baseline="0" dirty="0" smtClean="0">
                <a:ln>
                  <a:noFill/>
                </a:ln>
                <a:solidFill>
                  <a:srgbClr val="0A0A0A"/>
                </a:solidFill>
                <a:effectLst/>
                <a:latin typeface="Google Sans"/>
                <a:cs typeface="Arial" panose="020B0604020202020204" pitchFamily="34" charset="0"/>
              </a:rPr>
              <a:t>.</a:t>
            </a:r>
            <a:endParaRPr kumimoji="0" lang="en-US"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202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3200" i="1" dirty="0"/>
              <a:t>صفات القديسة</a:t>
            </a:r>
          </a:p>
        </p:txBody>
      </p:sp>
      <p:pic>
        <p:nvPicPr>
          <p:cNvPr id="6" name="Content Placeholder 5"/>
          <p:cNvPicPr>
            <a:picLocks noGrp="1" noChangeAspect="1"/>
          </p:cNvPicPr>
          <p:nvPr>
            <p:ph idx="1"/>
          </p:nvPr>
        </p:nvPicPr>
        <p:blipFill>
          <a:blip r:embed="rId3"/>
          <a:stretch>
            <a:fillRect/>
          </a:stretch>
        </p:blipFill>
        <p:spPr>
          <a:xfrm>
            <a:off x="3810000" y="775855"/>
            <a:ext cx="4862945" cy="5458690"/>
          </a:xfrm>
          <a:prstGeom prst="rect">
            <a:avLst/>
          </a:prstGeom>
        </p:spPr>
      </p:pic>
      <p:sp>
        <p:nvSpPr>
          <p:cNvPr id="5" name="Text Placeholder 4"/>
          <p:cNvSpPr>
            <a:spLocks noGrp="1"/>
          </p:cNvSpPr>
          <p:nvPr>
            <p:ph type="body" sz="half" idx="2"/>
          </p:nvPr>
        </p:nvSpPr>
        <p:spPr>
          <a:xfrm>
            <a:off x="0" y="1435100"/>
            <a:ext cx="3465513" cy="4508500"/>
          </a:xfrm>
        </p:spPr>
        <p:txBody>
          <a:bodyPr>
            <a:normAutofit/>
          </a:bodyPr>
          <a:lstStyle/>
          <a:p>
            <a:pPr algn="r"/>
            <a:r>
              <a:rPr lang="ar-JO" sz="2800" dirty="0"/>
              <a:t>• التواضع</a:t>
            </a:r>
            <a:br>
              <a:rPr lang="ar-JO" sz="2800" dirty="0"/>
            </a:br>
            <a:r>
              <a:rPr lang="ar-JO" sz="2800" dirty="0"/>
              <a:t>• الإيمان العميق</a:t>
            </a:r>
            <a:br>
              <a:rPr lang="ar-JO" sz="2800" dirty="0"/>
            </a:br>
            <a:r>
              <a:rPr lang="ar-JO" sz="2800" dirty="0"/>
              <a:t>• المحبة للجميع</a:t>
            </a:r>
            <a:br>
              <a:rPr lang="ar-JO" sz="2800" dirty="0"/>
            </a:br>
            <a:r>
              <a:rPr lang="ar-JO" sz="2800" dirty="0"/>
              <a:t>• الصبر والخدمة الصامتة</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JO" b="1" dirty="0"/>
              <a:t>المعجزات التي أدت إلى إعلانها قديسة</a:t>
            </a:r>
            <a:endParaRPr lang="en-US" dirty="0"/>
          </a:p>
        </p:txBody>
      </p:sp>
      <p:sp>
        <p:nvSpPr>
          <p:cNvPr id="6" name="Content Placeholder 5"/>
          <p:cNvSpPr>
            <a:spLocks noGrp="1"/>
          </p:cNvSpPr>
          <p:nvPr>
            <p:ph idx="1"/>
          </p:nvPr>
        </p:nvSpPr>
        <p:spPr/>
        <p:txBody>
          <a:bodyPr>
            <a:normAutofit fontScale="85000" lnSpcReduction="20000"/>
          </a:bodyPr>
          <a:lstStyle/>
          <a:p>
            <a:pPr algn="r" rtl="1"/>
            <a:r>
              <a:rPr lang="ar-JO" b="1" dirty="0"/>
              <a:t>معجزة التطويب (أدت لإعلانها طوباوية عام 2009):</a:t>
            </a:r>
            <a:endParaRPr lang="ar-JO" dirty="0"/>
          </a:p>
          <a:p>
            <a:pPr lvl="1" algn="r" rtl="1"/>
            <a:r>
              <a:rPr lang="ar-JO" dirty="0"/>
              <a:t>تمثلت في شفاء السيد </a:t>
            </a:r>
            <a:r>
              <a:rPr lang="ar-JO" b="1" dirty="0"/>
              <a:t>إميل منير سليم إلياس</a:t>
            </a:r>
            <a:r>
              <a:rPr lang="ar-JO" dirty="0"/>
              <a:t> من كفر كنا عام 2009. تعرض السيد إلياس لصعقة كهربائية قاتلة بقوة تتراوح بين 30 إلى 40 ألف فولت أثناء عمله كمهندس مساحة، مما أدى إلى توقف في نبضات القلب ولون جسده كان يميل إلى الزراق، وهي علامات موت جسدي. بقي غائباً عن الوعي لمدة يومين. كثيرون لجأوا إلى شفاعة الأم ألفونسين طالبين شفاءه، وعندما أفاق من غيبوبته بشكل غير مفسر طبياً، اعتبر شفاؤه معجزة.</a:t>
            </a:r>
          </a:p>
          <a:p>
            <a:pPr algn="r" rtl="1"/>
            <a:r>
              <a:rPr lang="ar-JO" b="1" dirty="0"/>
              <a:t>معجزة القداسة (أدت لإعلانها قديسة عام 2015):</a:t>
            </a:r>
            <a:endParaRPr lang="ar-JO" dirty="0"/>
          </a:p>
          <a:p>
            <a:pPr lvl="1" algn="r" rtl="1"/>
            <a:r>
              <a:rPr lang="ar-JO" dirty="0"/>
              <a:t>المعجزة الثانية التي وافق عليها البابا فرنسيس في ديسمبر 2014، كانت شرطاً لإعلانها قديسة. تشير بعض المصادر إلى أن هذه المعجزة تتعلق بحالة أخرى من الشفاء غير المفسر طبيًا، وقد حدثت لطفل توقف عن التنفس. كانت هناك حالات أخرى عُرفت عنها أثناء حياتها، مثل إنقاذ فتاة صغيرة سقطت في بئر عميق في يافا عن طريق رمي مسبحتها لها والصلاة بحرارة، فخرجت الفتاة سالمة. </a:t>
            </a:r>
          </a:p>
        </p:txBody>
      </p:sp>
    </p:spTree>
    <p:extLst>
      <p:ext uri="{BB962C8B-B14F-4D97-AF65-F5344CB8AC3E}">
        <p14:creationId xmlns:p14="http://schemas.microsoft.com/office/powerpoint/2010/main" val="321322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000" dirty="0" smtClean="0"/>
              <a:t>وفاتها</a:t>
            </a:r>
            <a:endParaRPr lang="en-US" sz="4000" dirty="0"/>
          </a:p>
        </p:txBody>
      </p:sp>
      <p:pic>
        <p:nvPicPr>
          <p:cNvPr id="5" name="Content Placeholder 4"/>
          <p:cNvPicPr>
            <a:picLocks noGrp="1" noChangeAspect="1"/>
          </p:cNvPicPr>
          <p:nvPr>
            <p:ph idx="1"/>
          </p:nvPr>
        </p:nvPicPr>
        <p:blipFill>
          <a:blip r:embed="rId2"/>
          <a:stretch>
            <a:fillRect/>
          </a:stretch>
        </p:blipFill>
        <p:spPr>
          <a:xfrm>
            <a:off x="3643745" y="273051"/>
            <a:ext cx="5320146" cy="6141604"/>
          </a:xfrm>
          <a:prstGeom prst="rect">
            <a:avLst/>
          </a:prstGeom>
        </p:spPr>
      </p:pic>
      <p:sp>
        <p:nvSpPr>
          <p:cNvPr id="4" name="Text Placeholder 3"/>
          <p:cNvSpPr>
            <a:spLocks noGrp="1"/>
          </p:cNvSpPr>
          <p:nvPr>
            <p:ph type="body" sz="half" idx="2"/>
          </p:nvPr>
        </p:nvSpPr>
        <p:spPr>
          <a:xfrm>
            <a:off x="457200" y="1435100"/>
            <a:ext cx="3008313" cy="3413991"/>
          </a:xfrm>
        </p:spPr>
        <p:txBody>
          <a:bodyPr>
            <a:normAutofit/>
          </a:bodyPr>
          <a:lstStyle/>
          <a:p>
            <a:pPr algn="ctr"/>
            <a:r>
              <a:rPr lang="ar-JO" sz="4400" dirty="0"/>
              <a:t>توفيت في </a:t>
            </a:r>
            <a:r>
              <a:rPr lang="ar-JO" sz="4400" b="1" dirty="0"/>
              <a:t>25 مارس 1927</a:t>
            </a:r>
            <a:r>
              <a:rPr lang="ar-JO" sz="4400" dirty="0"/>
              <a:t> في </a:t>
            </a:r>
            <a:r>
              <a:rPr lang="ar-JO" sz="4400" b="1" dirty="0"/>
              <a:t>عين كارم، القدس</a:t>
            </a:r>
            <a:r>
              <a:rPr lang="ar-JO" sz="4400" dirty="0"/>
              <a:t>. </a:t>
            </a:r>
            <a:endParaRPr lang="en-US" sz="4400" dirty="0"/>
          </a:p>
        </p:txBody>
      </p:sp>
    </p:spTree>
    <p:extLst>
      <p:ext uri="{BB962C8B-B14F-4D97-AF65-F5344CB8AC3E}">
        <p14:creationId xmlns:p14="http://schemas.microsoft.com/office/powerpoint/2010/main" val="174668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من اجمل</a:t>
            </a:r>
            <a:r>
              <a:rPr dirty="0" smtClean="0"/>
              <a:t> </a:t>
            </a:r>
            <a:r>
              <a:rPr dirty="0"/>
              <a:t>أقوالها</a:t>
            </a:r>
          </a:p>
        </p:txBody>
      </p:sp>
      <p:sp>
        <p:nvSpPr>
          <p:cNvPr id="3" name="Content Placeholder 2"/>
          <p:cNvSpPr>
            <a:spLocks noGrp="1"/>
          </p:cNvSpPr>
          <p:nvPr>
            <p:ph idx="1"/>
          </p:nvPr>
        </p:nvSpPr>
        <p:spPr/>
        <p:txBody>
          <a:bodyPr/>
          <a:lstStyle/>
          <a:p>
            <a:pPr algn="l" rtl="1">
              <a:defRPr sz="2400">
                <a:latin typeface="Arial"/>
              </a:defRPr>
            </a:pPr>
            <a:r>
              <a:rPr dirty="0"/>
              <a:t>“كوني زهرة صغيرة في حديقة الله، يفوح عطرها بالأعمال الصالحة </a:t>
            </a:r>
            <a:r>
              <a:rPr dirty="0" smtClean="0"/>
              <a:t>والتواضع.”</a:t>
            </a:r>
            <a:endParaRPr lang="ar-JO" dirty="0" smtClean="0"/>
          </a:p>
          <a:p>
            <a:pPr lvl="0" algn="r" rtl="1">
              <a:defRPr sz="2400">
                <a:latin typeface="Arial"/>
              </a:defRPr>
            </a:pPr>
            <a:r>
              <a:rPr lang="ar-SA" altLang="en-US" sz="2400" b="1" dirty="0" smtClean="0">
                <a:solidFill>
                  <a:srgbClr val="0A0A0A"/>
                </a:solidFill>
                <a:latin typeface="Google Sans"/>
              </a:rPr>
              <a:t>التواضع </a:t>
            </a:r>
            <a:r>
              <a:rPr lang="ar-SA" altLang="en-US" sz="2400" b="1" dirty="0">
                <a:solidFill>
                  <a:srgbClr val="0A0A0A"/>
                </a:solidFill>
                <a:latin typeface="Google Sans"/>
              </a:rPr>
              <a:t>هو الثوب الأجمل الذي يجب أن نلبسه دائماً</a:t>
            </a:r>
            <a:r>
              <a:rPr lang="en-US" altLang="en-US" sz="2400" b="1" dirty="0">
                <a:solidFill>
                  <a:srgbClr val="0A0A0A"/>
                </a:solidFill>
                <a:latin typeface="Google Sans"/>
              </a:rPr>
              <a:t>"</a:t>
            </a:r>
            <a:r>
              <a:rPr lang="en-US" altLang="en-US" sz="2400" dirty="0">
                <a:solidFill>
                  <a:srgbClr val="0A0A0A"/>
                </a:solidFill>
                <a:latin typeface="Google Sans"/>
              </a:rPr>
              <a:t>. </a:t>
            </a:r>
            <a:r>
              <a:rPr lang="ar-SA" altLang="en-US" sz="2400" dirty="0">
                <a:solidFill>
                  <a:srgbClr val="0A0A0A"/>
                </a:solidFill>
                <a:latin typeface="Google Sans"/>
              </a:rPr>
              <a:t>هذا القول يعجبني لأنه يؤكد على أهمية البساطة وعدم التكبر</a:t>
            </a:r>
            <a:r>
              <a:rPr lang="en-US" altLang="en-US" sz="2400" dirty="0">
                <a:solidFill>
                  <a:srgbClr val="0A0A0A"/>
                </a:solidFill>
                <a:latin typeface="Google Sans"/>
              </a:rPr>
              <a:t>.</a:t>
            </a:r>
            <a:endParaRPr lang="en-US" altLang="en-US" sz="1200" dirty="0"/>
          </a:p>
          <a:p>
            <a:pPr algn="l" rtl="1">
              <a:defRPr sz="2400">
                <a:latin typeface="Arial"/>
              </a:defRPr>
            </a:pPr>
            <a:endParaRPr dirty="0"/>
          </a:p>
        </p:txBody>
      </p:sp>
      <p:pic>
        <p:nvPicPr>
          <p:cNvPr id="4" name="Picture 3" descr="9f563382-8bc3-48cb-b942-8db8cb335008.png"/>
          <p:cNvPicPr>
            <a:picLocks noChangeAspect="1"/>
          </p:cNvPicPr>
          <p:nvPr/>
        </p:nvPicPr>
        <p:blipFill>
          <a:blip r:embed="rId2"/>
          <a:stretch>
            <a:fillRect/>
          </a:stretch>
        </p:blipFill>
        <p:spPr>
          <a:xfrm>
            <a:off x="3200400" y="3212017"/>
            <a:ext cx="2743200" cy="2743200"/>
          </a:xfrm>
          <a:prstGeom prst="rect">
            <a:avLst/>
          </a:prstGeom>
        </p:spPr>
      </p:pic>
      <p:sp>
        <p:nvSpPr>
          <p:cNvPr id="5" name="Rectangle 1"/>
          <p:cNvSpPr>
            <a:spLocks noChangeArrowheads="1"/>
          </p:cNvSpPr>
          <p:nvPr/>
        </p:nvSpPr>
        <p:spPr bwMode="auto">
          <a:xfrm>
            <a:off x="0" y="-421223"/>
            <a:ext cx="65" cy="8424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2400" i="1" dirty="0" err="1"/>
              <a:t>كيف</a:t>
            </a:r>
            <a:r>
              <a:rPr sz="2400" i="1" dirty="0"/>
              <a:t> </a:t>
            </a:r>
            <a:r>
              <a:rPr sz="2400" i="1" dirty="0" err="1"/>
              <a:t>أطبق</a:t>
            </a:r>
            <a:r>
              <a:rPr sz="2400" i="1" dirty="0"/>
              <a:t> </a:t>
            </a:r>
            <a:r>
              <a:rPr lang="ar-JO" sz="2400" i="1" dirty="0" smtClean="0"/>
              <a:t>اقوالها</a:t>
            </a:r>
            <a:r>
              <a:rPr sz="2400" i="1" dirty="0" smtClean="0"/>
              <a:t>؟</a:t>
            </a:r>
            <a:endParaRPr sz="2400" i="1" dirty="0"/>
          </a:p>
        </p:txBody>
      </p:sp>
      <p:pic>
        <p:nvPicPr>
          <p:cNvPr id="6" name="Content Placeholder 5"/>
          <p:cNvPicPr>
            <a:picLocks noGrp="1" noChangeAspect="1"/>
          </p:cNvPicPr>
          <p:nvPr>
            <p:ph idx="1"/>
          </p:nvPr>
        </p:nvPicPr>
        <p:blipFill>
          <a:blip r:embed="rId2"/>
          <a:stretch>
            <a:fillRect/>
          </a:stretch>
        </p:blipFill>
        <p:spPr>
          <a:xfrm>
            <a:off x="3575050" y="651164"/>
            <a:ext cx="5111750" cy="4876800"/>
          </a:xfrm>
          <a:prstGeom prst="rect">
            <a:avLst/>
          </a:prstGeom>
        </p:spPr>
      </p:pic>
      <p:sp>
        <p:nvSpPr>
          <p:cNvPr id="5" name="Text Placeholder 4"/>
          <p:cNvSpPr>
            <a:spLocks noGrp="1"/>
          </p:cNvSpPr>
          <p:nvPr>
            <p:ph type="body" sz="half" idx="2"/>
          </p:nvPr>
        </p:nvSpPr>
        <p:spPr>
          <a:xfrm>
            <a:off x="0" y="1435100"/>
            <a:ext cx="3575050" cy="4691063"/>
          </a:xfrm>
        </p:spPr>
        <p:txBody>
          <a:bodyPr>
            <a:normAutofit/>
          </a:bodyPr>
          <a:lstStyle/>
          <a:p>
            <a:pPr algn="r" rtl="1"/>
            <a:r>
              <a:rPr lang="ar-JO" sz="2400" dirty="0"/>
              <a:t>• </a:t>
            </a:r>
            <a:r>
              <a:rPr lang="ar-JO" sz="2400" b="1" dirty="0">
                <a:latin typeface="Arial Black" panose="020B0A04020102020204" pitchFamily="34" charset="0"/>
              </a:rPr>
              <a:t>مساعدة </a:t>
            </a:r>
            <a:r>
              <a:rPr lang="ar-JO" sz="2400" b="1" dirty="0" smtClean="0">
                <a:latin typeface="Arial Black" panose="020B0A04020102020204" pitchFamily="34" charset="0"/>
              </a:rPr>
              <a:t>الآخرين</a:t>
            </a:r>
            <a:r>
              <a:rPr lang="ar-JO" sz="2400" b="1" dirty="0">
                <a:latin typeface="Arial Black" panose="020B0A04020102020204" pitchFamily="34" charset="0"/>
              </a:rPr>
              <a:t/>
            </a:r>
            <a:br>
              <a:rPr lang="ar-JO" sz="2400" b="1" dirty="0">
                <a:latin typeface="Arial Black" panose="020B0A04020102020204" pitchFamily="34" charset="0"/>
              </a:rPr>
            </a:br>
            <a:r>
              <a:rPr lang="ar-JO" sz="2400" b="1" dirty="0">
                <a:latin typeface="Arial Black" panose="020B0A04020102020204" pitchFamily="34" charset="0"/>
              </a:rPr>
              <a:t>• نشر </a:t>
            </a:r>
            <a:r>
              <a:rPr lang="ar-JO" sz="2400" b="1" dirty="0" smtClean="0">
                <a:latin typeface="Arial Black" panose="020B0A04020102020204" pitchFamily="34" charset="0"/>
              </a:rPr>
              <a:t>الفرح</a:t>
            </a:r>
            <a:r>
              <a:rPr lang="ar-JO" sz="2400" b="1" dirty="0">
                <a:latin typeface="Arial Black" panose="020B0A04020102020204" pitchFamily="34" charset="0"/>
              </a:rPr>
              <a:t/>
            </a:r>
            <a:br>
              <a:rPr lang="ar-JO" sz="2400" b="1" dirty="0">
                <a:latin typeface="Arial Black" panose="020B0A04020102020204" pitchFamily="34" charset="0"/>
              </a:rPr>
            </a:br>
            <a:r>
              <a:rPr lang="ar-JO" sz="2400" b="1" dirty="0">
                <a:latin typeface="Arial Black" panose="020B0A04020102020204" pitchFamily="34" charset="0"/>
              </a:rPr>
              <a:t>• العمل بتواضع دون </a:t>
            </a:r>
            <a:r>
              <a:rPr lang="ar-JO" sz="2400" b="1" dirty="0" smtClean="0">
                <a:latin typeface="Arial Black" panose="020B0A04020102020204" pitchFamily="34" charset="0"/>
              </a:rPr>
              <a:t>انتظارمقابل</a:t>
            </a:r>
            <a:endParaRPr lang="ar-JO" sz="2400" b="1" dirty="0">
              <a:latin typeface="Arial Black" panose="020B0A04020102020204" pitchFamily="34" charset="0"/>
            </a:endParaRPr>
          </a:p>
          <a:p>
            <a:pPr marL="342900" indent="-342900" algn="r" rtl="1">
              <a:buFont typeface="Arial" panose="020B0604020202020204" pitchFamily="34" charset="0"/>
              <a:buChar char="•"/>
            </a:pPr>
            <a:r>
              <a:rPr lang="ar-JO" sz="2400" b="1" dirty="0">
                <a:latin typeface="Arial Black" panose="020B0A04020102020204" pitchFamily="34" charset="0"/>
              </a:rPr>
              <a:t>الاعتراف بالأخطاء وعدم الخجل منها.</a:t>
            </a:r>
          </a:p>
          <a:p>
            <a:pPr marL="342900" indent="-342900" algn="r" rtl="1">
              <a:buFont typeface="Arial" panose="020B0604020202020204" pitchFamily="34" charset="0"/>
              <a:buChar char="•"/>
            </a:pPr>
            <a:r>
              <a:rPr lang="ar-JO" sz="2400" b="1" dirty="0">
                <a:latin typeface="Arial Black" panose="020B0A04020102020204" pitchFamily="34" charset="0"/>
              </a:rPr>
              <a:t>تقدير الآخرين والإنصات لآرائهم دون استعلاء.</a:t>
            </a:r>
          </a:p>
          <a:p>
            <a:pPr marL="342900" indent="-342900" algn="r" rtl="1">
              <a:buFont typeface="Arial" panose="020B0604020202020204" pitchFamily="34" charset="0"/>
              <a:buChar char="•"/>
            </a:pPr>
            <a:r>
              <a:rPr lang="ar-JO" sz="2400" b="1" dirty="0">
                <a:latin typeface="Arial Black" panose="020B0A04020102020204" pitchFamily="34" charset="0"/>
              </a:rPr>
              <a:t>الابتعاد عن المفاخرة بالإنجازات ونسب الفضل لله دائماً.</a:t>
            </a:r>
          </a:p>
          <a:p>
            <a:pPr algn="r" rtl="1"/>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127</Words>
  <Application>Microsoft Office PowerPoint</Application>
  <PresentationFormat>On-screen Show (4:3)</PresentationFormat>
  <Paragraphs>32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Google Sans</vt:lpstr>
      <vt:lpstr>Times New Roman</vt:lpstr>
      <vt:lpstr>Office Theme</vt:lpstr>
      <vt:lpstr>القديسة ماري ألفونسين</vt:lpstr>
      <vt:lpstr>من هي القديسة ماري ألفونسين؟</vt:lpstr>
      <vt:lpstr>PowerPoint Presentation</vt:lpstr>
      <vt:lpstr>خدمتها وإيمانها </vt:lpstr>
      <vt:lpstr>صفات القديسة</vt:lpstr>
      <vt:lpstr>المعجزات التي أدت إلى إعلانها قديسة</vt:lpstr>
      <vt:lpstr>وفاتها</vt:lpstr>
      <vt:lpstr>من اجمل أقوالها</vt:lpstr>
      <vt:lpstr>كيف أطبق اقوالها؟</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القديسة ماري ألفونسين</dc:title>
  <dc:subject/>
  <dc:creator>User</dc:creator>
  <cp:keywords/>
  <dc:description>generated using python-pptx</dc:description>
  <cp:lastModifiedBy>User</cp:lastModifiedBy>
  <cp:revision>8</cp:revision>
  <dcterms:created xsi:type="dcterms:W3CDTF">2013-01-27T09:14:16Z</dcterms:created>
  <dcterms:modified xsi:type="dcterms:W3CDTF">2025-11-21T13:17:40Z</dcterms:modified>
  <cp:category/>
</cp:coreProperties>
</file>