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Childos Arabic" charset="1" panose="00000500000000000000"/>
      <p:regular r:id="rId14"/>
    </p:embeddedFont>
    <p:embeddedFont>
      <p:font typeface="DM Sans" charset="1" panose="00000000000000000000"/>
      <p:regular r:id="rId15"/>
    </p:embeddedFont>
    <p:embeddedFont>
      <p:font typeface="Madani Arabic" charset="1" panose="00000000000000000000"/>
      <p:regular r:id="rId16"/>
    </p:embeddedFont>
    <p:embeddedFont>
      <p:font typeface="Tufuli Arabic" charset="1" panose="00000500000000000000"/>
      <p:regular r:id="rId17"/>
    </p:embeddedFont>
    <p:embeddedFont>
      <p:font typeface="Tufuli Arabic Bold" charset="1" panose="00000800000000000000"/>
      <p:regular r:id="rId18"/>
    </p:embeddedFont>
    <p:embeddedFont>
      <p:font typeface="Amiri" charset="1" panose="00000500000000000000"/>
      <p:regular r:id="rId19"/>
    </p:embeddedFont>
    <p:embeddedFont>
      <p:font typeface="Faseh" charset="1" panose="000008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2" Target="../media/image1.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44.png" Type="http://schemas.openxmlformats.org/officeDocument/2006/relationships/image"/><Relationship Id="rId14" Target="../media/image45.svg" Type="http://schemas.openxmlformats.org/officeDocument/2006/relationships/image"/><Relationship Id="rId15" Target="../media/image46.png" Type="http://schemas.openxmlformats.org/officeDocument/2006/relationships/image"/><Relationship Id="rId16" Target="../media/image47.svg" Type="http://schemas.openxmlformats.org/officeDocument/2006/relationships/image"/><Relationship Id="rId17" Target="../media/image48.png" Type="http://schemas.openxmlformats.org/officeDocument/2006/relationships/image"/><Relationship Id="rId18" Target="../media/image49.svg" Type="http://schemas.openxmlformats.org/officeDocument/2006/relationships/image"/><Relationship Id="rId2" Target="../media/image1.jpeg" Type="http://schemas.openxmlformats.org/officeDocument/2006/relationships/image"/><Relationship Id="rId3" Target="../media/image34.png" Type="http://schemas.openxmlformats.org/officeDocument/2006/relationships/image"/><Relationship Id="rId4" Target="../media/image35.sv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0.png" Type="http://schemas.openxmlformats.org/officeDocument/2006/relationships/image"/><Relationship Id="rId4" Target="../media/image5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4029971" y="4820778"/>
            <a:ext cx="10228058" cy="1710875"/>
          </a:xfrm>
          <a:custGeom>
            <a:avLst/>
            <a:gdLst/>
            <a:ahLst/>
            <a:cxnLst/>
            <a:rect r="r" b="b" t="t" l="l"/>
            <a:pathLst>
              <a:path h="1710875" w="10228058">
                <a:moveTo>
                  <a:pt x="0" y="0"/>
                </a:moveTo>
                <a:lnTo>
                  <a:pt x="10228058" y="0"/>
                </a:lnTo>
                <a:lnTo>
                  <a:pt x="10228058" y="1710876"/>
                </a:lnTo>
                <a:lnTo>
                  <a:pt x="0" y="17108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195161" y="4446945"/>
            <a:ext cx="3064139" cy="4192230"/>
          </a:xfrm>
          <a:custGeom>
            <a:avLst/>
            <a:gdLst/>
            <a:ahLst/>
            <a:cxnLst/>
            <a:rect r="r" b="b" t="t" l="l"/>
            <a:pathLst>
              <a:path h="4192230" w="3064139">
                <a:moveTo>
                  <a:pt x="0" y="0"/>
                </a:moveTo>
                <a:lnTo>
                  <a:pt x="3064139" y="0"/>
                </a:lnTo>
                <a:lnTo>
                  <a:pt x="3064139" y="4192230"/>
                </a:lnTo>
                <a:lnTo>
                  <a:pt x="0" y="41922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4258029" y="-31906"/>
            <a:ext cx="4122295" cy="4114800"/>
          </a:xfrm>
          <a:custGeom>
            <a:avLst/>
            <a:gdLst/>
            <a:ahLst/>
            <a:cxnLst/>
            <a:rect r="r" b="b" t="t" l="l"/>
            <a:pathLst>
              <a:path h="4114800" w="4122295">
                <a:moveTo>
                  <a:pt x="4122295" y="4114800"/>
                </a:moveTo>
                <a:lnTo>
                  <a:pt x="0" y="4114800"/>
                </a:lnTo>
                <a:lnTo>
                  <a:pt x="0" y="0"/>
                </a:lnTo>
                <a:lnTo>
                  <a:pt x="4122295" y="0"/>
                </a:lnTo>
                <a:lnTo>
                  <a:pt x="4122295" y="411480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true" rot="0">
            <a:off x="0" y="0"/>
            <a:ext cx="4122295" cy="4114800"/>
          </a:xfrm>
          <a:custGeom>
            <a:avLst/>
            <a:gdLst/>
            <a:ahLst/>
            <a:cxnLst/>
            <a:rect r="r" b="b" t="t" l="l"/>
            <a:pathLst>
              <a:path h="4114800" w="4122295">
                <a:moveTo>
                  <a:pt x="0" y="4114800"/>
                </a:moveTo>
                <a:lnTo>
                  <a:pt x="4122295" y="4114800"/>
                </a:lnTo>
                <a:lnTo>
                  <a:pt x="4122295" y="0"/>
                </a:lnTo>
                <a:lnTo>
                  <a:pt x="0" y="0"/>
                </a:lnTo>
                <a:lnTo>
                  <a:pt x="0" y="411480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15846" y="1310192"/>
            <a:ext cx="3210497" cy="2772702"/>
          </a:xfrm>
          <a:custGeom>
            <a:avLst/>
            <a:gdLst/>
            <a:ahLst/>
            <a:cxnLst/>
            <a:rect r="r" b="b" t="t" l="l"/>
            <a:pathLst>
              <a:path h="2772702" w="3210497">
                <a:moveTo>
                  <a:pt x="0" y="0"/>
                </a:moveTo>
                <a:lnTo>
                  <a:pt x="3210497" y="0"/>
                </a:lnTo>
                <a:lnTo>
                  <a:pt x="3210497" y="2772702"/>
                </a:lnTo>
                <a:lnTo>
                  <a:pt x="0" y="27727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3718992" y="3654269"/>
            <a:ext cx="10850017" cy="2714625"/>
          </a:xfrm>
          <a:prstGeom prst="rect">
            <a:avLst/>
          </a:prstGeom>
        </p:spPr>
        <p:txBody>
          <a:bodyPr anchor="t" rtlCol="false" tIns="0" lIns="0" bIns="0" rIns="0">
            <a:spAutoFit/>
          </a:bodyPr>
          <a:lstStyle/>
          <a:p>
            <a:pPr algn="ctr" rtl="true">
              <a:lnSpc>
                <a:spcPts val="21000"/>
              </a:lnSpc>
            </a:pPr>
            <a:r>
              <a:rPr lang="ar-EG" sz="15000">
                <a:solidFill>
                  <a:srgbClr val="01070A"/>
                </a:solidFill>
                <a:latin typeface="Childos Arabic"/>
                <a:ea typeface="Childos Arabic"/>
                <a:cs typeface="Childos Arabic"/>
                <a:sym typeface="Childos Arabic"/>
                <a:rtl val="true"/>
              </a:rPr>
              <a:t>عائد إلى حيفا</a:t>
            </a:r>
          </a:p>
        </p:txBody>
      </p:sp>
      <p:sp>
        <p:nvSpPr>
          <p:cNvPr name="TextBox 9" id="9"/>
          <p:cNvSpPr txBox="true"/>
          <p:nvPr/>
        </p:nvSpPr>
        <p:spPr>
          <a:xfrm rot="0">
            <a:off x="5841172" y="6974470"/>
            <a:ext cx="6639489" cy="547525"/>
          </a:xfrm>
          <a:prstGeom prst="rect">
            <a:avLst/>
          </a:prstGeom>
        </p:spPr>
        <p:txBody>
          <a:bodyPr anchor="t" rtlCol="false" tIns="0" lIns="0" bIns="0" rIns="0">
            <a:spAutoFit/>
          </a:bodyPr>
          <a:lstStyle/>
          <a:p>
            <a:pPr algn="ctr" rtl="true">
              <a:lnSpc>
                <a:spcPts val="4472"/>
              </a:lnSpc>
            </a:pPr>
            <a:r>
              <a:rPr lang="ar-EG" sz="3194">
                <a:solidFill>
                  <a:srgbClr val="01070A"/>
                </a:solidFill>
                <a:latin typeface="DM Sans"/>
                <a:ea typeface="DM Sans"/>
                <a:cs typeface="DM Sans"/>
                <a:sym typeface="DM Sans"/>
                <a:rtl val="true"/>
              </a:rPr>
              <a:t>غسان الكنفاني</a:t>
            </a:r>
          </a:p>
        </p:txBody>
      </p:sp>
      <p:sp>
        <p:nvSpPr>
          <p:cNvPr name="Freeform 10" id="10"/>
          <p:cNvSpPr/>
          <p:nvPr/>
        </p:nvSpPr>
        <p:spPr>
          <a:xfrm flipH="false" flipV="false" rot="0">
            <a:off x="4377" y="6172200"/>
            <a:ext cx="4122295" cy="4114800"/>
          </a:xfrm>
          <a:custGeom>
            <a:avLst/>
            <a:gdLst/>
            <a:ahLst/>
            <a:cxnLst/>
            <a:rect r="r" b="b" t="t" l="l"/>
            <a:pathLst>
              <a:path h="4114800" w="4122295">
                <a:moveTo>
                  <a:pt x="0" y="0"/>
                </a:moveTo>
                <a:lnTo>
                  <a:pt x="4122295" y="0"/>
                </a:lnTo>
                <a:lnTo>
                  <a:pt x="41222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true" flipV="false" rot="0">
            <a:off x="14165705" y="6172200"/>
            <a:ext cx="4122295" cy="4114800"/>
          </a:xfrm>
          <a:custGeom>
            <a:avLst/>
            <a:gdLst/>
            <a:ahLst/>
            <a:cxnLst/>
            <a:rect r="r" b="b" t="t" l="l"/>
            <a:pathLst>
              <a:path h="4114800" w="4122295">
                <a:moveTo>
                  <a:pt x="4122295" y="0"/>
                </a:moveTo>
                <a:lnTo>
                  <a:pt x="0" y="0"/>
                </a:lnTo>
                <a:lnTo>
                  <a:pt x="0" y="4114800"/>
                </a:lnTo>
                <a:lnTo>
                  <a:pt x="4122295" y="4114800"/>
                </a:lnTo>
                <a:lnTo>
                  <a:pt x="4122295"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2244226" y="1467293"/>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cap="rnd">
              <a:noFill/>
              <a:prstDash val="solid"/>
              <a:round/>
            </a:ln>
          </p:spPr>
        </p:sp>
        <p:sp>
          <p:nvSpPr>
            <p:cNvPr name="TextBox 5" id="5"/>
            <p:cNvSpPr txBox="true"/>
            <p:nvPr/>
          </p:nvSpPr>
          <p:spPr>
            <a:xfrm>
              <a:off x="0" y="-47625"/>
              <a:ext cx="4021842" cy="2500424"/>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921443" y="933053"/>
            <a:ext cx="12705720" cy="8334250"/>
            <a:chOff x="0" y="0"/>
            <a:chExt cx="3895412" cy="2555175"/>
          </a:xfrm>
        </p:grpSpPr>
        <p:sp>
          <p:nvSpPr>
            <p:cNvPr name="Freeform 7" id="7"/>
            <p:cNvSpPr/>
            <p:nvPr/>
          </p:nvSpPr>
          <p:spPr>
            <a:xfrm flipH="false" flipV="false" rot="0">
              <a:off x="0" y="0"/>
              <a:ext cx="3895412" cy="2555175"/>
            </a:xfrm>
            <a:custGeom>
              <a:avLst/>
              <a:gdLst/>
              <a:ahLst/>
              <a:cxnLst/>
              <a:rect r="r" b="b" t="t" l="l"/>
              <a:pathLst>
                <a:path h="2555175" w="3895412">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a:solidFill>
                <a:srgbClr val="000000"/>
              </a:solidFill>
              <a:prstDash val="solid"/>
              <a:miter/>
            </a:ln>
          </p:spPr>
        </p:sp>
        <p:sp>
          <p:nvSpPr>
            <p:cNvPr name="TextBox 8" id="8"/>
            <p:cNvSpPr txBox="true"/>
            <p:nvPr/>
          </p:nvSpPr>
          <p:spPr>
            <a:xfrm>
              <a:off x="0" y="-47625"/>
              <a:ext cx="3895412" cy="2602800"/>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a:grpSpLocks noChangeAspect="true"/>
          </p:cNvGrpSpPr>
          <p:nvPr/>
        </p:nvGrpSpPr>
        <p:grpSpPr>
          <a:xfrm rot="0">
            <a:off x="10015317" y="3410058"/>
            <a:ext cx="4114800" cy="4114800"/>
            <a:chOff x="63500" y="63500"/>
            <a:chExt cx="1130300" cy="1130300"/>
          </a:xfrm>
        </p:grpSpPr>
        <p:sp>
          <p:nvSpPr>
            <p:cNvPr name="Freeform 11" id="11"/>
            <p:cNvSpPr/>
            <p:nvPr/>
          </p:nvSpPr>
          <p:spPr>
            <a:xfrm flipH="false" flipV="false" rot="0">
              <a:off x="63500" y="63500"/>
              <a:ext cx="1130300" cy="1130300"/>
            </a:xfrm>
            <a:custGeom>
              <a:avLst/>
              <a:gdLst/>
              <a:ahLst/>
              <a:cxnLst/>
              <a:rect r="r" b="b" t="t" l="l"/>
              <a:pathLst>
                <a:path h="1130300" w="1130300">
                  <a:moveTo>
                    <a:pt x="0" y="0"/>
                  </a:moveTo>
                  <a:lnTo>
                    <a:pt x="1130300" y="0"/>
                  </a:lnTo>
                  <a:lnTo>
                    <a:pt x="1130300" y="889000"/>
                  </a:lnTo>
                  <a:lnTo>
                    <a:pt x="1130300" y="1130300"/>
                  </a:lnTo>
                  <a:lnTo>
                    <a:pt x="889000" y="1130300"/>
                  </a:lnTo>
                  <a:lnTo>
                    <a:pt x="0" y="1130300"/>
                  </a:lnTo>
                  <a:lnTo>
                    <a:pt x="0" y="1130300"/>
                  </a:lnTo>
                  <a:close/>
                </a:path>
              </a:pathLst>
            </a:custGeom>
            <a:blipFill>
              <a:blip r:embed="rId5"/>
              <a:stretch>
                <a:fillRect l="-5617" t="-7201" r="5617" b="4034"/>
              </a:stretch>
            </a:blipFill>
          </p:spPr>
        </p:sp>
      </p:grpSp>
      <p:sp>
        <p:nvSpPr>
          <p:cNvPr name="TextBox 12" id="12"/>
          <p:cNvSpPr txBox="true"/>
          <p:nvPr/>
        </p:nvSpPr>
        <p:spPr>
          <a:xfrm rot="0">
            <a:off x="3178043" y="1238662"/>
            <a:ext cx="8894674" cy="1153655"/>
          </a:xfrm>
          <a:prstGeom prst="rect">
            <a:avLst/>
          </a:prstGeom>
        </p:spPr>
        <p:txBody>
          <a:bodyPr anchor="t" rtlCol="false" tIns="0" lIns="0" bIns="0" rIns="0">
            <a:spAutoFit/>
          </a:bodyPr>
          <a:lstStyle/>
          <a:p>
            <a:pPr algn="ctr" rtl="true" marL="0" indent="0" lvl="0">
              <a:lnSpc>
                <a:spcPts val="8865"/>
              </a:lnSpc>
              <a:spcBef>
                <a:spcPct val="0"/>
              </a:spcBef>
            </a:pPr>
            <a:r>
              <a:rPr lang="ar-EG" sz="6332">
                <a:solidFill>
                  <a:srgbClr val="01070A"/>
                </a:solidFill>
                <a:latin typeface="Madani Arabic"/>
                <a:ea typeface="Madani Arabic"/>
                <a:cs typeface="Madani Arabic"/>
                <a:sym typeface="Madani Arabic"/>
                <a:rtl val="true"/>
              </a:rPr>
              <a:t>نبذة عن الكاتب</a:t>
            </a:r>
          </a:p>
        </p:txBody>
      </p:sp>
      <p:sp>
        <p:nvSpPr>
          <p:cNvPr name="TextBox 13" id="13"/>
          <p:cNvSpPr txBox="true"/>
          <p:nvPr/>
        </p:nvSpPr>
        <p:spPr>
          <a:xfrm rot="0">
            <a:off x="2504004" y="3303219"/>
            <a:ext cx="7209681" cy="3517717"/>
          </a:xfrm>
          <a:prstGeom prst="rect">
            <a:avLst/>
          </a:prstGeom>
        </p:spPr>
        <p:txBody>
          <a:bodyPr anchor="t" rtlCol="false" tIns="0" lIns="0" bIns="0" rIns="0">
            <a:spAutoFit/>
          </a:bodyPr>
          <a:lstStyle/>
          <a:p>
            <a:pPr algn="ctr" rtl="true">
              <a:lnSpc>
                <a:spcPts val="3499"/>
              </a:lnSpc>
              <a:spcBef>
                <a:spcPct val="0"/>
              </a:spcBef>
            </a:pPr>
            <a:r>
              <a:rPr lang="ar-EG" sz="2499">
                <a:solidFill>
                  <a:srgbClr val="01070A"/>
                </a:solidFill>
                <a:latin typeface="Tufuli Arabic"/>
                <a:ea typeface="Tufuli Arabic"/>
                <a:cs typeface="Tufuli Arabic"/>
                <a:sym typeface="Tufuli Arabic"/>
                <a:rtl val="true"/>
              </a:rPr>
              <a:t>غسّان كنفاني هو كاتب وصحفي فلسطيني بارز، وُلد عام </a:t>
            </a:r>
            <a:r>
              <a:rPr lang="en-US" sz="2499">
                <a:solidFill>
                  <a:srgbClr val="01070A"/>
                </a:solidFill>
                <a:latin typeface="Tufuli Arabic"/>
                <a:ea typeface="Tufuli Arabic"/>
                <a:cs typeface="Tufuli Arabic"/>
                <a:sym typeface="Tufuli Arabic"/>
              </a:rPr>
              <a:t>1936</a:t>
            </a:r>
            <a:r>
              <a:rPr lang="ar-EG" sz="2499">
                <a:solidFill>
                  <a:srgbClr val="01070A"/>
                </a:solidFill>
                <a:latin typeface="Tufuli Arabic"/>
                <a:ea typeface="Tufuli Arabic"/>
                <a:cs typeface="Tufuli Arabic"/>
                <a:sym typeface="Tufuli Arabic"/>
                <a:rtl val="true"/>
              </a:rPr>
              <a:t> في عكّا، ويُعد من أهم رموز الأدب الفلسطيني المقاوم. عُرف بقدرته على توظيف الأدب لكشف معاناة الشعب الفلسطيني وتجارب اللجوء والنضال، وقد كتب روايات وقصصًا مؤثرة مثل رجال في الشمس وعائد إلى حيفا. امتاز أسلوبه بالبساطة العميقة والرمزية القوية، وبقدرته على تحويل التجربة الفلسطينية إلى سرد إنساني عالمي. اغتيل عام </a:t>
            </a:r>
            <a:r>
              <a:rPr lang="en-US" sz="2499">
                <a:solidFill>
                  <a:srgbClr val="01070A"/>
                </a:solidFill>
                <a:latin typeface="Tufuli Arabic"/>
                <a:ea typeface="Tufuli Arabic"/>
                <a:cs typeface="Tufuli Arabic"/>
                <a:sym typeface="Tufuli Arabic"/>
              </a:rPr>
              <a:t>1972</a:t>
            </a:r>
            <a:r>
              <a:rPr lang="ar-EG" sz="2499">
                <a:solidFill>
                  <a:srgbClr val="01070A"/>
                </a:solidFill>
                <a:latin typeface="Tufuli Arabic"/>
                <a:ea typeface="Tufuli Arabic"/>
                <a:cs typeface="Tufuli Arabic"/>
                <a:sym typeface="Tufuli Arabic"/>
                <a:rtl val="true"/>
              </a:rPr>
              <a:t>، لكنه ترك إرثًا أدبيًا ما زال مؤثرًا حتى اليوم.</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622403" y="-589740"/>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383069"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6317710" y="9258300"/>
            <a:ext cx="3657600" cy="824623"/>
          </a:xfrm>
          <a:custGeom>
            <a:avLst/>
            <a:gdLst/>
            <a:ahLst/>
            <a:cxnLst/>
            <a:rect r="r" b="b" t="t" l="l"/>
            <a:pathLst>
              <a:path h="824623" w="3657600">
                <a:moveTo>
                  <a:pt x="0" y="0"/>
                </a:moveTo>
                <a:lnTo>
                  <a:pt x="3657600" y="0"/>
                </a:lnTo>
                <a:lnTo>
                  <a:pt x="3657600" y="824623"/>
                </a:lnTo>
                <a:lnTo>
                  <a:pt x="0" y="8246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984173" y="819150"/>
            <a:ext cx="5394683" cy="2508901"/>
          </a:xfrm>
          <a:prstGeom prst="rect">
            <a:avLst/>
          </a:prstGeom>
        </p:spPr>
        <p:txBody>
          <a:bodyPr anchor="t" rtlCol="false" tIns="0" lIns="0" bIns="0" rIns="0">
            <a:spAutoFit/>
          </a:bodyPr>
          <a:lstStyle/>
          <a:p>
            <a:pPr algn="ctr" rtl="true" marL="0" indent="0" lvl="0">
              <a:lnSpc>
                <a:spcPts val="9764"/>
              </a:lnSpc>
              <a:spcBef>
                <a:spcPct val="0"/>
              </a:spcBef>
            </a:pPr>
            <a:r>
              <a:rPr lang="ar-EG" sz="6974">
                <a:solidFill>
                  <a:srgbClr val="01070A"/>
                </a:solidFill>
                <a:latin typeface="Madani Arabic"/>
                <a:ea typeface="Madani Arabic"/>
                <a:cs typeface="Madani Arabic"/>
                <a:sym typeface="Madani Arabic"/>
                <a:rtl val="true"/>
              </a:rPr>
              <a:t>الشخصيات  الأساسية</a:t>
            </a:r>
          </a:p>
        </p:txBody>
      </p:sp>
      <p:sp>
        <p:nvSpPr>
          <p:cNvPr name="TextBox 8" id="8"/>
          <p:cNvSpPr txBox="true"/>
          <p:nvPr/>
        </p:nvSpPr>
        <p:spPr>
          <a:xfrm rot="0">
            <a:off x="4984173" y="4396419"/>
            <a:ext cx="4903846" cy="3136012"/>
          </a:xfrm>
          <a:prstGeom prst="rect">
            <a:avLst/>
          </a:prstGeom>
        </p:spPr>
        <p:txBody>
          <a:bodyPr anchor="t" rtlCol="false" tIns="0" lIns="0" bIns="0" rIns="0">
            <a:spAutoFit/>
          </a:bodyPr>
          <a:lstStyle/>
          <a:p>
            <a:pPr algn="r" rtl="true" marL="950553" indent="-475277" lvl="1">
              <a:lnSpc>
                <a:spcPts val="6163"/>
              </a:lnSpc>
              <a:buFont typeface="Arial"/>
              <a:buChar char="•"/>
            </a:pPr>
            <a:r>
              <a:rPr lang="ar-EG" sz="4402">
                <a:solidFill>
                  <a:srgbClr val="01070A"/>
                </a:solidFill>
                <a:latin typeface="Tufuli Arabic"/>
                <a:ea typeface="Tufuli Arabic"/>
                <a:cs typeface="Tufuli Arabic"/>
                <a:sym typeface="Tufuli Arabic"/>
                <a:rtl val="true"/>
              </a:rPr>
              <a:t>سعيد س</a:t>
            </a:r>
          </a:p>
          <a:p>
            <a:pPr algn="r" rtl="true" marL="950553" indent="-475277" lvl="1">
              <a:lnSpc>
                <a:spcPts val="6163"/>
              </a:lnSpc>
              <a:buFont typeface="Arial"/>
              <a:buChar char="•"/>
            </a:pPr>
            <a:r>
              <a:rPr lang="ar-EG" sz="4402">
                <a:solidFill>
                  <a:srgbClr val="01070A"/>
                </a:solidFill>
                <a:latin typeface="Tufuli Arabic"/>
                <a:ea typeface="Tufuli Arabic"/>
                <a:cs typeface="Tufuli Arabic"/>
                <a:sym typeface="Tufuli Arabic"/>
                <a:rtl val="true"/>
              </a:rPr>
              <a:t>صفية</a:t>
            </a:r>
          </a:p>
          <a:p>
            <a:pPr algn="r" rtl="true" marL="950553" indent="-475277" lvl="1">
              <a:lnSpc>
                <a:spcPts val="6163"/>
              </a:lnSpc>
              <a:buFont typeface="Arial"/>
              <a:buChar char="•"/>
            </a:pPr>
            <a:r>
              <a:rPr lang="ar-EG" sz="4402">
                <a:solidFill>
                  <a:srgbClr val="01070A"/>
                </a:solidFill>
                <a:latin typeface="Tufuli Arabic"/>
                <a:ea typeface="Tufuli Arabic"/>
                <a:cs typeface="Tufuli Arabic"/>
                <a:sym typeface="Tufuli Arabic"/>
                <a:rtl val="true"/>
              </a:rPr>
              <a:t>خلدون / دوف</a:t>
            </a:r>
          </a:p>
          <a:p>
            <a:pPr algn="r" rtl="true" marL="950553" indent="-475277" lvl="1">
              <a:lnSpc>
                <a:spcPts val="6163"/>
              </a:lnSpc>
              <a:buFont typeface="Arial"/>
              <a:buChar char="•"/>
            </a:pPr>
            <a:r>
              <a:rPr lang="ar-EG" sz="4402">
                <a:solidFill>
                  <a:srgbClr val="01070A"/>
                </a:solidFill>
                <a:latin typeface="Tufuli Arabic"/>
                <a:ea typeface="Tufuli Arabic"/>
                <a:cs typeface="Tufuli Arabic"/>
                <a:sym typeface="Tufuli Arabic"/>
                <a:rtl val="true"/>
              </a:rPr>
              <a:t>ميريام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2030095"/>
            <a:ext cx="13293258" cy="6791564"/>
            <a:chOff x="0" y="0"/>
            <a:chExt cx="3501105" cy="1788725"/>
          </a:xfrm>
        </p:grpSpPr>
        <p:sp>
          <p:nvSpPr>
            <p:cNvPr name="Freeform 4" id="4"/>
            <p:cNvSpPr/>
            <p:nvPr/>
          </p:nvSpPr>
          <p:spPr>
            <a:xfrm flipH="false" flipV="false" rot="0">
              <a:off x="0" y="0"/>
              <a:ext cx="3501105" cy="1788725"/>
            </a:xfrm>
            <a:custGeom>
              <a:avLst/>
              <a:gdLst/>
              <a:ahLst/>
              <a:cxnLst/>
              <a:rect r="r" b="b" t="t" l="l"/>
              <a:pathLst>
                <a:path h="1788725" w="350110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501105" cy="1836350"/>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497371" y="1747718"/>
            <a:ext cx="13293258" cy="6791564"/>
            <a:chOff x="0" y="0"/>
            <a:chExt cx="3501105" cy="1788725"/>
          </a:xfrm>
        </p:grpSpPr>
        <p:sp>
          <p:nvSpPr>
            <p:cNvPr name="Freeform 7" id="7"/>
            <p:cNvSpPr/>
            <p:nvPr/>
          </p:nvSpPr>
          <p:spPr>
            <a:xfrm flipH="false" flipV="false" rot="0">
              <a:off x="0" y="0"/>
              <a:ext cx="3501105" cy="1788725"/>
            </a:xfrm>
            <a:custGeom>
              <a:avLst/>
              <a:gdLst/>
              <a:ahLst/>
              <a:cxnLst/>
              <a:rect r="r" b="b" t="t" l="l"/>
              <a:pathLst>
                <a:path h="1788725" w="350110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01105" cy="1836350"/>
            </a:xfrm>
            <a:prstGeom prst="rect">
              <a:avLst/>
            </a:prstGeom>
          </p:spPr>
          <p:txBody>
            <a:bodyPr anchor="ctr" rtlCol="false" tIns="50800" lIns="50800" bIns="50800" rIns="50800"/>
            <a:lstStyle/>
            <a:p>
              <a:pPr algn="ctr" marL="495136" indent="-247568" lvl="1">
                <a:lnSpc>
                  <a:spcPts val="3210"/>
                </a:lnSpc>
                <a:buAutoNum type="arabicPeriod" startAt="1"/>
              </a:pPr>
            </a:p>
          </p:txBody>
        </p:sp>
      </p:grpSp>
      <p:sp>
        <p:nvSpPr>
          <p:cNvPr name="Freeform 9" id="9"/>
          <p:cNvSpPr/>
          <p:nvPr/>
        </p:nvSpPr>
        <p:spPr>
          <a:xfrm flipH="false" flipV="false" rot="0">
            <a:off x="6928985" y="1314623"/>
            <a:ext cx="3667332" cy="946839"/>
          </a:xfrm>
          <a:custGeom>
            <a:avLst/>
            <a:gdLst/>
            <a:ahLst/>
            <a:cxnLst/>
            <a:rect r="r" b="b" t="t" l="l"/>
            <a:pathLst>
              <a:path h="946839" w="3667332">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7395886" y="2818750"/>
            <a:ext cx="4819578" cy="595875"/>
          </a:xfrm>
          <a:custGeom>
            <a:avLst/>
            <a:gdLst/>
            <a:ahLst/>
            <a:cxnLst/>
            <a:rect r="r" b="b" t="t" l="l"/>
            <a:pathLst>
              <a:path h="595875" w="4819578">
                <a:moveTo>
                  <a:pt x="0" y="0"/>
                </a:moveTo>
                <a:lnTo>
                  <a:pt x="4819578" y="0"/>
                </a:lnTo>
                <a:lnTo>
                  <a:pt x="4819578" y="595875"/>
                </a:lnTo>
                <a:lnTo>
                  <a:pt x="0" y="5958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2477874" y="3752907"/>
            <a:ext cx="13332252" cy="2685935"/>
          </a:xfrm>
          <a:prstGeom prst="rect">
            <a:avLst/>
          </a:prstGeom>
        </p:spPr>
        <p:txBody>
          <a:bodyPr anchor="t" rtlCol="false" tIns="0" lIns="0" bIns="0" rIns="0">
            <a:spAutoFit/>
          </a:bodyPr>
          <a:lstStyle/>
          <a:p>
            <a:pPr algn="ctr" rtl="true" marL="647700" indent="-323850" lvl="1">
              <a:lnSpc>
                <a:spcPts val="4200"/>
              </a:lnSpc>
              <a:buFont typeface="Arial"/>
              <a:buChar char="•"/>
            </a:pPr>
            <a:r>
              <a:rPr lang="ar-EG" sz="3000">
                <a:solidFill>
                  <a:srgbClr val="01070A"/>
                </a:solidFill>
                <a:latin typeface="Tufuli Arabic"/>
                <a:ea typeface="Tufuli Arabic"/>
                <a:cs typeface="Tufuli Arabic"/>
                <a:sym typeface="Tufuli Arabic"/>
                <a:rtl val="true"/>
              </a:rPr>
              <a:t>صدرت الرواية عام </a:t>
            </a:r>
            <a:r>
              <a:rPr lang="en-US" sz="3000">
                <a:solidFill>
                  <a:srgbClr val="01070A"/>
                </a:solidFill>
                <a:latin typeface="Tufuli Arabic"/>
                <a:ea typeface="Tufuli Arabic"/>
                <a:cs typeface="Tufuli Arabic"/>
                <a:sym typeface="Tufuli Arabic"/>
              </a:rPr>
              <a:t>1969</a:t>
            </a:r>
            <a:r>
              <a:rPr lang="ar-EG" sz="3000">
                <a:solidFill>
                  <a:srgbClr val="01070A"/>
                </a:solidFill>
                <a:latin typeface="Tufuli Arabic"/>
                <a:ea typeface="Tufuli Arabic"/>
                <a:cs typeface="Tufuli Arabic"/>
                <a:sym typeface="Tufuli Arabic"/>
                <a:rtl val="true"/>
              </a:rPr>
              <a:t> وهي من أهم أعمال غسان كنفاني.                                                               </a:t>
            </a:r>
          </a:p>
          <a:p>
            <a:pPr algn="ctr" rtl="true" marL="647700" indent="-323850" lvl="1">
              <a:lnSpc>
                <a:spcPts val="4200"/>
              </a:lnSpc>
              <a:buFont typeface="Arial"/>
              <a:buChar char="•"/>
            </a:pPr>
            <a:r>
              <a:rPr lang="ar-EG" sz="3000">
                <a:solidFill>
                  <a:srgbClr val="01070A"/>
                </a:solidFill>
                <a:latin typeface="Tufuli Arabic"/>
                <a:ea typeface="Tufuli Arabic"/>
                <a:cs typeface="Tufuli Arabic"/>
                <a:sym typeface="Tufuli Arabic"/>
                <a:rtl val="true"/>
              </a:rPr>
              <a:t>تتناول آثار النكبة </a:t>
            </a:r>
            <a:r>
              <a:rPr lang="en-US" sz="3000">
                <a:solidFill>
                  <a:srgbClr val="01070A"/>
                </a:solidFill>
                <a:latin typeface="Tufuli Arabic"/>
                <a:ea typeface="Tufuli Arabic"/>
                <a:cs typeface="Tufuli Arabic"/>
                <a:sym typeface="Tufuli Arabic"/>
              </a:rPr>
              <a:t>1948</a:t>
            </a:r>
            <a:r>
              <a:rPr lang="ar-EG" sz="3000">
                <a:solidFill>
                  <a:srgbClr val="01070A"/>
                </a:solidFill>
                <a:latin typeface="Tufuli Arabic"/>
                <a:ea typeface="Tufuli Arabic"/>
                <a:cs typeface="Tufuli Arabic"/>
                <a:sym typeface="Tufuli Arabic"/>
                <a:rtl val="true"/>
              </a:rPr>
              <a:t> من خلال عودة زوجين فلسطينيين إلى بيتهما في حيفا بعد حرب </a:t>
            </a:r>
            <a:r>
              <a:rPr lang="en-US" sz="3000">
                <a:solidFill>
                  <a:srgbClr val="01070A"/>
                </a:solidFill>
                <a:latin typeface="Tufuli Arabic"/>
                <a:ea typeface="Tufuli Arabic"/>
                <a:cs typeface="Tufuli Arabic"/>
                <a:sym typeface="Tufuli Arabic"/>
              </a:rPr>
              <a:t>1967</a:t>
            </a:r>
            <a:r>
              <a:rPr lang="ar-EG" sz="3000">
                <a:solidFill>
                  <a:srgbClr val="01070A"/>
                </a:solidFill>
                <a:latin typeface="Tufuli Arabic"/>
                <a:ea typeface="Tufuli Arabic"/>
                <a:cs typeface="Tufuli Arabic"/>
                <a:sym typeface="Tufuli Arabic"/>
                <a:rtl val="true"/>
              </a:rPr>
              <a:t>.    </a:t>
            </a:r>
          </a:p>
          <a:p>
            <a:pPr algn="ctr" rtl="true" marL="647700" indent="-323850" lvl="1">
              <a:lnSpc>
                <a:spcPts val="4200"/>
              </a:lnSpc>
              <a:buFont typeface="Arial"/>
              <a:buChar char="•"/>
            </a:pPr>
            <a:r>
              <a:rPr lang="ar-EG" sz="3000">
                <a:solidFill>
                  <a:srgbClr val="01070A"/>
                </a:solidFill>
                <a:latin typeface="Tufuli Arabic"/>
                <a:ea typeface="Tufuli Arabic"/>
                <a:cs typeface="Tufuli Arabic"/>
                <a:sym typeface="Tufuli Arabic"/>
                <a:rtl val="true"/>
              </a:rPr>
              <a:t>تتمحور حول فقدان الابن خلدون الذي أصبح اسمه دوف بعد أن تبنّته عائلة يهودية.                      </a:t>
            </a:r>
          </a:p>
          <a:p>
            <a:pPr algn="ctr" rtl="true" marL="647700" indent="-323850" lvl="1">
              <a:lnSpc>
                <a:spcPts val="4200"/>
              </a:lnSpc>
              <a:buFont typeface="Arial"/>
              <a:buChar char="•"/>
            </a:pPr>
            <a:r>
              <a:rPr lang="ar-EG" sz="3000">
                <a:solidFill>
                  <a:srgbClr val="01070A"/>
                </a:solidFill>
                <a:latin typeface="Tufuli Arabic"/>
                <a:ea typeface="Tufuli Arabic"/>
                <a:cs typeface="Tufuli Arabic"/>
                <a:sym typeface="Tufuli Arabic"/>
                <a:rtl val="true"/>
              </a:rPr>
              <a:t>تطرح أسئلة عميقة حول الهوية والانتماء ومسؤولية النضال.                                                            </a:t>
            </a:r>
          </a:p>
          <a:p>
            <a:pPr algn="ctr" rtl="true" marL="647700" indent="-323850" lvl="1">
              <a:lnSpc>
                <a:spcPts val="4200"/>
              </a:lnSpc>
              <a:buFont typeface="Arial"/>
              <a:buChar char="•"/>
            </a:pPr>
            <a:r>
              <a:rPr lang="ar-EG" sz="3000">
                <a:solidFill>
                  <a:srgbClr val="01070A"/>
                </a:solidFill>
                <a:latin typeface="Tufuli Arabic"/>
                <a:ea typeface="Tufuli Arabic"/>
                <a:cs typeface="Tufuli Arabic"/>
                <a:sym typeface="Tufuli Arabic"/>
                <a:rtl val="true"/>
              </a:rPr>
              <a:t>تُعد من أبرز النصوص في الأدب الفلسطيني المقاوم.                                                                        </a:t>
            </a:r>
          </a:p>
        </p:txBody>
      </p:sp>
      <p:sp>
        <p:nvSpPr>
          <p:cNvPr name="Freeform 12" id="12"/>
          <p:cNvSpPr/>
          <p:nvPr/>
        </p:nvSpPr>
        <p:spPr>
          <a:xfrm flipH="false" flipV="false" rot="0">
            <a:off x="5486400" y="8029518"/>
            <a:ext cx="7315200" cy="2154659"/>
          </a:xfrm>
          <a:custGeom>
            <a:avLst/>
            <a:gdLst/>
            <a:ahLst/>
            <a:cxnLst/>
            <a:rect r="r" b="b" t="t" l="l"/>
            <a:pathLst>
              <a:path h="2154659" w="7315200">
                <a:moveTo>
                  <a:pt x="0" y="0"/>
                </a:moveTo>
                <a:lnTo>
                  <a:pt x="7315200" y="0"/>
                </a:lnTo>
                <a:lnTo>
                  <a:pt x="7315200" y="2154659"/>
                </a:lnTo>
                <a:lnTo>
                  <a:pt x="0" y="21546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6846252" y="2656825"/>
            <a:ext cx="5623213" cy="920796"/>
          </a:xfrm>
          <a:prstGeom prst="rect">
            <a:avLst/>
          </a:prstGeom>
        </p:spPr>
        <p:txBody>
          <a:bodyPr anchor="t" rtlCol="false" tIns="0" lIns="0" bIns="0" rIns="0">
            <a:spAutoFit/>
          </a:bodyPr>
          <a:lstStyle/>
          <a:p>
            <a:pPr algn="ctr" rtl="true" marL="0" indent="0" lvl="0">
              <a:lnSpc>
                <a:spcPts val="7000"/>
              </a:lnSpc>
              <a:spcBef>
                <a:spcPct val="0"/>
              </a:spcBef>
            </a:pPr>
            <a:r>
              <a:rPr lang="ar-EG" sz="5000">
                <a:solidFill>
                  <a:srgbClr val="01070A"/>
                </a:solidFill>
                <a:latin typeface="Madani Arabic"/>
                <a:ea typeface="Madani Arabic"/>
                <a:cs typeface="Madani Arabic"/>
                <a:sym typeface="Madani Arabic"/>
                <a:rtl val="true"/>
              </a:rPr>
              <a:t>معلومات عن الكتابٍ.</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a:solidFill>
                <a:srgbClr val="000000"/>
              </a:solidFill>
              <a:prstDash val="solid"/>
              <a:miter/>
            </a:ln>
          </p:spPr>
        </p:sp>
        <p:sp>
          <p:nvSpPr>
            <p:cNvPr name="TextBox 5" id="5"/>
            <p:cNvSpPr txBox="true"/>
            <p:nvPr/>
          </p:nvSpPr>
          <p:spPr>
            <a:xfrm>
              <a:off x="0" y="-47625"/>
              <a:ext cx="3727935" cy="2215092"/>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276159" y="6894969"/>
            <a:ext cx="3835024" cy="3091905"/>
          </a:xfrm>
          <a:custGeom>
            <a:avLst/>
            <a:gdLst/>
            <a:ahLst/>
            <a:cxnLst/>
            <a:rect r="r" b="b" t="t" l="l"/>
            <a:pathLst>
              <a:path h="3091905" w="3835024">
                <a:moveTo>
                  <a:pt x="0" y="0"/>
                </a:moveTo>
                <a:lnTo>
                  <a:pt x="3835024" y="0"/>
                </a:lnTo>
                <a:lnTo>
                  <a:pt x="3835024" y="3091905"/>
                </a:lnTo>
                <a:lnTo>
                  <a:pt x="0" y="30919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4111183" y="2694775"/>
            <a:ext cx="1776255" cy="177625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4728" t="0" r="-24728" b="0"/>
              </a:stretch>
            </a:blipFill>
          </p:spPr>
        </p:sp>
      </p:grpSp>
      <p:grpSp>
        <p:nvGrpSpPr>
          <p:cNvPr name="Group 9" id="9"/>
          <p:cNvGrpSpPr/>
          <p:nvPr/>
        </p:nvGrpSpPr>
        <p:grpSpPr>
          <a:xfrm rot="0">
            <a:off x="8607391" y="2763040"/>
            <a:ext cx="1776255" cy="177625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t="0" r="-25046" b="0"/>
              </a:stretch>
            </a:blipFill>
          </p:spPr>
        </p:sp>
      </p:grpSp>
      <p:grpSp>
        <p:nvGrpSpPr>
          <p:cNvPr name="Group 11" id="11"/>
          <p:cNvGrpSpPr/>
          <p:nvPr/>
        </p:nvGrpSpPr>
        <p:grpSpPr>
          <a:xfrm rot="0">
            <a:off x="12784623" y="2694775"/>
            <a:ext cx="1776255" cy="177625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6752" t="0" r="-16752" b="0"/>
              </a:stretch>
            </a:blipFill>
          </p:spPr>
        </p:sp>
      </p:grpSp>
      <p:sp>
        <p:nvSpPr>
          <p:cNvPr name="TextBox 13" id="13"/>
          <p:cNvSpPr txBox="true"/>
          <p:nvPr/>
        </p:nvSpPr>
        <p:spPr>
          <a:xfrm rot="0">
            <a:off x="4762897" y="1489066"/>
            <a:ext cx="8762207" cy="920796"/>
          </a:xfrm>
          <a:prstGeom prst="rect">
            <a:avLst/>
          </a:prstGeom>
        </p:spPr>
        <p:txBody>
          <a:bodyPr anchor="t" rtlCol="false" tIns="0" lIns="0" bIns="0" rIns="0">
            <a:spAutoFit/>
          </a:bodyPr>
          <a:lstStyle/>
          <a:p>
            <a:pPr algn="ctr" marL="0" indent="0" lvl="0">
              <a:lnSpc>
                <a:spcPts val="7000"/>
              </a:lnSpc>
              <a:spcBef>
                <a:spcPct val="0"/>
              </a:spcBef>
            </a:pPr>
            <a:r>
              <a:rPr lang="ar-EG" sz="5000">
                <a:solidFill>
                  <a:srgbClr val="01070A"/>
                </a:solidFill>
                <a:latin typeface="Madani Arabic"/>
                <a:ea typeface="Madani Arabic"/>
                <a:cs typeface="Madani Arabic"/>
                <a:sym typeface="Madani Arabic"/>
                <a:rtl val="true"/>
              </a:rPr>
              <a:t>بعض العباراتِ الَّتي أعجبتني</a:t>
            </a:r>
          </a:p>
        </p:txBody>
      </p:sp>
      <p:sp>
        <p:nvSpPr>
          <p:cNvPr name="TextBox 14" id="14"/>
          <p:cNvSpPr txBox="true"/>
          <p:nvPr/>
        </p:nvSpPr>
        <p:spPr>
          <a:xfrm rot="0">
            <a:off x="12294169" y="4952042"/>
            <a:ext cx="2757164" cy="711845"/>
          </a:xfrm>
          <a:prstGeom prst="rect">
            <a:avLst/>
          </a:prstGeom>
        </p:spPr>
        <p:txBody>
          <a:bodyPr anchor="t" rtlCol="false" tIns="0" lIns="0" bIns="0" rIns="0">
            <a:spAutoFit/>
          </a:bodyPr>
          <a:lstStyle/>
          <a:p>
            <a:pPr algn="ctr" rtl="true">
              <a:lnSpc>
                <a:spcPts val="2761"/>
              </a:lnSpc>
            </a:pPr>
            <a:r>
              <a:rPr lang="ar-EG" sz="1972">
                <a:solidFill>
                  <a:srgbClr val="01070A"/>
                </a:solidFill>
                <a:latin typeface="Tufuli Arabic"/>
                <a:ea typeface="Tufuli Arabic"/>
                <a:cs typeface="Tufuli Arabic"/>
                <a:sym typeface="Tufuli Arabic"/>
                <a:rtl val="true"/>
              </a:rPr>
              <a:t>“لم أكن أتصور أبدا أنني سأراها مرة أخرى”</a:t>
            </a:r>
          </a:p>
        </p:txBody>
      </p:sp>
      <p:sp>
        <p:nvSpPr>
          <p:cNvPr name="TextBox 15" id="15"/>
          <p:cNvSpPr txBox="true"/>
          <p:nvPr/>
        </p:nvSpPr>
        <p:spPr>
          <a:xfrm rot="0">
            <a:off x="3853049" y="6139411"/>
            <a:ext cx="2292523" cy="1434917"/>
          </a:xfrm>
          <a:prstGeom prst="rect">
            <a:avLst/>
          </a:prstGeom>
        </p:spPr>
        <p:txBody>
          <a:bodyPr anchor="t" rtlCol="false" tIns="0" lIns="0" bIns="0" rIns="0">
            <a:spAutoFit/>
          </a:bodyPr>
          <a:lstStyle/>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تُولِّد في قلب القارىء  إحساسًا دافئًا بأن الوطن، رغم الألم، ما زال يحمل وعدًا بالمستقبل</a:t>
            </a:r>
          </a:p>
        </p:txBody>
      </p:sp>
      <p:sp>
        <p:nvSpPr>
          <p:cNvPr name="TextBox 16" id="16"/>
          <p:cNvSpPr txBox="true"/>
          <p:nvPr/>
        </p:nvSpPr>
        <p:spPr>
          <a:xfrm rot="0">
            <a:off x="8116937" y="4755549"/>
            <a:ext cx="2757164" cy="1740476"/>
          </a:xfrm>
          <a:prstGeom prst="rect">
            <a:avLst/>
          </a:prstGeom>
        </p:spPr>
        <p:txBody>
          <a:bodyPr anchor="t" rtlCol="false" tIns="0" lIns="0" bIns="0" rIns="0">
            <a:spAutoFit/>
          </a:bodyPr>
          <a:lstStyle/>
          <a:p>
            <a:pPr algn="ctr" rtl="true">
              <a:lnSpc>
                <a:spcPts val="2761"/>
              </a:lnSpc>
            </a:pPr>
            <a:r>
              <a:rPr lang="ar-EG" sz="1972">
                <a:solidFill>
                  <a:srgbClr val="01070A"/>
                </a:solidFill>
                <a:latin typeface="Tufuli Arabic"/>
                <a:ea typeface="Tufuli Arabic"/>
                <a:cs typeface="Tufuli Arabic"/>
                <a:sym typeface="Tufuli Arabic"/>
                <a:rtl val="true"/>
              </a:rPr>
              <a:t>“أكبر جريمة يمكن لأي انسان أن يرتكبها كائنا من كان هي أن يعتقد ولو للحظة أن ضعف الاخرين و أخطاءهم هي التي تشكل حقه”</a:t>
            </a:r>
          </a:p>
        </p:txBody>
      </p:sp>
      <p:sp>
        <p:nvSpPr>
          <p:cNvPr name="TextBox 17" id="17"/>
          <p:cNvSpPr txBox="true"/>
          <p:nvPr/>
        </p:nvSpPr>
        <p:spPr>
          <a:xfrm rot="0">
            <a:off x="3620729" y="5067300"/>
            <a:ext cx="2757164" cy="711845"/>
          </a:xfrm>
          <a:prstGeom prst="rect">
            <a:avLst/>
          </a:prstGeom>
        </p:spPr>
        <p:txBody>
          <a:bodyPr anchor="t" rtlCol="false" tIns="0" lIns="0" bIns="0" rIns="0">
            <a:spAutoFit/>
          </a:bodyPr>
          <a:lstStyle/>
          <a:p>
            <a:pPr algn="ctr" rtl="true">
              <a:lnSpc>
                <a:spcPts val="2761"/>
              </a:lnSpc>
            </a:pPr>
            <a:r>
              <a:rPr lang="ar-EG" sz="1972">
                <a:solidFill>
                  <a:srgbClr val="01070A"/>
                </a:solidFill>
                <a:latin typeface="Tufuli Arabic"/>
                <a:ea typeface="Tufuli Arabic"/>
                <a:cs typeface="Tufuli Arabic"/>
                <a:sym typeface="Tufuli Arabic"/>
                <a:rtl val="true"/>
              </a:rPr>
              <a:t>“أما خالد فالوطن عنده هو المستقبل”</a:t>
            </a:r>
          </a:p>
        </p:txBody>
      </p:sp>
      <p:sp>
        <p:nvSpPr>
          <p:cNvPr name="TextBox 18" id="18"/>
          <p:cNvSpPr txBox="true"/>
          <p:nvPr/>
        </p:nvSpPr>
        <p:spPr>
          <a:xfrm rot="0">
            <a:off x="12294169" y="5873437"/>
            <a:ext cx="3185996" cy="2139675"/>
          </a:xfrm>
          <a:prstGeom prst="rect">
            <a:avLst/>
          </a:prstGeom>
        </p:spPr>
        <p:txBody>
          <a:bodyPr anchor="t" rtlCol="false" tIns="0" lIns="0" bIns="0" rIns="0">
            <a:spAutoFit/>
          </a:bodyPr>
          <a:lstStyle/>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هذه الجملة تُظهر للقارئ شعور الشخص باليأس وفقدان الأمل في رؤية وطنه مرة أخرى، لأنها تعبّر عن مدى استحالة توقعه للعودة، وكأن احتمال اللقاء كان شبه معدوم في ذهنه</a:t>
            </a:r>
          </a:p>
        </p:txBody>
      </p:sp>
      <p:sp>
        <p:nvSpPr>
          <p:cNvPr name="TextBox 19" id="19"/>
          <p:cNvSpPr txBox="true"/>
          <p:nvPr/>
        </p:nvSpPr>
        <p:spPr>
          <a:xfrm rot="0">
            <a:off x="8116937" y="6715100"/>
            <a:ext cx="3185996" cy="1787296"/>
          </a:xfrm>
          <a:prstGeom prst="rect">
            <a:avLst/>
          </a:prstGeom>
        </p:spPr>
        <p:txBody>
          <a:bodyPr anchor="t" rtlCol="false" tIns="0" lIns="0" bIns="0" rIns="0">
            <a:spAutoFit/>
          </a:bodyPr>
          <a:lstStyle/>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الجملة تخلق مشاعر الوعي الأخلاقي والغضب من الظلم، وتجعل القارئ يشعر بأهمية احترام حقوق الآخرين وعدم استغلال ضعفهم</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3738948" y="3045203"/>
            <a:ext cx="4568927" cy="4927274"/>
          </a:xfrm>
          <a:custGeom>
            <a:avLst/>
            <a:gdLst/>
            <a:ahLst/>
            <a:cxnLst/>
            <a:rect r="r" b="b" t="t" l="l"/>
            <a:pathLst>
              <a:path h="4927274" w="4568927">
                <a:moveTo>
                  <a:pt x="0" y="0"/>
                </a:moveTo>
                <a:lnTo>
                  <a:pt x="4568927" y="0"/>
                </a:lnTo>
                <a:lnTo>
                  <a:pt x="4568927" y="4927274"/>
                </a:lnTo>
                <a:lnTo>
                  <a:pt x="0" y="49272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522582" y="3045203"/>
            <a:ext cx="4568927" cy="4927274"/>
          </a:xfrm>
          <a:custGeom>
            <a:avLst/>
            <a:gdLst/>
            <a:ahLst/>
            <a:cxnLst/>
            <a:rect r="r" b="b" t="t" l="l"/>
            <a:pathLst>
              <a:path h="4927274" w="4568927">
                <a:moveTo>
                  <a:pt x="0" y="0"/>
                </a:moveTo>
                <a:lnTo>
                  <a:pt x="4568927" y="0"/>
                </a:lnTo>
                <a:lnTo>
                  <a:pt x="4568927" y="4927274"/>
                </a:lnTo>
                <a:lnTo>
                  <a:pt x="0" y="4927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863001" y="7012197"/>
            <a:ext cx="5939287" cy="4114800"/>
          </a:xfrm>
          <a:custGeom>
            <a:avLst/>
            <a:gdLst/>
            <a:ahLst/>
            <a:cxnLst/>
            <a:rect r="r" b="b" t="t" l="l"/>
            <a:pathLst>
              <a:path h="4114800" w="5939287">
                <a:moveTo>
                  <a:pt x="0" y="0"/>
                </a:moveTo>
                <a:lnTo>
                  <a:pt x="5939287" y="0"/>
                </a:lnTo>
                <a:lnTo>
                  <a:pt x="59392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112438" y="6249051"/>
            <a:ext cx="4039985" cy="4114800"/>
          </a:xfrm>
          <a:custGeom>
            <a:avLst/>
            <a:gdLst/>
            <a:ahLst/>
            <a:cxnLst/>
            <a:rect r="r" b="b" t="t" l="l"/>
            <a:pathLst>
              <a:path h="4114800" w="4039985">
                <a:moveTo>
                  <a:pt x="0" y="0"/>
                </a:moveTo>
                <a:lnTo>
                  <a:pt x="4039986" y="0"/>
                </a:lnTo>
                <a:lnTo>
                  <a:pt x="403998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11428464" y="4109376"/>
            <a:ext cx="2757164" cy="2139675"/>
          </a:xfrm>
          <a:prstGeom prst="rect">
            <a:avLst/>
          </a:prstGeom>
        </p:spPr>
        <p:txBody>
          <a:bodyPr anchor="t" rtlCol="false" tIns="0" lIns="0" bIns="0" rIns="0">
            <a:spAutoFit/>
          </a:bodyPr>
          <a:lstStyle/>
          <a:p>
            <a:pPr algn="ctr">
              <a:lnSpc>
                <a:spcPts val="2800"/>
              </a:lnSpc>
            </a:pPr>
            <a:r>
              <a:rPr lang="ar-EG" sz="2000">
                <a:solidFill>
                  <a:srgbClr val="01070A"/>
                </a:solidFill>
                <a:latin typeface="Tufuli Arabic"/>
                <a:ea typeface="Tufuli Arabic"/>
                <a:cs typeface="Tufuli Arabic"/>
                <a:sym typeface="Tufuli Arabic"/>
                <a:rtl val="true"/>
              </a:rPr>
              <a:t>يكتشفان</a:t>
            </a:r>
            <a:r>
              <a:rPr lang="ar-EG" sz="2000" strike="noStrike" u="none">
                <a:solidFill>
                  <a:srgbClr val="01070A"/>
                </a:solidFill>
                <a:latin typeface="Tufuli Arabic"/>
                <a:ea typeface="Tufuli Arabic"/>
                <a:cs typeface="Tufuli Arabic"/>
                <a:sym typeface="Tufuli Arabic"/>
                <a:rtl val="true"/>
              </a:rPr>
              <a:t> أن ابنهما خلدون قد أصبح يُدعى دوف وقد تربّى في كنف عائلة يهودية تبنّته، وأصبح الآن جنديًا في الجيش الإسرائيلي لا يعترف بانتمائه لهما</a:t>
            </a:r>
            <a:r>
              <a:rPr lang="en-US" sz="2000" strike="noStrike" u="none">
                <a:solidFill>
                  <a:srgbClr val="01070A"/>
                </a:solidFill>
                <a:latin typeface="Tufuli Arabic"/>
                <a:ea typeface="Tufuli Arabic"/>
                <a:cs typeface="Tufuli Arabic"/>
                <a:sym typeface="Tufuli Arabic"/>
              </a:rPr>
              <a:t>.</a:t>
            </a:r>
          </a:p>
        </p:txBody>
      </p:sp>
      <p:sp>
        <p:nvSpPr>
          <p:cNvPr name="TextBox 8" id="8"/>
          <p:cNvSpPr txBox="true"/>
          <p:nvPr/>
        </p:nvSpPr>
        <p:spPr>
          <a:xfrm rot="0">
            <a:off x="5792643" y="1163928"/>
            <a:ext cx="6702715" cy="1095329"/>
          </a:xfrm>
          <a:prstGeom prst="rect">
            <a:avLst/>
          </a:prstGeom>
        </p:spPr>
        <p:txBody>
          <a:bodyPr anchor="t" rtlCol="false" tIns="0" lIns="0" bIns="0" rIns="0">
            <a:spAutoFit/>
          </a:bodyPr>
          <a:lstStyle/>
          <a:p>
            <a:pPr algn="ctr" rtl="true" marL="0" indent="0" lvl="0">
              <a:lnSpc>
                <a:spcPts val="8400"/>
              </a:lnSpc>
              <a:spcBef>
                <a:spcPct val="0"/>
              </a:spcBef>
            </a:pPr>
            <a:r>
              <a:rPr lang="ar-EG" sz="6000">
                <a:solidFill>
                  <a:srgbClr val="01070A"/>
                </a:solidFill>
                <a:latin typeface="Madani Arabic"/>
                <a:ea typeface="Madani Arabic"/>
                <a:cs typeface="Madani Arabic"/>
                <a:sym typeface="Madani Arabic"/>
                <a:rtl val="true"/>
              </a:rPr>
              <a:t>الاحداث الرئيسية</a:t>
            </a:r>
          </a:p>
        </p:txBody>
      </p:sp>
      <p:sp>
        <p:nvSpPr>
          <p:cNvPr name="TextBox 9" id="9"/>
          <p:cNvSpPr txBox="true"/>
          <p:nvPr/>
        </p:nvSpPr>
        <p:spPr>
          <a:xfrm rot="0">
            <a:off x="4212511" y="4461755"/>
            <a:ext cx="3621802" cy="1787296"/>
          </a:xfrm>
          <a:prstGeom prst="rect">
            <a:avLst/>
          </a:prstGeom>
        </p:spPr>
        <p:txBody>
          <a:bodyPr anchor="t" rtlCol="false" tIns="0" lIns="0" bIns="0" rIns="0">
            <a:spAutoFit/>
          </a:bodyPr>
          <a:lstStyle/>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يعود سعيد وصفية إلى حيفا بعد عشرين عامًا من التهجير، مدفوعين بشعور عميق بالحنين والرغبة في معرفة مصير طفلهما الذي اضطرّا لتركه خلفهما عام </a:t>
            </a:r>
            <a:r>
              <a:rPr lang="en-US" sz="2000">
                <a:solidFill>
                  <a:srgbClr val="01070A"/>
                </a:solidFill>
                <a:latin typeface="Tufuli Arabic"/>
                <a:ea typeface="Tufuli Arabic"/>
                <a:cs typeface="Tufuli Arabic"/>
                <a:sym typeface="Tufuli Arabic"/>
              </a:rPr>
              <a:t>1948</a:t>
            </a:r>
            <a:r>
              <a:rPr lang="ar-EG" sz="2000">
                <a:solidFill>
                  <a:srgbClr val="01070A"/>
                </a:solidFill>
                <a:latin typeface="Tufuli Arabic"/>
                <a:ea typeface="Tufuli Arabic"/>
                <a:cs typeface="Tufuli Arabic"/>
                <a:sym typeface="Tufuli Arabic"/>
                <a:rtl val="true"/>
              </a:rPr>
              <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TextBox 3" id="3"/>
          <p:cNvSpPr txBox="true"/>
          <p:nvPr/>
        </p:nvSpPr>
        <p:spPr>
          <a:xfrm rot="0">
            <a:off x="5227885" y="1096042"/>
            <a:ext cx="7832231" cy="878007"/>
          </a:xfrm>
          <a:prstGeom prst="rect">
            <a:avLst/>
          </a:prstGeom>
        </p:spPr>
        <p:txBody>
          <a:bodyPr anchor="t" rtlCol="false" tIns="0" lIns="0" bIns="0" rIns="0">
            <a:spAutoFit/>
          </a:bodyPr>
          <a:lstStyle/>
          <a:p>
            <a:pPr algn="ctr" rtl="true" marL="0" indent="0" lvl="0">
              <a:lnSpc>
                <a:spcPts val="6732"/>
              </a:lnSpc>
              <a:spcBef>
                <a:spcPct val="0"/>
              </a:spcBef>
            </a:pPr>
            <a:r>
              <a:rPr lang="ar-EG" sz="4808">
                <a:solidFill>
                  <a:srgbClr val="01070A"/>
                </a:solidFill>
                <a:latin typeface="Madani Arabic"/>
                <a:ea typeface="Madani Arabic"/>
                <a:cs typeface="Madani Arabic"/>
                <a:sym typeface="Madani Arabic"/>
                <a:rtl val="true"/>
              </a:rPr>
              <a:t>تلخيص الكتاب</a:t>
            </a:r>
          </a:p>
        </p:txBody>
      </p:sp>
      <p:grpSp>
        <p:nvGrpSpPr>
          <p:cNvPr name="Group 4" id="4"/>
          <p:cNvGrpSpPr/>
          <p:nvPr/>
        </p:nvGrpSpPr>
        <p:grpSpPr>
          <a:xfrm rot="93123">
            <a:off x="1897558" y="3281266"/>
            <a:ext cx="3283874" cy="5122453"/>
            <a:chOff x="0" y="0"/>
            <a:chExt cx="1006794" cy="1570479"/>
          </a:xfrm>
        </p:grpSpPr>
        <p:sp>
          <p:nvSpPr>
            <p:cNvPr name="Freeform 5" id="5"/>
            <p:cNvSpPr/>
            <p:nvPr/>
          </p:nvSpPr>
          <p:spPr>
            <a:xfrm flipH="false" flipV="false" rot="0">
              <a:off x="0" y="0"/>
              <a:ext cx="1006794" cy="1570479"/>
            </a:xfrm>
            <a:custGeom>
              <a:avLst/>
              <a:gdLst/>
              <a:ahLst/>
              <a:cxnLst/>
              <a:rect r="r" b="b" t="t" l="l"/>
              <a:pathLst>
                <a:path h="1570479" w="1006794">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name="TextBox 6" id="6"/>
            <p:cNvSpPr txBox="true"/>
            <p:nvPr/>
          </p:nvSpPr>
          <p:spPr>
            <a:xfrm>
              <a:off x="0" y="-47625"/>
              <a:ext cx="1006794" cy="1618104"/>
            </a:xfrm>
            <a:prstGeom prst="rect">
              <a:avLst/>
            </a:prstGeom>
          </p:spPr>
          <p:txBody>
            <a:bodyPr anchor="ctr" rtlCol="false" tIns="50800" lIns="50800" bIns="50800" rIns="50800"/>
            <a:lstStyle/>
            <a:p>
              <a:pPr algn="ctr" marL="0" indent="0" lvl="0">
                <a:lnSpc>
                  <a:spcPts val="3210"/>
                </a:lnSpc>
                <a:spcBef>
                  <a:spcPct val="0"/>
                </a:spcBef>
              </a:pPr>
            </a:p>
          </p:txBody>
        </p:sp>
      </p:grpSp>
      <p:sp>
        <p:nvSpPr>
          <p:cNvPr name="Freeform 7" id="7"/>
          <p:cNvSpPr/>
          <p:nvPr/>
        </p:nvSpPr>
        <p:spPr>
          <a:xfrm flipH="false" flipV="false" rot="-78655">
            <a:off x="2561380" y="2956369"/>
            <a:ext cx="1752527" cy="388742"/>
          </a:xfrm>
          <a:custGeom>
            <a:avLst/>
            <a:gdLst/>
            <a:ahLst/>
            <a:cxnLst/>
            <a:rect r="r" b="b" t="t" l="l"/>
            <a:pathLst>
              <a:path h="388742" w="1752527">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5352580" y="6022319"/>
            <a:ext cx="585624" cy="813367"/>
          </a:xfrm>
          <a:custGeom>
            <a:avLst/>
            <a:gdLst/>
            <a:ahLst/>
            <a:cxnLst/>
            <a:rect r="r" b="b" t="t" l="l"/>
            <a:pathLst>
              <a:path h="813367" w="585624">
                <a:moveTo>
                  <a:pt x="0" y="0"/>
                </a:moveTo>
                <a:lnTo>
                  <a:pt x="585624" y="0"/>
                </a:lnTo>
                <a:lnTo>
                  <a:pt x="585624" y="813367"/>
                </a:lnTo>
                <a:lnTo>
                  <a:pt x="0" y="8133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1795706" y="3150740"/>
            <a:ext cx="3283874" cy="5202453"/>
            <a:chOff x="0" y="0"/>
            <a:chExt cx="1006794" cy="1595006"/>
          </a:xfrm>
        </p:grpSpPr>
        <p:sp>
          <p:nvSpPr>
            <p:cNvPr name="Freeform 10" id="10"/>
            <p:cNvSpPr/>
            <p:nvPr/>
          </p:nvSpPr>
          <p:spPr>
            <a:xfrm flipH="false" flipV="false" rot="0">
              <a:off x="0" y="0"/>
              <a:ext cx="1006794" cy="1595006"/>
            </a:xfrm>
            <a:custGeom>
              <a:avLst/>
              <a:gdLst/>
              <a:ahLst/>
              <a:cxnLst/>
              <a:rect r="r" b="b" t="t" l="l"/>
              <a:pathLst>
                <a:path h="1595006" w="1006794">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name="TextBox 11" id="11"/>
            <p:cNvSpPr txBox="true"/>
            <p:nvPr/>
          </p:nvSpPr>
          <p:spPr>
            <a:xfrm>
              <a:off x="0" y="-76200"/>
              <a:ext cx="1006794" cy="1671206"/>
            </a:xfrm>
            <a:prstGeom prst="rect">
              <a:avLst/>
            </a:prstGeom>
          </p:spPr>
          <p:txBody>
            <a:bodyPr anchor="ctr" rtlCol="false" tIns="50800" lIns="50800" bIns="50800" rIns="50800"/>
            <a:lstStyle/>
            <a:p>
              <a:pPr algn="ctr">
                <a:lnSpc>
                  <a:spcPts val="3210"/>
                </a:lnSpc>
              </a:pPr>
            </a:p>
          </p:txBody>
        </p:sp>
      </p:grpSp>
      <p:sp>
        <p:nvSpPr>
          <p:cNvPr name="Freeform 12" id="12"/>
          <p:cNvSpPr/>
          <p:nvPr/>
        </p:nvSpPr>
        <p:spPr>
          <a:xfrm flipH="false" flipV="false" rot="0">
            <a:off x="6550547" y="5915543"/>
            <a:ext cx="3728395" cy="3714837"/>
          </a:xfrm>
          <a:custGeom>
            <a:avLst/>
            <a:gdLst/>
            <a:ahLst/>
            <a:cxnLst/>
            <a:rect r="r" b="b" t="t" l="l"/>
            <a:pathLst>
              <a:path h="3714837" w="3728395">
                <a:moveTo>
                  <a:pt x="0" y="0"/>
                </a:moveTo>
                <a:lnTo>
                  <a:pt x="3728395" y="0"/>
                </a:lnTo>
                <a:lnTo>
                  <a:pt x="3728395" y="3714837"/>
                </a:lnTo>
                <a:lnTo>
                  <a:pt x="0" y="371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7853867" y="2507726"/>
            <a:ext cx="3020484" cy="3446611"/>
          </a:xfrm>
          <a:custGeom>
            <a:avLst/>
            <a:gdLst/>
            <a:ahLst/>
            <a:cxnLst/>
            <a:rect r="r" b="b" t="t" l="l"/>
            <a:pathLst>
              <a:path h="3446611" w="3020484">
                <a:moveTo>
                  <a:pt x="0" y="0"/>
                </a:moveTo>
                <a:lnTo>
                  <a:pt x="3020484" y="0"/>
                </a:lnTo>
                <a:lnTo>
                  <a:pt x="3020484" y="3446610"/>
                </a:lnTo>
                <a:lnTo>
                  <a:pt x="0" y="34466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999048">
            <a:off x="5406865" y="3934666"/>
            <a:ext cx="2287365" cy="777704"/>
          </a:xfrm>
          <a:custGeom>
            <a:avLst/>
            <a:gdLst/>
            <a:ahLst/>
            <a:cxnLst/>
            <a:rect r="r" b="b" t="t" l="l"/>
            <a:pathLst>
              <a:path h="777704" w="2287365">
                <a:moveTo>
                  <a:pt x="0" y="0"/>
                </a:moveTo>
                <a:lnTo>
                  <a:pt x="2287364" y="0"/>
                </a:lnTo>
                <a:lnTo>
                  <a:pt x="2287364" y="777704"/>
                </a:lnTo>
                <a:lnTo>
                  <a:pt x="0" y="77770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2843482">
            <a:off x="5166969" y="6013813"/>
            <a:ext cx="2287365" cy="777704"/>
          </a:xfrm>
          <a:custGeom>
            <a:avLst/>
            <a:gdLst/>
            <a:ahLst/>
            <a:cxnLst/>
            <a:rect r="r" b="b" t="t" l="l"/>
            <a:pathLst>
              <a:path h="777704" w="2287365">
                <a:moveTo>
                  <a:pt x="0" y="0"/>
                </a:moveTo>
                <a:lnTo>
                  <a:pt x="2287365" y="0"/>
                </a:lnTo>
                <a:lnTo>
                  <a:pt x="2287365" y="777704"/>
                </a:lnTo>
                <a:lnTo>
                  <a:pt x="0" y="77770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0039046" y="6481400"/>
            <a:ext cx="1894813" cy="299725"/>
          </a:xfrm>
          <a:custGeom>
            <a:avLst/>
            <a:gdLst/>
            <a:ahLst/>
            <a:cxnLst/>
            <a:rect r="r" b="b" t="t" l="l"/>
            <a:pathLst>
              <a:path h="299725" w="1894813">
                <a:moveTo>
                  <a:pt x="0" y="0"/>
                </a:moveTo>
                <a:lnTo>
                  <a:pt x="1894813" y="0"/>
                </a:lnTo>
                <a:lnTo>
                  <a:pt x="1894813" y="299725"/>
                </a:lnTo>
                <a:lnTo>
                  <a:pt x="0" y="29972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234807">
            <a:off x="9911006" y="8179645"/>
            <a:ext cx="1894813" cy="299725"/>
          </a:xfrm>
          <a:custGeom>
            <a:avLst/>
            <a:gdLst/>
            <a:ahLst/>
            <a:cxnLst/>
            <a:rect r="r" b="b" t="t" l="l"/>
            <a:pathLst>
              <a:path h="299725" w="1894813">
                <a:moveTo>
                  <a:pt x="0" y="0"/>
                </a:moveTo>
                <a:lnTo>
                  <a:pt x="1894813" y="0"/>
                </a:lnTo>
                <a:lnTo>
                  <a:pt x="1894813" y="299725"/>
                </a:lnTo>
                <a:lnTo>
                  <a:pt x="0" y="29972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8" id="18"/>
          <p:cNvGrpSpPr/>
          <p:nvPr/>
        </p:nvGrpSpPr>
        <p:grpSpPr>
          <a:xfrm rot="0">
            <a:off x="12185185" y="5599525"/>
            <a:ext cx="5432428" cy="1908132"/>
            <a:chOff x="0" y="0"/>
            <a:chExt cx="1665513" cy="585009"/>
          </a:xfrm>
        </p:grpSpPr>
        <p:sp>
          <p:nvSpPr>
            <p:cNvPr name="Freeform 19" id="19"/>
            <p:cNvSpPr/>
            <p:nvPr/>
          </p:nvSpPr>
          <p:spPr>
            <a:xfrm flipH="false" flipV="false" rot="0">
              <a:off x="0" y="0"/>
              <a:ext cx="1665513" cy="585009"/>
            </a:xfrm>
            <a:custGeom>
              <a:avLst/>
              <a:gdLst/>
              <a:ahLst/>
              <a:cxnLst/>
              <a:rect r="r" b="b" t="t" l="l"/>
              <a:pathLst>
                <a:path h="585009" w="1665513">
                  <a:moveTo>
                    <a:pt x="2850" y="0"/>
                  </a:moveTo>
                  <a:lnTo>
                    <a:pt x="1662663" y="0"/>
                  </a:lnTo>
                  <a:cubicBezTo>
                    <a:pt x="1663419" y="0"/>
                    <a:pt x="1664144" y="300"/>
                    <a:pt x="1664678" y="835"/>
                  </a:cubicBezTo>
                  <a:cubicBezTo>
                    <a:pt x="1665213" y="1369"/>
                    <a:pt x="1665513" y="2094"/>
                    <a:pt x="1665513" y="2850"/>
                  </a:cubicBezTo>
                  <a:lnTo>
                    <a:pt x="1665513" y="582159"/>
                  </a:lnTo>
                  <a:cubicBezTo>
                    <a:pt x="1665513" y="583733"/>
                    <a:pt x="1664237" y="585009"/>
                    <a:pt x="1662663" y="585009"/>
                  </a:cubicBezTo>
                  <a:lnTo>
                    <a:pt x="2850" y="585009"/>
                  </a:lnTo>
                  <a:cubicBezTo>
                    <a:pt x="2094" y="585009"/>
                    <a:pt x="1369" y="584709"/>
                    <a:pt x="835" y="584174"/>
                  </a:cubicBezTo>
                  <a:cubicBezTo>
                    <a:pt x="300" y="583640"/>
                    <a:pt x="0" y="582915"/>
                    <a:pt x="0" y="582159"/>
                  </a:cubicBezTo>
                  <a:lnTo>
                    <a:pt x="0" y="2850"/>
                  </a:lnTo>
                  <a:cubicBezTo>
                    <a:pt x="0" y="2094"/>
                    <a:pt x="300" y="1369"/>
                    <a:pt x="835" y="835"/>
                  </a:cubicBezTo>
                  <a:cubicBezTo>
                    <a:pt x="1369" y="300"/>
                    <a:pt x="2094" y="0"/>
                    <a:pt x="2850" y="0"/>
                  </a:cubicBezTo>
                  <a:close/>
                </a:path>
              </a:pathLst>
            </a:custGeom>
            <a:solidFill>
              <a:srgbClr val="FFFFFF"/>
            </a:solidFill>
            <a:ln w="19050" cap="sq">
              <a:solidFill>
                <a:srgbClr val="000000"/>
              </a:solidFill>
              <a:prstDash val="solid"/>
              <a:miter/>
            </a:ln>
          </p:spPr>
        </p:sp>
        <p:sp>
          <p:nvSpPr>
            <p:cNvPr name="TextBox 20" id="20"/>
            <p:cNvSpPr txBox="true"/>
            <p:nvPr/>
          </p:nvSpPr>
          <p:spPr>
            <a:xfrm>
              <a:off x="0" y="-76200"/>
              <a:ext cx="1665513" cy="661209"/>
            </a:xfrm>
            <a:prstGeom prst="rect">
              <a:avLst/>
            </a:prstGeom>
          </p:spPr>
          <p:txBody>
            <a:bodyPr anchor="ctr" rtlCol="false" tIns="50800" lIns="50800" bIns="50800" rIns="50800"/>
            <a:lstStyle/>
            <a:p>
              <a:pPr algn="ctr">
                <a:lnSpc>
                  <a:spcPts val="3210"/>
                </a:lnSpc>
              </a:pPr>
            </a:p>
          </p:txBody>
        </p:sp>
      </p:grpSp>
      <p:sp>
        <p:nvSpPr>
          <p:cNvPr name="Freeform 21" id="21"/>
          <p:cNvSpPr/>
          <p:nvPr/>
        </p:nvSpPr>
        <p:spPr>
          <a:xfrm flipH="true" flipV="false" rot="-2790442">
            <a:off x="11163603" y="2882628"/>
            <a:ext cx="2043165" cy="1675395"/>
          </a:xfrm>
          <a:custGeom>
            <a:avLst/>
            <a:gdLst/>
            <a:ahLst/>
            <a:cxnLst/>
            <a:rect r="r" b="b" t="t" l="l"/>
            <a:pathLst>
              <a:path h="1675395" w="2043165">
                <a:moveTo>
                  <a:pt x="2043164" y="0"/>
                </a:moveTo>
                <a:lnTo>
                  <a:pt x="0" y="0"/>
                </a:lnTo>
                <a:lnTo>
                  <a:pt x="0" y="1675395"/>
                </a:lnTo>
                <a:lnTo>
                  <a:pt x="2043164" y="1675395"/>
                </a:lnTo>
                <a:lnTo>
                  <a:pt x="2043164"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false" flipV="false" rot="0">
            <a:off x="13562694" y="2102303"/>
            <a:ext cx="3344616" cy="3497222"/>
          </a:xfrm>
          <a:custGeom>
            <a:avLst/>
            <a:gdLst/>
            <a:ahLst/>
            <a:cxnLst/>
            <a:rect r="r" b="b" t="t" l="l"/>
            <a:pathLst>
              <a:path h="3497222" w="3344616">
                <a:moveTo>
                  <a:pt x="0" y="0"/>
                </a:moveTo>
                <a:lnTo>
                  <a:pt x="3344616" y="0"/>
                </a:lnTo>
                <a:lnTo>
                  <a:pt x="3344616" y="3497222"/>
                </a:lnTo>
                <a:lnTo>
                  <a:pt x="0" y="349722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3" id="23"/>
          <p:cNvSpPr txBox="true"/>
          <p:nvPr/>
        </p:nvSpPr>
        <p:spPr>
          <a:xfrm rot="0">
            <a:off x="2048562" y="3991252"/>
            <a:ext cx="2778163" cy="3361959"/>
          </a:xfrm>
          <a:prstGeom prst="rect">
            <a:avLst/>
          </a:prstGeom>
        </p:spPr>
        <p:txBody>
          <a:bodyPr anchor="t" rtlCol="false" tIns="0" lIns="0" bIns="0" rIns="0">
            <a:spAutoFit/>
          </a:bodyPr>
          <a:lstStyle/>
          <a:p>
            <a:pPr algn="ctr">
              <a:lnSpc>
                <a:spcPts val="3499"/>
              </a:lnSpc>
              <a:spcBef>
                <a:spcPct val="0"/>
              </a:spcBef>
            </a:pPr>
            <a:r>
              <a:rPr lang="en-US" b="true" sz="2499">
                <a:solidFill>
                  <a:srgbClr val="01070A"/>
                </a:solidFill>
                <a:latin typeface="Tufuli Arabic Bold"/>
                <a:ea typeface="Tufuli Arabic Bold"/>
                <a:cs typeface="Tufuli Arabic Bold"/>
                <a:sym typeface="Tufuli Arabic Bold"/>
              </a:rPr>
              <a:t> </a:t>
            </a:r>
            <a:r>
              <a:rPr lang="ar-EG" b="true" sz="2499">
                <a:solidFill>
                  <a:srgbClr val="01070A"/>
                </a:solidFill>
                <a:latin typeface="Tufuli Arabic Bold"/>
                <a:ea typeface="Tufuli Arabic Bold"/>
                <a:cs typeface="Tufuli Arabic Bold"/>
                <a:sym typeface="Tufuli Arabic Bold"/>
                <a:rtl val="true"/>
              </a:rPr>
              <a:t>العودة إلى حيفا</a:t>
            </a:r>
          </a:p>
          <a:p>
            <a:pPr algn="ctr">
              <a:lnSpc>
                <a:spcPts val="3499"/>
              </a:lnSpc>
              <a:spcBef>
                <a:spcPct val="0"/>
              </a:spcBef>
            </a:pPr>
          </a:p>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بعد السماح بالعبور عام </a:t>
            </a:r>
            <a:r>
              <a:rPr lang="en-US" sz="2000">
                <a:solidFill>
                  <a:srgbClr val="01070A"/>
                </a:solidFill>
                <a:latin typeface="Tufuli Arabic"/>
                <a:ea typeface="Tufuli Arabic"/>
                <a:cs typeface="Tufuli Arabic"/>
                <a:sym typeface="Tufuli Arabic"/>
              </a:rPr>
              <a:t>1967</a:t>
            </a:r>
            <a:r>
              <a:rPr lang="ar-EG" sz="2000">
                <a:solidFill>
                  <a:srgbClr val="01070A"/>
                </a:solidFill>
                <a:latin typeface="Tufuli Arabic"/>
                <a:ea typeface="Tufuli Arabic"/>
                <a:cs typeface="Tufuli Arabic"/>
                <a:sym typeface="Tufuli Arabic"/>
                <a:rtl val="true"/>
              </a:rPr>
              <a:t>، يعود سعيد وصفية إلى حيفا لأول مرة منذ تهجيرهما عام </a:t>
            </a:r>
            <a:r>
              <a:rPr lang="en-US" sz="2000">
                <a:solidFill>
                  <a:srgbClr val="01070A"/>
                </a:solidFill>
                <a:latin typeface="Tufuli Arabic"/>
                <a:ea typeface="Tufuli Arabic"/>
                <a:cs typeface="Tufuli Arabic"/>
                <a:sym typeface="Tufuli Arabic"/>
              </a:rPr>
              <a:t>1948</a:t>
            </a:r>
            <a:r>
              <a:rPr lang="ar-EG" sz="2000">
                <a:solidFill>
                  <a:srgbClr val="01070A"/>
                </a:solidFill>
                <a:latin typeface="Tufuli Arabic"/>
                <a:ea typeface="Tufuli Arabic"/>
                <a:cs typeface="Tufuli Arabic"/>
                <a:sym typeface="Tufuli Arabic"/>
                <a:rtl val="true"/>
              </a:rPr>
              <a:t>، مدفوعين بالحنين ورغبة قوية في معرفة مصير طفلهما الذي اضطرّا لتركه خلفهما أثناء الهرب.</a:t>
            </a:r>
          </a:p>
        </p:txBody>
      </p:sp>
      <p:sp>
        <p:nvSpPr>
          <p:cNvPr name="TextBox 24" id="24"/>
          <p:cNvSpPr txBox="true"/>
          <p:nvPr/>
        </p:nvSpPr>
        <p:spPr>
          <a:xfrm rot="0">
            <a:off x="7923889" y="2918660"/>
            <a:ext cx="2880440" cy="2923832"/>
          </a:xfrm>
          <a:prstGeom prst="rect">
            <a:avLst/>
          </a:prstGeom>
        </p:spPr>
        <p:txBody>
          <a:bodyPr anchor="t" rtlCol="false" tIns="0" lIns="0" bIns="0" rIns="0">
            <a:spAutoFit/>
          </a:bodyPr>
          <a:lstStyle/>
          <a:p>
            <a:pPr algn="ctr" rtl="true">
              <a:lnSpc>
                <a:spcPts val="3499"/>
              </a:lnSpc>
              <a:spcBef>
                <a:spcPct val="0"/>
              </a:spcBef>
            </a:pPr>
            <a:r>
              <a:rPr lang="ar-EG" b="true" sz="2499">
                <a:solidFill>
                  <a:srgbClr val="01070A"/>
                </a:solidFill>
                <a:latin typeface="Tufuli Arabic Bold"/>
                <a:ea typeface="Tufuli Arabic Bold"/>
                <a:cs typeface="Tufuli Arabic Bold"/>
                <a:sym typeface="Tufuli Arabic Bold"/>
                <a:rtl val="true"/>
              </a:rPr>
              <a:t>لقاء ميريام</a:t>
            </a:r>
          </a:p>
          <a:p>
            <a:pPr algn="ctr" rtl="true">
              <a:lnSpc>
                <a:spcPts val="2800"/>
              </a:lnSpc>
              <a:spcBef>
                <a:spcPct val="0"/>
              </a:spcBef>
            </a:pPr>
          </a:p>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عند وصولهما إلى بيتهما القديم، يجدان امرأة يهودية تُدعى ميريام تعيش فيه. تستقبلهما وتتحدث معهما عن الظروف التي وجدَت فيها خلدون يوم سقوط المدينة وكيف قامت بتربيته كابن لها</a:t>
            </a:r>
          </a:p>
        </p:txBody>
      </p:sp>
      <p:sp>
        <p:nvSpPr>
          <p:cNvPr name="TextBox 25" id="25"/>
          <p:cNvSpPr txBox="true"/>
          <p:nvPr/>
        </p:nvSpPr>
        <p:spPr>
          <a:xfrm rot="0">
            <a:off x="13829522" y="2743626"/>
            <a:ext cx="2872450" cy="2571452"/>
          </a:xfrm>
          <a:prstGeom prst="rect">
            <a:avLst/>
          </a:prstGeom>
        </p:spPr>
        <p:txBody>
          <a:bodyPr anchor="t" rtlCol="false" tIns="0" lIns="0" bIns="0" rIns="0">
            <a:spAutoFit/>
          </a:bodyPr>
          <a:lstStyle/>
          <a:p>
            <a:pPr algn="ctr" rtl="true">
              <a:lnSpc>
                <a:spcPts val="3499"/>
              </a:lnSpc>
              <a:spcBef>
                <a:spcPct val="0"/>
              </a:spcBef>
            </a:pPr>
            <a:r>
              <a:rPr lang="ar-EG" b="true" sz="2499">
                <a:solidFill>
                  <a:srgbClr val="01070A"/>
                </a:solidFill>
                <a:latin typeface="Tufuli Arabic Bold"/>
                <a:ea typeface="Tufuli Arabic Bold"/>
                <a:cs typeface="Tufuli Arabic Bold"/>
                <a:sym typeface="Tufuli Arabic Bold"/>
                <a:rtl val="true"/>
              </a:rPr>
              <a:t>هوية خلدون الجديدة</a:t>
            </a:r>
          </a:p>
          <a:p>
            <a:pPr algn="ctr" rtl="true">
              <a:lnSpc>
                <a:spcPts val="2800"/>
              </a:lnSpc>
              <a:spcBef>
                <a:spcPct val="0"/>
              </a:spcBef>
            </a:pPr>
          </a:p>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تخبرهما ميريام أن خلدون أصبح يُدعى دوف، وأنه نشأ إسرائيليًا بالكامل، متبنّيًا لغة وهوية جديدة بعيدة عن أصله الفلسطيني.</a:t>
            </a:r>
          </a:p>
        </p:txBody>
      </p:sp>
      <p:sp>
        <p:nvSpPr>
          <p:cNvPr name="TextBox 26" id="26"/>
          <p:cNvSpPr txBox="true"/>
          <p:nvPr/>
        </p:nvSpPr>
        <p:spPr>
          <a:xfrm rot="0">
            <a:off x="6941747" y="6272945"/>
            <a:ext cx="2945995" cy="2923832"/>
          </a:xfrm>
          <a:prstGeom prst="rect">
            <a:avLst/>
          </a:prstGeom>
        </p:spPr>
        <p:txBody>
          <a:bodyPr anchor="t" rtlCol="false" tIns="0" lIns="0" bIns="0" rIns="0">
            <a:spAutoFit/>
          </a:bodyPr>
          <a:lstStyle/>
          <a:p>
            <a:pPr algn="ctr" rtl="true">
              <a:lnSpc>
                <a:spcPts val="3499"/>
              </a:lnSpc>
              <a:spcBef>
                <a:spcPct val="0"/>
              </a:spcBef>
            </a:pPr>
            <a:r>
              <a:rPr lang="ar-EG" b="true" sz="2499">
                <a:solidFill>
                  <a:srgbClr val="01070A"/>
                </a:solidFill>
                <a:latin typeface="Tufuli Arabic Bold"/>
                <a:ea typeface="Tufuli Arabic Bold"/>
                <a:cs typeface="Tufuli Arabic Bold"/>
                <a:sym typeface="Tufuli Arabic Bold"/>
                <a:rtl val="true"/>
              </a:rPr>
              <a:t>المواجهة مع دوف</a:t>
            </a:r>
          </a:p>
          <a:p>
            <a:pPr algn="ctr" rtl="true">
              <a:lnSpc>
                <a:spcPts val="2800"/>
              </a:lnSpc>
              <a:spcBef>
                <a:spcPct val="0"/>
              </a:spcBef>
            </a:pPr>
          </a:p>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يلتقي سعيد وصفية بابنهما، لكنهما يتلقيان صدمة حين يكتشفان أنه لا يعترف بهما، ويرى أن عائلته الحقيقية هي التي ربّته، وأن انتماءه مرتبط بالدولة التي نشأ فيها.</a:t>
            </a:r>
          </a:p>
        </p:txBody>
      </p:sp>
      <p:sp>
        <p:nvSpPr>
          <p:cNvPr name="TextBox 27" id="27"/>
          <p:cNvSpPr txBox="true"/>
          <p:nvPr/>
        </p:nvSpPr>
        <p:spPr>
          <a:xfrm rot="0">
            <a:off x="12185185" y="5523325"/>
            <a:ext cx="5380158" cy="1829321"/>
          </a:xfrm>
          <a:prstGeom prst="rect">
            <a:avLst/>
          </a:prstGeom>
        </p:spPr>
        <p:txBody>
          <a:bodyPr anchor="t" rtlCol="false" tIns="0" lIns="0" bIns="0" rIns="0">
            <a:spAutoFit/>
          </a:bodyPr>
          <a:lstStyle/>
          <a:p>
            <a:pPr algn="ctr" rtl="true">
              <a:lnSpc>
                <a:spcPts val="3499"/>
              </a:lnSpc>
              <a:spcBef>
                <a:spcPct val="0"/>
              </a:spcBef>
            </a:pPr>
            <a:r>
              <a:rPr lang="ar-EG" b="true" sz="2499">
                <a:solidFill>
                  <a:srgbClr val="01070A"/>
                </a:solidFill>
                <a:latin typeface="Tufuli Arabic Bold"/>
                <a:ea typeface="Tufuli Arabic Bold"/>
                <a:cs typeface="Tufuli Arabic Bold"/>
                <a:sym typeface="Tufuli Arabic Bold"/>
                <a:rtl val="true"/>
              </a:rPr>
              <a:t>معنى الوطن</a:t>
            </a:r>
          </a:p>
          <a:p>
            <a:pPr algn="ctr" rtl="true">
              <a:lnSpc>
                <a:spcPts val="2758"/>
              </a:lnSpc>
              <a:spcBef>
                <a:spcPct val="0"/>
              </a:spcBef>
            </a:pPr>
          </a:p>
          <a:p>
            <a:pPr algn="ctr" rtl="true">
              <a:lnSpc>
                <a:spcPts val="2729"/>
              </a:lnSpc>
              <a:spcBef>
                <a:spcPct val="0"/>
              </a:spcBef>
            </a:pPr>
            <a:r>
              <a:rPr lang="ar-EG" sz="1950">
                <a:solidFill>
                  <a:srgbClr val="01070A"/>
                </a:solidFill>
                <a:latin typeface="Tufuli Arabic"/>
                <a:ea typeface="Tufuli Arabic"/>
                <a:cs typeface="Tufuli Arabic"/>
                <a:sym typeface="Tufuli Arabic"/>
                <a:rtl val="true"/>
              </a:rPr>
              <a:t>يبدأ سعيد بإعادة التفكير في مفهوم الوطن، ويدرك أن ضياعه لم يكن بسبب الاحتلال فقط، بل بسبب الضعف البشري. ويصل إلى فهم جديد بأن الوطن مسؤولية تُصنع بالفعل والالتزام.</a:t>
            </a:r>
          </a:p>
        </p:txBody>
      </p:sp>
      <p:grpSp>
        <p:nvGrpSpPr>
          <p:cNvPr name="Group 28" id="28"/>
          <p:cNvGrpSpPr/>
          <p:nvPr/>
        </p:nvGrpSpPr>
        <p:grpSpPr>
          <a:xfrm rot="0">
            <a:off x="12185185" y="7772961"/>
            <a:ext cx="5432428" cy="1857419"/>
            <a:chOff x="0" y="0"/>
            <a:chExt cx="1665513" cy="569461"/>
          </a:xfrm>
        </p:grpSpPr>
        <p:sp>
          <p:nvSpPr>
            <p:cNvPr name="Freeform 29" id="29"/>
            <p:cNvSpPr/>
            <p:nvPr/>
          </p:nvSpPr>
          <p:spPr>
            <a:xfrm flipH="false" flipV="false" rot="0">
              <a:off x="0" y="0"/>
              <a:ext cx="1665513" cy="569461"/>
            </a:xfrm>
            <a:custGeom>
              <a:avLst/>
              <a:gdLst/>
              <a:ahLst/>
              <a:cxnLst/>
              <a:rect r="r" b="b" t="t" l="l"/>
              <a:pathLst>
                <a:path h="569461" w="1665513">
                  <a:moveTo>
                    <a:pt x="2850" y="0"/>
                  </a:moveTo>
                  <a:lnTo>
                    <a:pt x="1662663" y="0"/>
                  </a:lnTo>
                  <a:cubicBezTo>
                    <a:pt x="1663419" y="0"/>
                    <a:pt x="1664144" y="300"/>
                    <a:pt x="1664678" y="835"/>
                  </a:cubicBezTo>
                  <a:cubicBezTo>
                    <a:pt x="1665213" y="1369"/>
                    <a:pt x="1665513" y="2094"/>
                    <a:pt x="1665513" y="2850"/>
                  </a:cubicBezTo>
                  <a:lnTo>
                    <a:pt x="1665513" y="566611"/>
                  </a:lnTo>
                  <a:cubicBezTo>
                    <a:pt x="1665513" y="567367"/>
                    <a:pt x="1665213" y="568092"/>
                    <a:pt x="1664678" y="568626"/>
                  </a:cubicBezTo>
                  <a:cubicBezTo>
                    <a:pt x="1664144" y="569161"/>
                    <a:pt x="1663419" y="569461"/>
                    <a:pt x="1662663" y="569461"/>
                  </a:cubicBezTo>
                  <a:lnTo>
                    <a:pt x="2850" y="569461"/>
                  </a:lnTo>
                  <a:cubicBezTo>
                    <a:pt x="2094" y="569461"/>
                    <a:pt x="1369" y="569161"/>
                    <a:pt x="835" y="568626"/>
                  </a:cubicBezTo>
                  <a:cubicBezTo>
                    <a:pt x="300" y="568092"/>
                    <a:pt x="0" y="567367"/>
                    <a:pt x="0" y="566611"/>
                  </a:cubicBezTo>
                  <a:lnTo>
                    <a:pt x="0" y="2850"/>
                  </a:lnTo>
                  <a:cubicBezTo>
                    <a:pt x="0" y="2094"/>
                    <a:pt x="300" y="1369"/>
                    <a:pt x="835" y="835"/>
                  </a:cubicBezTo>
                  <a:cubicBezTo>
                    <a:pt x="1369" y="300"/>
                    <a:pt x="2094" y="0"/>
                    <a:pt x="2850" y="0"/>
                  </a:cubicBezTo>
                  <a:close/>
                </a:path>
              </a:pathLst>
            </a:custGeom>
            <a:solidFill>
              <a:srgbClr val="FFFFFF"/>
            </a:solidFill>
            <a:ln w="19050" cap="sq">
              <a:solidFill>
                <a:srgbClr val="000000"/>
              </a:solidFill>
              <a:prstDash val="solid"/>
              <a:miter/>
            </a:ln>
          </p:spPr>
        </p:sp>
        <p:sp>
          <p:nvSpPr>
            <p:cNvPr name="TextBox 30" id="30"/>
            <p:cNvSpPr txBox="true"/>
            <p:nvPr/>
          </p:nvSpPr>
          <p:spPr>
            <a:xfrm>
              <a:off x="0" y="-76200"/>
              <a:ext cx="1665513" cy="645661"/>
            </a:xfrm>
            <a:prstGeom prst="rect">
              <a:avLst/>
            </a:prstGeom>
          </p:spPr>
          <p:txBody>
            <a:bodyPr anchor="ctr" rtlCol="false" tIns="50800" lIns="50800" bIns="50800" rIns="50800"/>
            <a:lstStyle/>
            <a:p>
              <a:pPr algn="ctr">
                <a:lnSpc>
                  <a:spcPts val="3210"/>
                </a:lnSpc>
              </a:pPr>
            </a:p>
          </p:txBody>
        </p:sp>
      </p:grpSp>
      <p:sp>
        <p:nvSpPr>
          <p:cNvPr name="TextBox 31" id="31"/>
          <p:cNvSpPr txBox="true"/>
          <p:nvPr/>
        </p:nvSpPr>
        <p:spPr>
          <a:xfrm rot="0">
            <a:off x="12289724" y="7696761"/>
            <a:ext cx="5076901" cy="1866694"/>
          </a:xfrm>
          <a:prstGeom prst="rect">
            <a:avLst/>
          </a:prstGeom>
        </p:spPr>
        <p:txBody>
          <a:bodyPr anchor="t" rtlCol="false" tIns="0" lIns="0" bIns="0" rIns="0">
            <a:spAutoFit/>
          </a:bodyPr>
          <a:lstStyle/>
          <a:p>
            <a:pPr algn="ctr" rtl="true">
              <a:lnSpc>
                <a:spcPts val="3499"/>
              </a:lnSpc>
              <a:spcBef>
                <a:spcPct val="0"/>
              </a:spcBef>
            </a:pPr>
            <a:r>
              <a:rPr lang="ar-EG" b="true" sz="2499">
                <a:solidFill>
                  <a:srgbClr val="01070A"/>
                </a:solidFill>
                <a:latin typeface="Tufuli Arabic Bold"/>
                <a:ea typeface="Tufuli Arabic Bold"/>
                <a:cs typeface="Tufuli Arabic Bold"/>
                <a:sym typeface="Tufuli Arabic Bold"/>
                <a:rtl val="true"/>
              </a:rPr>
              <a:t>قرار المستقبل</a:t>
            </a:r>
          </a:p>
          <a:p>
            <a:pPr algn="ctr" rtl="true">
              <a:lnSpc>
                <a:spcPts val="2800"/>
              </a:lnSpc>
              <a:spcBef>
                <a:spcPct val="0"/>
              </a:spcBef>
            </a:pPr>
          </a:p>
          <a:p>
            <a:pPr algn="ctr" rtl="true">
              <a:lnSpc>
                <a:spcPts val="2800"/>
              </a:lnSpc>
              <a:spcBef>
                <a:spcPct val="0"/>
              </a:spcBef>
            </a:pPr>
            <a:r>
              <a:rPr lang="ar-EG" sz="2000">
                <a:solidFill>
                  <a:srgbClr val="01070A"/>
                </a:solidFill>
                <a:latin typeface="Tufuli Arabic"/>
                <a:ea typeface="Tufuli Arabic"/>
                <a:cs typeface="Tufuli Arabic"/>
                <a:sym typeface="Tufuli Arabic"/>
                <a:rtl val="true"/>
              </a:rPr>
              <a:t>ينتهي سعيد إلى قناعة بأن المستقبل أهم من البكاء على الماضي، فيقرر دعم ابنه خالد في الانضمام للمقاومة، مؤمنًا بأن النضال هو الطريق لاستعادة ما فقدوه.</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name="TextBox 5" id="5"/>
            <p:cNvSpPr txBox="true"/>
            <p:nvPr/>
          </p:nvSpPr>
          <p:spPr>
            <a:xfrm>
              <a:off x="0" y="-47625"/>
              <a:ext cx="4816593" cy="2756958"/>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400634" y="5428244"/>
            <a:ext cx="8436357" cy="5844796"/>
          </a:xfrm>
          <a:custGeom>
            <a:avLst/>
            <a:gdLst/>
            <a:ahLst/>
            <a:cxnLst/>
            <a:rect r="r" b="b" t="t" l="l"/>
            <a:pathLst>
              <a:path h="5844796" w="8436357">
                <a:moveTo>
                  <a:pt x="0" y="0"/>
                </a:moveTo>
                <a:lnTo>
                  <a:pt x="8436357" y="0"/>
                </a:lnTo>
                <a:lnTo>
                  <a:pt x="8436357" y="5844796"/>
                </a:lnTo>
                <a:lnTo>
                  <a:pt x="0" y="58447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547354" y="1753456"/>
            <a:ext cx="9678901" cy="3674789"/>
          </a:xfrm>
          <a:prstGeom prst="rect">
            <a:avLst/>
          </a:prstGeom>
        </p:spPr>
        <p:txBody>
          <a:bodyPr anchor="t" rtlCol="false" tIns="0" lIns="0" bIns="0" rIns="0">
            <a:spAutoFit/>
          </a:bodyPr>
          <a:lstStyle/>
          <a:p>
            <a:pPr algn="ctr" rtl="true">
              <a:lnSpc>
                <a:spcPts val="14797"/>
              </a:lnSpc>
            </a:pPr>
            <a:r>
              <a:rPr lang="ar-EG" sz="10569">
                <a:solidFill>
                  <a:srgbClr val="01070A"/>
                </a:solidFill>
                <a:latin typeface="Amiri"/>
                <a:ea typeface="Amiri"/>
                <a:cs typeface="Amiri"/>
                <a:sym typeface="Amiri"/>
                <a:rtl val="true"/>
              </a:rPr>
              <a:t>شكرا لحسن استماعكم</a:t>
            </a:r>
          </a:p>
        </p:txBody>
      </p:sp>
      <p:sp>
        <p:nvSpPr>
          <p:cNvPr name="TextBox 8" id="8"/>
          <p:cNvSpPr txBox="true"/>
          <p:nvPr/>
        </p:nvSpPr>
        <p:spPr>
          <a:xfrm rot="0">
            <a:off x="4547354" y="6538051"/>
            <a:ext cx="9193291" cy="1047704"/>
          </a:xfrm>
          <a:prstGeom prst="rect">
            <a:avLst/>
          </a:prstGeom>
        </p:spPr>
        <p:txBody>
          <a:bodyPr anchor="t" rtlCol="false" tIns="0" lIns="0" bIns="0" rIns="0">
            <a:spAutoFit/>
          </a:bodyPr>
          <a:lstStyle/>
          <a:p>
            <a:pPr algn="ctr" rtl="true">
              <a:lnSpc>
                <a:spcPts val="8400"/>
              </a:lnSpc>
            </a:pPr>
            <a:r>
              <a:rPr lang="ar-EG" sz="6000">
                <a:solidFill>
                  <a:srgbClr val="000000"/>
                </a:solidFill>
                <a:latin typeface="Faseh"/>
                <a:ea typeface="Faseh"/>
                <a:cs typeface="Faseh"/>
                <a:sym typeface="Faseh"/>
                <a:rtl val="true"/>
              </a:rPr>
              <a:t>زينة الزعبي</a:t>
            </a:r>
          </a:p>
        </p:txBody>
      </p:sp>
      <p:sp>
        <p:nvSpPr>
          <p:cNvPr name="Freeform 9" id="9"/>
          <p:cNvSpPr/>
          <p:nvPr/>
        </p:nvSpPr>
        <p:spPr>
          <a:xfrm flipH="false" flipV="false" rot="0">
            <a:off x="14112438" y="6249051"/>
            <a:ext cx="4039985" cy="4114800"/>
          </a:xfrm>
          <a:custGeom>
            <a:avLst/>
            <a:gdLst/>
            <a:ahLst/>
            <a:cxnLst/>
            <a:rect r="r" b="b" t="t" l="l"/>
            <a:pathLst>
              <a:path h="4114800" w="4039985">
                <a:moveTo>
                  <a:pt x="0" y="0"/>
                </a:moveTo>
                <a:lnTo>
                  <a:pt x="4039986" y="0"/>
                </a:lnTo>
                <a:lnTo>
                  <a:pt x="40399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DAG5TH1v3QE</dc:identifier>
  <dcterms:modified xsi:type="dcterms:W3CDTF">2011-08-01T06:04:30Z</dcterms:modified>
  <cp:revision>1</cp:revision>
  <dc:title>White Illustrative Creative Literature Project Presentation</dc:title>
</cp:coreProperties>
</file>