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Roboto"/>
      <p:regular r:id="rId14"/>
      <p:bold r:id="rId15"/>
      <p:italic r:id="rId16"/>
      <p:boldItalic r:id="rId17"/>
    </p:embeddedFont>
    <p:embeddedFont>
      <p:font typeface="Merriweather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erriweather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Merriweather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bold.fntdata"/><Relationship Id="rId14" Type="http://schemas.openxmlformats.org/officeDocument/2006/relationships/font" Target="fonts/Roboto-regular.fntdata"/><Relationship Id="rId17" Type="http://schemas.openxmlformats.org/officeDocument/2006/relationships/font" Target="fonts/Roboto-boldItalic.fntdata"/><Relationship Id="rId16" Type="http://schemas.openxmlformats.org/officeDocument/2006/relationships/font" Target="fonts/Roboto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erriweather-bold.fntdata"/><Relationship Id="rId6" Type="http://schemas.openxmlformats.org/officeDocument/2006/relationships/slide" Target="slides/slide1.xml"/><Relationship Id="rId18" Type="http://schemas.openxmlformats.org/officeDocument/2006/relationships/font" Target="fonts/Merriweather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eb90f06cf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eb90f06cf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7eb90f06c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7eb90f06c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7eb90f06cf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7eb90f06cf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7eb90f06cf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7eb90f06cf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7eb90f06cf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7eb90f06cf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7eb90f06cf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7eb90f06cf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7eb90f06cf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7eb90f06cf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hasCustomPrompt="1" type="title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rect b="b" l="l" r="r" t="t"/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9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radig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500">
        <p:push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>
            <p:ph type="ctrTitle"/>
          </p:nvPr>
        </p:nvSpPr>
        <p:spPr>
          <a:xfrm>
            <a:off x="311700" y="596050"/>
            <a:ext cx="8520600" cy="1282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/>
              <a:t>King Lear: Act 1, Scene 2-5</a:t>
            </a:r>
            <a:endParaRPr b="1" i="1"/>
          </a:p>
        </p:txBody>
      </p:sp>
      <p:sp>
        <p:nvSpPr>
          <p:cNvPr id="65" name="Google Shape;65;p13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Presentation</a:t>
            </a:r>
            <a:r>
              <a:rPr i="1" lang="en"/>
              <a:t> by: Yaser Zeineh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Class: 8D</a:t>
            </a:r>
            <a:endParaRPr i="1"/>
          </a:p>
        </p:txBody>
      </p:sp>
    </p:spTree>
  </p:cSld>
  <p:clrMapOvr>
    <a:masterClrMapping/>
  </p:clrMapOvr>
  <mc:AlternateContent>
    <mc:Choice Requires="p14">
      <p:transition spd="med">
        <p14:gallery dir="l"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DDDDD"/>
            </a:gs>
            <a:gs pos="100000">
              <a:srgbClr val="919191"/>
            </a:gs>
          </a:gsLst>
          <a:lin ang="5400012" scaled="0"/>
        </a:gra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>
            <p:ph type="title"/>
          </p:nvPr>
        </p:nvSpPr>
        <p:spPr>
          <a:xfrm>
            <a:off x="311725" y="500925"/>
            <a:ext cx="3706500" cy="43407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b="1" lang="en" sz="9044"/>
              <a:t>Main events</a:t>
            </a:r>
            <a:endParaRPr b="1" sz="9044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4"/>
          <p:cNvSpPr txBox="1"/>
          <p:nvPr>
            <p:ph idx="1" type="body"/>
          </p:nvPr>
        </p:nvSpPr>
        <p:spPr>
          <a:xfrm>
            <a:off x="4572000" y="421600"/>
            <a:ext cx="4344000" cy="434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-33528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b="1" lang="en" sz="2400">
                <a:solidFill>
                  <a:schemeClr val="dk1"/>
                </a:solidFill>
              </a:rPr>
              <a:t>Scene 2:</a:t>
            </a:r>
            <a:r>
              <a:rPr lang="en" sz="2400">
                <a:solidFill>
                  <a:schemeClr val="dk1"/>
                </a:solidFill>
              </a:rPr>
              <a:t> Edmund plans to take Edgar’s place. He writes a false letter and fools Gloucester into thinking Edgar is plotting against him.</a:t>
            </a:r>
            <a:endParaRPr sz="2400">
              <a:solidFill>
                <a:schemeClr val="dk1"/>
              </a:solidFill>
            </a:endParaRPr>
          </a:p>
          <a:p>
            <a:pPr indent="-33528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b="1" lang="en" sz="2400">
                <a:solidFill>
                  <a:schemeClr val="dk1"/>
                </a:solidFill>
              </a:rPr>
              <a:t>Scene 3:</a:t>
            </a:r>
            <a:r>
              <a:rPr lang="en" sz="2400">
                <a:solidFill>
                  <a:schemeClr val="dk1"/>
                </a:solidFill>
              </a:rPr>
              <a:t> At Goneril’s home, she grows tired of Lear’s noisy knights. She orders her servants to treat Lear rudely and sends word to Regan.</a:t>
            </a:r>
            <a:endParaRPr sz="2400">
              <a:solidFill>
                <a:schemeClr val="dk1"/>
              </a:solidFill>
            </a:endParaRPr>
          </a:p>
          <a:p>
            <a:pPr indent="-33528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b="1" lang="en" sz="2400">
                <a:solidFill>
                  <a:schemeClr val="dk1"/>
                </a:solidFill>
              </a:rPr>
              <a:t>Scene 4</a:t>
            </a:r>
            <a:r>
              <a:rPr lang="en" sz="2400">
                <a:solidFill>
                  <a:schemeClr val="dk1"/>
                </a:solidFill>
              </a:rPr>
              <a:t>: Lear arrives at Goneril’s. Kent returns in disguise and is hired as a servant. The Fool jokes but tells the truth. Goneril demands fewer knights, and Lear decides to go to Regan.</a:t>
            </a:r>
            <a:endParaRPr sz="2400">
              <a:solidFill>
                <a:schemeClr val="dk1"/>
              </a:solidFill>
            </a:endParaRPr>
          </a:p>
          <a:p>
            <a:pPr indent="-33528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b="1" lang="en" sz="2400">
                <a:solidFill>
                  <a:schemeClr val="dk1"/>
                </a:solidFill>
              </a:rPr>
              <a:t>Scene 5</a:t>
            </a:r>
            <a:r>
              <a:rPr lang="en" sz="2400">
                <a:solidFill>
                  <a:schemeClr val="dk1"/>
                </a:solidFill>
              </a:rPr>
              <a:t>: On the road to Regan, Lear sends Kent ahead with a message. The Fool warns Lear that giving away power was a mistake.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push dir="r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5" title="ttt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1500" y="0"/>
            <a:ext cx="7733199" cy="4606349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5"/>
          <p:cNvSpPr txBox="1"/>
          <p:nvPr>
            <p:ph idx="4294967295" type="title"/>
          </p:nvPr>
        </p:nvSpPr>
        <p:spPr>
          <a:xfrm>
            <a:off x="311700" y="3211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5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500">
        <p:push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Characters</a:t>
            </a:r>
            <a:endParaRPr/>
          </a:p>
        </p:txBody>
      </p:sp>
      <p:sp>
        <p:nvSpPr>
          <p:cNvPr id="84" name="Google Shape;84;p16"/>
          <p:cNvSpPr txBox="1"/>
          <p:nvPr>
            <p:ph idx="4294967295" type="body"/>
          </p:nvPr>
        </p:nvSpPr>
        <p:spPr>
          <a:xfrm>
            <a:off x="223775" y="1303425"/>
            <a:ext cx="8770200" cy="374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810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b="1" lang="en"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Edmund</a:t>
            </a:r>
            <a:r>
              <a:rPr lang="en"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: clever and dishonest, wants to steal his brother’s place.</a:t>
            </a:r>
            <a:endParaRPr sz="24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b="1" lang="en"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Edgar</a:t>
            </a:r>
            <a:r>
              <a:rPr lang="en"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: kind but too trusting, becomes the victim of Edmund’s trick.</a:t>
            </a:r>
            <a:endParaRPr sz="24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b="1" lang="en"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Oswald</a:t>
            </a:r>
            <a:r>
              <a:rPr lang="en"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: Goneril’s steward, rude and loyal only to her.</a:t>
            </a:r>
            <a:endParaRPr sz="24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b="1" lang="en"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The Fool</a:t>
            </a:r>
            <a:r>
              <a:rPr lang="en"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: Lear’s companion who uses jokes to tell the truth.</a:t>
            </a:r>
            <a:endParaRPr sz="24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b="1" lang="en"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Kent </a:t>
            </a:r>
            <a:r>
              <a:rPr lang="en"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(as Caius): Lear’s loyal adviser, returns in disguise to help him.</a:t>
            </a:r>
            <a:endParaRPr b="1"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>
            <p:ph type="title"/>
          </p:nvPr>
        </p:nvSpPr>
        <p:spPr>
          <a:xfrm>
            <a:off x="420575" y="95300"/>
            <a:ext cx="3575700" cy="7791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Themes</a:t>
            </a:r>
            <a:endParaRPr/>
          </a:p>
        </p:txBody>
      </p:sp>
      <p:sp>
        <p:nvSpPr>
          <p:cNvPr id="90" name="Google Shape;90;p17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-35814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2400">
                <a:solidFill>
                  <a:schemeClr val="dk1"/>
                </a:solidFill>
              </a:rPr>
              <a:t>Lies and trickery: Edmund’s false letter and fake story fool both Gloucester and Edgar.</a:t>
            </a:r>
            <a:endParaRPr sz="2400">
              <a:solidFill>
                <a:schemeClr val="dk1"/>
              </a:solidFill>
            </a:endParaRPr>
          </a:p>
          <a:p>
            <a:pPr indent="-35814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2400">
                <a:solidFill>
                  <a:schemeClr val="dk1"/>
                </a:solidFill>
              </a:rPr>
              <a:t>Power and respect: Lear has lost control and finds that Goneril no longer treats him as a king.</a:t>
            </a:r>
            <a:endParaRPr sz="2400">
              <a:solidFill>
                <a:schemeClr val="dk1"/>
              </a:solidFill>
            </a:endParaRPr>
          </a:p>
          <a:p>
            <a:pPr indent="-35814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2400">
                <a:solidFill>
                  <a:schemeClr val="dk1"/>
                </a:solidFill>
              </a:rPr>
              <a:t>Seeing and blindness: Gloucester believes Edmund’s lies without proof, just as Lear cannot see who truly cares for him.</a:t>
            </a:r>
            <a:endParaRPr b="1" sz="1700"/>
          </a:p>
        </p:txBody>
      </p:sp>
      <p:sp>
        <p:nvSpPr>
          <p:cNvPr id="91" name="Google Shape;91;p17"/>
          <p:cNvSpPr txBox="1"/>
          <p:nvPr/>
        </p:nvSpPr>
        <p:spPr>
          <a:xfrm rot="10800000">
            <a:off x="3902600" y="5640150"/>
            <a:ext cx="868800" cy="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Short Summary</a:t>
            </a:r>
            <a:endParaRPr/>
          </a:p>
        </p:txBody>
      </p:sp>
      <p:sp>
        <p:nvSpPr>
          <p:cNvPr id="97" name="Google Shape;97;p18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/>
          </a:bodyPr>
          <a:lstStyle/>
          <a:p>
            <a:pPr indent="-33528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2400">
                <a:solidFill>
                  <a:schemeClr val="dk1"/>
                </a:solidFill>
              </a:rPr>
              <a:t>Scene 2: Edmund tricks Gloucester and Edgar with a false letter and turns them against each other.</a:t>
            </a:r>
            <a:endParaRPr sz="2400">
              <a:solidFill>
                <a:schemeClr val="dk1"/>
              </a:solidFill>
            </a:endParaRPr>
          </a:p>
          <a:p>
            <a:pPr indent="-33528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2400">
                <a:solidFill>
                  <a:schemeClr val="dk1"/>
                </a:solidFill>
              </a:rPr>
              <a:t>Scene 3: Goneril is angry with Lear’s men and tells her servants to be rude so that Lear will leave.</a:t>
            </a:r>
            <a:endParaRPr sz="2400">
              <a:solidFill>
                <a:schemeClr val="dk1"/>
              </a:solidFill>
            </a:endParaRPr>
          </a:p>
          <a:p>
            <a:pPr indent="-33528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2400">
                <a:solidFill>
                  <a:schemeClr val="dk1"/>
                </a:solidFill>
              </a:rPr>
              <a:t>Scene 4: Lear arrives and is treated poorly. Kent returns in disguise, and the Fool speaks wisely. Lear leaves for Regan’s after Goneril’s insults.</a:t>
            </a:r>
            <a:endParaRPr sz="2400">
              <a:solidFill>
                <a:schemeClr val="dk1"/>
              </a:solidFill>
            </a:endParaRPr>
          </a:p>
          <a:p>
            <a:pPr indent="-33528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2400">
                <a:solidFill>
                  <a:schemeClr val="dk1"/>
                </a:solidFill>
              </a:rPr>
              <a:t>Scene 5: Lear sends Kent ahead to Regan. The Fool warns that worse will come.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Impression and What I expect next</a:t>
            </a:r>
            <a:endParaRPr/>
          </a:p>
        </p:txBody>
      </p:sp>
      <p:sp>
        <p:nvSpPr>
          <p:cNvPr id="103" name="Google Shape;103;p19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810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Lear is losing power and respect. His older daughters are joining against him.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Edmund is dangerous because he lies easily and is believed.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Edmund will continue to trick his family, and Lear will find more betrayal.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/>
          <p:nvPr>
            <p:ph type="title"/>
          </p:nvPr>
        </p:nvSpPr>
        <p:spPr>
          <a:xfrm>
            <a:off x="311700" y="5797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 for listening.</a:t>
            </a:r>
            <a:endParaRPr/>
          </a:p>
        </p:txBody>
      </p:sp>
      <p:sp>
        <p:nvSpPr>
          <p:cNvPr id="109" name="Google Shape;109;p20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 very much for listening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Any Questions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Yaser Zeineh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8D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