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BAD5F24-517A-47B1-BEFC-19C4487E6002}"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318925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D5F24-517A-47B1-BEFC-19C4487E6002}"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5272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D5F24-517A-47B1-BEFC-19C4487E6002}"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413998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D5F24-517A-47B1-BEFC-19C4487E6002}"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48084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AD5F24-517A-47B1-BEFC-19C4487E6002}"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419582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AD5F24-517A-47B1-BEFC-19C4487E6002}"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76506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AD5F24-517A-47B1-BEFC-19C4487E6002}" type="datetimeFigureOut">
              <a:rPr lang="en-US" smtClean="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419954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AD5F24-517A-47B1-BEFC-19C4487E6002}" type="datetimeFigureOut">
              <a:rPr lang="en-US" smtClean="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62800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D5F24-517A-47B1-BEFC-19C4487E6002}" type="datetimeFigureOut">
              <a:rPr lang="en-US" smtClean="0"/>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51995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AD5F24-517A-47B1-BEFC-19C4487E6002}"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33997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AD5F24-517A-47B1-BEFC-19C4487E6002}"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F5A30-BBAE-4A71-A337-6697C20854CC}" type="slidenum">
              <a:rPr lang="en-US" smtClean="0"/>
              <a:t>‹#›</a:t>
            </a:fld>
            <a:endParaRPr lang="en-US"/>
          </a:p>
        </p:txBody>
      </p:sp>
    </p:spTree>
    <p:extLst>
      <p:ext uri="{BB962C8B-B14F-4D97-AF65-F5344CB8AC3E}">
        <p14:creationId xmlns:p14="http://schemas.microsoft.com/office/powerpoint/2010/main" val="125605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D5F24-517A-47B1-BEFC-19C4487E6002}" type="datetimeFigureOut">
              <a:rPr lang="en-US" smtClean="0"/>
              <a:t>11/21/2025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F5A30-BBAE-4A71-A337-6697C20854CC}" type="slidenum">
              <a:rPr lang="en-US" smtClean="0"/>
              <a:t>‹#›</a:t>
            </a:fld>
            <a:endParaRPr lang="en-US"/>
          </a:p>
        </p:txBody>
      </p:sp>
    </p:spTree>
    <p:extLst>
      <p:ext uri="{BB962C8B-B14F-4D97-AF65-F5344CB8AC3E}">
        <p14:creationId xmlns:p14="http://schemas.microsoft.com/office/powerpoint/2010/main" val="71948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476554"/>
          </a:xfrm>
        </p:spPr>
        <p:txBody>
          <a:bodyPr/>
          <a:lstStyle/>
          <a:p>
            <a:pPr algn="ctr"/>
            <a:r>
              <a:rPr lang="ar-JO" dirty="0"/>
              <a:t>القديسة ماري ألفونسين غطّاس</a:t>
            </a:r>
            <a:endParaRPr lang="en-US" dirty="0"/>
          </a:p>
        </p:txBody>
      </p:sp>
      <p:pic>
        <p:nvPicPr>
          <p:cNvPr id="4" name="Content Placeholder 3"/>
          <p:cNvPicPr>
            <a:picLocks noGrp="1" noChangeAspect="1"/>
          </p:cNvPicPr>
          <p:nvPr>
            <p:ph idx="1"/>
          </p:nvPr>
        </p:nvPicPr>
        <p:blipFill>
          <a:blip r:embed="rId2"/>
          <a:stretch>
            <a:fillRect/>
          </a:stretch>
        </p:blipFill>
        <p:spPr>
          <a:xfrm>
            <a:off x="2408349" y="2009104"/>
            <a:ext cx="7173533" cy="4858421"/>
          </a:xfrm>
          <a:prstGeom prst="rect">
            <a:avLst/>
          </a:prstGeom>
        </p:spPr>
      </p:pic>
    </p:spTree>
    <p:extLst>
      <p:ext uri="{BB962C8B-B14F-4D97-AF65-F5344CB8AC3E}">
        <p14:creationId xmlns:p14="http://schemas.microsoft.com/office/powerpoint/2010/main" val="426843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584137"/>
          </a:xfrm>
        </p:spPr>
        <p:txBody>
          <a:bodyPr>
            <a:noAutofit/>
          </a:bodyPr>
          <a:lstStyle/>
          <a:p>
            <a:pPr algn="r"/>
            <a:r>
              <a:rPr lang="ar-JO" sz="2500" dirty="0"/>
              <a:t>حياتها</a:t>
            </a:r>
            <a:br>
              <a:rPr lang="en-US" sz="2500" dirty="0"/>
            </a:br>
            <a:r>
              <a:rPr lang="ar-JO" sz="2500" dirty="0"/>
              <a:t>وُلدت القديسة ماري ألفونسين سنة 1843 في القدس، وكان اسمها الأصلي سلطانة غطّاس.</a:t>
            </a:r>
            <a:br>
              <a:rPr lang="ar-JO" sz="2500" dirty="0"/>
            </a:br>
            <a:r>
              <a:rPr lang="ar-JO" sz="2500" dirty="0"/>
              <a:t>منذ طفولتها أحبّت الصلاة وخدمة الآخرين. انضمّت إلى جمعية راهبات القديس يوسف، ثم استجابت لنداء خاص من العذراء مريم لتأسيس رهبانية الوردية المقدسة سنة 1880، وهي أول رهبانية عربية في الأرض المقدسة.</a:t>
            </a:r>
            <a:br>
              <a:rPr lang="ar-JO" sz="2500" dirty="0"/>
            </a:br>
            <a:r>
              <a:rPr lang="ar-JO" sz="2500" dirty="0"/>
              <a:t>كرّست حياتها لتربية البنات، ومساعدة الفقراء، ونشر المحبة والسلام. توفّيت سنة 1927 وأُعلنت قدّيسة عام 2015 في الفاتيكان.</a:t>
            </a:r>
            <a:br>
              <a:rPr lang="ar-JO" sz="2500" dirty="0"/>
            </a:br>
            <a:endParaRPr lang="en-US" sz="2500" dirty="0"/>
          </a:p>
        </p:txBody>
      </p:sp>
      <p:pic>
        <p:nvPicPr>
          <p:cNvPr id="5" name="Picture 4"/>
          <p:cNvPicPr>
            <a:picLocks noChangeAspect="1"/>
          </p:cNvPicPr>
          <p:nvPr/>
        </p:nvPicPr>
        <p:blipFill>
          <a:blip r:embed="rId2"/>
          <a:stretch>
            <a:fillRect/>
          </a:stretch>
        </p:blipFill>
        <p:spPr>
          <a:xfrm>
            <a:off x="838200" y="2987899"/>
            <a:ext cx="3605548" cy="3908737"/>
          </a:xfrm>
          <a:prstGeom prst="rect">
            <a:avLst/>
          </a:prstGeom>
        </p:spPr>
      </p:pic>
      <p:pic>
        <p:nvPicPr>
          <p:cNvPr id="6" name="Picture 5"/>
          <p:cNvPicPr>
            <a:picLocks noChangeAspect="1"/>
          </p:cNvPicPr>
          <p:nvPr/>
        </p:nvPicPr>
        <p:blipFill>
          <a:blip r:embed="rId3"/>
          <a:stretch>
            <a:fillRect/>
          </a:stretch>
        </p:blipFill>
        <p:spPr>
          <a:xfrm>
            <a:off x="8177548" y="2949263"/>
            <a:ext cx="3176252" cy="3908736"/>
          </a:xfrm>
          <a:prstGeom prst="rect">
            <a:avLst/>
          </a:prstGeom>
        </p:spPr>
      </p:pic>
      <p:pic>
        <p:nvPicPr>
          <p:cNvPr id="10" name="Content Placeholder 9"/>
          <p:cNvPicPr>
            <a:picLocks noGrp="1" noChangeAspect="1"/>
          </p:cNvPicPr>
          <p:nvPr>
            <p:ph idx="1"/>
          </p:nvPr>
        </p:nvPicPr>
        <p:blipFill>
          <a:blip r:embed="rId4"/>
          <a:stretch>
            <a:fillRect/>
          </a:stretch>
        </p:blipFill>
        <p:spPr>
          <a:xfrm>
            <a:off x="4443748" y="2949262"/>
            <a:ext cx="3733800" cy="3908738"/>
          </a:xfrm>
          <a:prstGeom prst="rect">
            <a:avLst/>
          </a:prstGeom>
        </p:spPr>
      </p:pic>
    </p:spTree>
    <p:extLst>
      <p:ext uri="{BB962C8B-B14F-4D97-AF65-F5344CB8AC3E}">
        <p14:creationId xmlns:p14="http://schemas.microsoft.com/office/powerpoint/2010/main" val="138206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959"/>
            <a:ext cx="10515600" cy="3694923"/>
          </a:xfrm>
        </p:spPr>
        <p:txBody>
          <a:bodyPr>
            <a:normAutofit/>
          </a:bodyPr>
          <a:lstStyle/>
          <a:p>
            <a:pPr algn="r"/>
            <a:r>
              <a:rPr lang="ar-JO" sz="2500" dirty="0"/>
              <a:t>الفضيلة: الصمت</a:t>
            </a:r>
            <a:br>
              <a:rPr lang="en-US" sz="2500" dirty="0"/>
            </a:br>
            <a:r>
              <a:rPr lang="ar-JO" sz="2500" dirty="0"/>
              <a:t>عاشت القديسة ماري ألفونسين الصمت كطريق للاتحاد بالله.</a:t>
            </a:r>
            <a:br>
              <a:rPr lang="ar-JO" sz="2500" dirty="0"/>
            </a:br>
            <a:r>
              <a:rPr lang="ar-JO" sz="2500" dirty="0"/>
              <a:t>كانت تصمت لتسمع صوت الله في قلبها، ولتعمل الخير دون أن تبحث عن المديح أو الظهور.</a:t>
            </a:r>
            <a:br>
              <a:rPr lang="ar-JO" sz="2500" dirty="0"/>
            </a:br>
            <a:r>
              <a:rPr lang="ar-JO" sz="2500" dirty="0"/>
              <a:t>احتفظت بسرّ تأسيس رهبانية الوردية في قلبها بصمت وطاعة، حتى يتمّ ما أراده الله في الوقت المناسب.</a:t>
            </a:r>
            <a:br>
              <a:rPr lang="ar-JO" sz="2500" dirty="0"/>
            </a:br>
            <a:r>
              <a:rPr lang="ar-JO" sz="2500" dirty="0"/>
              <a:t>كان صمتها علامة تواضع وسلام داخلي.</a:t>
            </a:r>
            <a:br>
              <a:rPr lang="en-US" sz="2500" dirty="0"/>
            </a:br>
            <a:br>
              <a:rPr lang="en-US" sz="2500" dirty="0"/>
            </a:br>
            <a:br>
              <a:rPr lang="ar-JO" sz="2500" dirty="0"/>
            </a:br>
            <a:endParaRPr lang="en-US" sz="2500" dirty="0"/>
          </a:p>
        </p:txBody>
      </p:sp>
      <p:pic>
        <p:nvPicPr>
          <p:cNvPr id="4" name="Content Placeholder 3"/>
          <p:cNvPicPr>
            <a:picLocks noGrp="1" noChangeAspect="1"/>
          </p:cNvPicPr>
          <p:nvPr>
            <p:ph idx="1"/>
          </p:nvPr>
        </p:nvPicPr>
        <p:blipFill>
          <a:blip r:embed="rId2"/>
          <a:stretch>
            <a:fillRect/>
          </a:stretch>
        </p:blipFill>
        <p:spPr>
          <a:xfrm>
            <a:off x="838200" y="2506662"/>
            <a:ext cx="5073204" cy="4351338"/>
          </a:xfrm>
          <a:prstGeom prst="rect">
            <a:avLst/>
          </a:prstGeom>
        </p:spPr>
      </p:pic>
      <p:pic>
        <p:nvPicPr>
          <p:cNvPr id="6" name="Picture 5"/>
          <p:cNvPicPr>
            <a:picLocks noChangeAspect="1"/>
          </p:cNvPicPr>
          <p:nvPr/>
        </p:nvPicPr>
        <p:blipFill>
          <a:blip r:embed="rId3"/>
          <a:stretch>
            <a:fillRect/>
          </a:stretch>
        </p:blipFill>
        <p:spPr>
          <a:xfrm>
            <a:off x="5911405" y="2506662"/>
            <a:ext cx="5442396" cy="4351338"/>
          </a:xfrm>
          <a:prstGeom prst="rect">
            <a:avLst/>
          </a:prstGeom>
        </p:spPr>
      </p:pic>
    </p:spTree>
    <p:extLst>
      <p:ext uri="{BB962C8B-B14F-4D97-AF65-F5344CB8AC3E}">
        <p14:creationId xmlns:p14="http://schemas.microsoft.com/office/powerpoint/2010/main" val="29397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49286"/>
          </a:xfrm>
        </p:spPr>
        <p:txBody>
          <a:bodyPr>
            <a:noAutofit/>
          </a:bodyPr>
          <a:lstStyle/>
          <a:p>
            <a:pPr algn="r"/>
            <a:br>
              <a:rPr lang="en-US" sz="2500" dirty="0"/>
            </a:br>
            <a:br>
              <a:rPr lang="en-US" sz="2500" dirty="0"/>
            </a:br>
            <a:r>
              <a:rPr lang="ar-JO" sz="2500" dirty="0"/>
              <a:t>أهمية فضيلة الصمت</a:t>
            </a:r>
            <a:br>
              <a:rPr lang="en-US" sz="2500" dirty="0"/>
            </a:br>
            <a:r>
              <a:rPr lang="ar-JO" sz="2500" dirty="0"/>
              <a:t>الصمت يساعدنا على الإصغاء إلى صوت الله في داخلنا، وعلى التفكير قبل الكلام وعدم جرح الآخرين.</a:t>
            </a:r>
            <a:br>
              <a:rPr lang="ar-JO" sz="2500" dirty="0"/>
            </a:br>
            <a:r>
              <a:rPr lang="ar-JO" sz="2500" dirty="0"/>
              <a:t>كما يملأ القلب بالسلام ويقوّي علاقتنا مع الرب من خلال التأمل والصلاة الهادئة.</a:t>
            </a:r>
            <a:br>
              <a:rPr lang="ar-JO" sz="2500" dirty="0"/>
            </a:br>
            <a:br>
              <a:rPr lang="en-US" sz="2500" dirty="0"/>
            </a:br>
            <a:br>
              <a:rPr lang="en-US" sz="2500" dirty="0"/>
            </a:br>
            <a:br>
              <a:rPr lang="en-US" sz="2500" dirty="0"/>
            </a:br>
            <a:br>
              <a:rPr lang="en-US" sz="2500" dirty="0"/>
            </a:br>
            <a:endParaRPr lang="en-US" sz="2500" dirty="0"/>
          </a:p>
        </p:txBody>
      </p:sp>
      <p:pic>
        <p:nvPicPr>
          <p:cNvPr id="4" name="Content Placeholder 3"/>
          <p:cNvPicPr>
            <a:picLocks noGrp="1" noChangeAspect="1"/>
          </p:cNvPicPr>
          <p:nvPr>
            <p:ph idx="1"/>
          </p:nvPr>
        </p:nvPicPr>
        <p:blipFill>
          <a:blip r:embed="rId2"/>
          <a:stretch>
            <a:fillRect/>
          </a:stretch>
        </p:blipFill>
        <p:spPr>
          <a:xfrm>
            <a:off x="1739721" y="2723356"/>
            <a:ext cx="3785316" cy="4134644"/>
          </a:xfrm>
          <a:prstGeom prst="rect">
            <a:avLst/>
          </a:prstGeom>
        </p:spPr>
      </p:pic>
      <p:pic>
        <p:nvPicPr>
          <p:cNvPr id="5" name="Picture 4"/>
          <p:cNvPicPr>
            <a:picLocks noChangeAspect="1"/>
          </p:cNvPicPr>
          <p:nvPr/>
        </p:nvPicPr>
        <p:blipFill>
          <a:blip r:embed="rId3"/>
          <a:stretch>
            <a:fillRect/>
          </a:stretch>
        </p:blipFill>
        <p:spPr>
          <a:xfrm>
            <a:off x="5525038" y="2723356"/>
            <a:ext cx="4700788" cy="4134643"/>
          </a:xfrm>
          <a:prstGeom prst="rect">
            <a:avLst/>
          </a:prstGeom>
        </p:spPr>
      </p:pic>
    </p:spTree>
    <p:extLst>
      <p:ext uri="{BB962C8B-B14F-4D97-AF65-F5344CB8AC3E}">
        <p14:creationId xmlns:p14="http://schemas.microsoft.com/office/powerpoint/2010/main" val="9051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39438"/>
          </a:xfrm>
        </p:spPr>
        <p:txBody>
          <a:bodyPr>
            <a:normAutofit/>
          </a:bodyPr>
          <a:lstStyle/>
          <a:p>
            <a:pPr algn="r"/>
            <a:r>
              <a:rPr lang="ar-JO" sz="2500" dirty="0"/>
              <a:t>تطبيق فضيلة الصمت في حياتي اليومية</a:t>
            </a:r>
            <a:br>
              <a:rPr lang="en-US" sz="2500" dirty="0"/>
            </a:br>
            <a:r>
              <a:rPr lang="ar-JO" sz="2500" dirty="0"/>
              <a:t>يمكنني أن أعيش هذه الفضيلة عندما أختار أن أصمت بدل أن أغضب، أو عندما أفكر قبل أن أتكلم، وأستخدم كلماتي لبناء الآخرين لا لإيذائهم.</a:t>
            </a:r>
            <a:br>
              <a:rPr lang="ar-JO" sz="2500" dirty="0"/>
            </a:br>
            <a:r>
              <a:rPr lang="ar-JO" sz="2500" dirty="0"/>
              <a:t>أيضًا عندما أخصص وقتًا كل يوم للصلاة بصمت أمام الله.</a:t>
            </a:r>
            <a:br>
              <a:rPr lang="ar-JO" sz="2500" dirty="0"/>
            </a:br>
            <a:endParaRPr lang="en-US" sz="2500" dirty="0"/>
          </a:p>
        </p:txBody>
      </p:sp>
      <p:pic>
        <p:nvPicPr>
          <p:cNvPr id="4" name="Content Placeholder 3"/>
          <p:cNvPicPr>
            <a:picLocks noGrp="1" noChangeAspect="1"/>
          </p:cNvPicPr>
          <p:nvPr>
            <p:ph idx="1"/>
          </p:nvPr>
        </p:nvPicPr>
        <p:blipFill rotWithShape="1">
          <a:blip r:embed="rId2"/>
          <a:srcRect r="37362"/>
          <a:stretch/>
        </p:blipFill>
        <p:spPr>
          <a:xfrm>
            <a:off x="1173051" y="2962140"/>
            <a:ext cx="2999704" cy="3734873"/>
          </a:xfrm>
          <a:prstGeom prst="rect">
            <a:avLst/>
          </a:prstGeom>
        </p:spPr>
      </p:pic>
      <p:pic>
        <p:nvPicPr>
          <p:cNvPr id="6" name="Picture 5"/>
          <p:cNvPicPr>
            <a:picLocks noChangeAspect="1"/>
          </p:cNvPicPr>
          <p:nvPr/>
        </p:nvPicPr>
        <p:blipFill>
          <a:blip r:embed="rId3"/>
          <a:stretch>
            <a:fillRect/>
          </a:stretch>
        </p:blipFill>
        <p:spPr>
          <a:xfrm>
            <a:off x="4172755" y="2962140"/>
            <a:ext cx="3284113" cy="3734873"/>
          </a:xfrm>
          <a:prstGeom prst="rect">
            <a:avLst/>
          </a:prstGeom>
        </p:spPr>
      </p:pic>
      <p:pic>
        <p:nvPicPr>
          <p:cNvPr id="7" name="Picture 6"/>
          <p:cNvPicPr>
            <a:picLocks noChangeAspect="1"/>
          </p:cNvPicPr>
          <p:nvPr/>
        </p:nvPicPr>
        <p:blipFill>
          <a:blip r:embed="rId4"/>
          <a:stretch>
            <a:fillRect/>
          </a:stretch>
        </p:blipFill>
        <p:spPr>
          <a:xfrm>
            <a:off x="7456867" y="2962140"/>
            <a:ext cx="3477295" cy="3734873"/>
          </a:xfrm>
          <a:prstGeom prst="rect">
            <a:avLst/>
          </a:prstGeom>
        </p:spPr>
      </p:pic>
    </p:spTree>
    <p:extLst>
      <p:ext uri="{BB962C8B-B14F-4D97-AF65-F5344CB8AC3E}">
        <p14:creationId xmlns:p14="http://schemas.microsoft.com/office/powerpoint/2010/main" val="355478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90954"/>
          </a:xfrm>
        </p:spPr>
        <p:txBody>
          <a:bodyPr>
            <a:normAutofit/>
          </a:bodyPr>
          <a:lstStyle/>
          <a:p>
            <a:pPr algn="r"/>
            <a:r>
              <a:rPr lang="ar-JO" sz="2500" dirty="0"/>
              <a:t>موقف من حياتي</a:t>
            </a:r>
            <a:br>
              <a:rPr lang="en-US" sz="2500" dirty="0"/>
            </a:br>
            <a:r>
              <a:rPr lang="ar-JO" sz="2500" dirty="0"/>
              <a:t>في أحد الأيام حصل سوء تفاهم بيني وبين أحد أصدقائي، وكنت أريد الرد بسرعة، لكنني قررت أن أصمت وأفكر قبل أن أتكلم.</a:t>
            </a:r>
            <a:br>
              <a:rPr lang="ar-JO" sz="2500" dirty="0"/>
            </a:br>
            <a:r>
              <a:rPr lang="ar-JO" sz="2500" dirty="0"/>
              <a:t>بعد قليل شعرت بالسلام، وتحدثنا بهدوء، وتمكّنا من حلّ المشكلة بمحبة.</a:t>
            </a:r>
            <a:br>
              <a:rPr lang="ar-JO" sz="2500" dirty="0"/>
            </a:br>
            <a:r>
              <a:rPr lang="ar-JO" sz="2500" dirty="0"/>
              <a:t>أدركت حينها أن الصمت كان هو الطريق الأفضل.</a:t>
            </a:r>
            <a:br>
              <a:rPr lang="ar-JO" sz="2500" dirty="0"/>
            </a:br>
            <a:endParaRPr lang="en-US" sz="2500" dirty="0"/>
          </a:p>
        </p:txBody>
      </p:sp>
      <p:pic>
        <p:nvPicPr>
          <p:cNvPr id="4" name="Content Placeholder 3"/>
          <p:cNvPicPr>
            <a:picLocks noGrp="1" noChangeAspect="1"/>
          </p:cNvPicPr>
          <p:nvPr>
            <p:ph idx="1"/>
          </p:nvPr>
        </p:nvPicPr>
        <p:blipFill>
          <a:blip r:embed="rId2"/>
          <a:stretch>
            <a:fillRect/>
          </a:stretch>
        </p:blipFill>
        <p:spPr>
          <a:xfrm>
            <a:off x="838200" y="3245476"/>
            <a:ext cx="3514859" cy="3612524"/>
          </a:xfrm>
          <a:prstGeom prst="rect">
            <a:avLst/>
          </a:prstGeom>
        </p:spPr>
      </p:pic>
      <p:pic>
        <p:nvPicPr>
          <p:cNvPr id="5" name="Picture 4"/>
          <p:cNvPicPr>
            <a:picLocks noChangeAspect="1"/>
          </p:cNvPicPr>
          <p:nvPr/>
        </p:nvPicPr>
        <p:blipFill>
          <a:blip r:embed="rId3"/>
          <a:stretch>
            <a:fillRect/>
          </a:stretch>
        </p:blipFill>
        <p:spPr>
          <a:xfrm>
            <a:off x="4353059" y="3245476"/>
            <a:ext cx="3143250" cy="3612524"/>
          </a:xfrm>
          <a:prstGeom prst="rect">
            <a:avLst/>
          </a:prstGeom>
        </p:spPr>
      </p:pic>
      <p:pic>
        <p:nvPicPr>
          <p:cNvPr id="6" name="Picture 5"/>
          <p:cNvPicPr>
            <a:picLocks noChangeAspect="1"/>
          </p:cNvPicPr>
          <p:nvPr/>
        </p:nvPicPr>
        <p:blipFill>
          <a:blip r:embed="rId4"/>
          <a:stretch>
            <a:fillRect/>
          </a:stretch>
        </p:blipFill>
        <p:spPr>
          <a:xfrm>
            <a:off x="7496308" y="3245476"/>
            <a:ext cx="3857491" cy="3612524"/>
          </a:xfrm>
          <a:prstGeom prst="rect">
            <a:avLst/>
          </a:prstGeom>
        </p:spPr>
      </p:pic>
    </p:spTree>
    <p:extLst>
      <p:ext uri="{BB962C8B-B14F-4D97-AF65-F5344CB8AC3E}">
        <p14:creationId xmlns:p14="http://schemas.microsoft.com/office/powerpoint/2010/main" val="22739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D3E4-5000-521C-8B52-904E10AEA72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85041FE-21DA-C899-492E-7D8C7B35C81F}"/>
              </a:ext>
            </a:extLst>
          </p:cNvPr>
          <p:cNvSpPr>
            <a:spLocks noGrp="1"/>
          </p:cNvSpPr>
          <p:nvPr>
            <p:ph idx="1"/>
          </p:nvPr>
        </p:nvSpPr>
        <p:spPr/>
        <p:txBody>
          <a:bodyPr>
            <a:normAutofit/>
          </a:bodyPr>
          <a:lstStyle/>
          <a:p>
            <a:pPr marL="0" indent="0" algn="ctr">
              <a:buNone/>
            </a:pPr>
            <a:r>
              <a:rPr lang="ar-JO" sz="4000" dirty="0"/>
              <a:t>شكرا لحسن استماعكم</a:t>
            </a:r>
          </a:p>
          <a:p>
            <a:pPr marL="0" indent="0" algn="ctr">
              <a:buNone/>
            </a:pPr>
            <a:r>
              <a:rPr lang="ar-JO" sz="4000" dirty="0"/>
              <a:t>راشد نشيوات(8 أ)</a:t>
            </a:r>
            <a:endParaRPr lang="en-US" sz="4000" dirty="0"/>
          </a:p>
        </p:txBody>
      </p:sp>
    </p:spTree>
    <p:extLst>
      <p:ext uri="{BB962C8B-B14F-4D97-AF65-F5344CB8AC3E}">
        <p14:creationId xmlns:p14="http://schemas.microsoft.com/office/powerpoint/2010/main" val="2243425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300</Words>
  <Application>Microsoft Office PowerPoint</Application>
  <PresentationFormat>Widescreen</PresentationFormat>
  <Paragraphs>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القديسة ماري ألفونسين غطّاس</vt:lpstr>
      <vt:lpstr>حياتها وُلدت القديسة ماري ألفونسين سنة 1843 في القدس، وكان اسمها الأصلي سلطانة غطّاس. منذ طفولتها أحبّت الصلاة وخدمة الآخرين. انضمّت إلى جمعية راهبات القديس يوسف، ثم استجابت لنداء خاص من العذراء مريم لتأسيس رهبانية الوردية المقدسة سنة 1880، وهي أول رهبانية عربية في الأرض المقدسة. كرّست حياتها لتربية البنات، ومساعدة الفقراء، ونشر المحبة والسلام. توفّيت سنة 1927 وأُعلنت قدّيسة عام 2015 في الفاتيكان. </vt:lpstr>
      <vt:lpstr>الفضيلة: الصمت عاشت القديسة ماري ألفونسين الصمت كطريق للاتحاد بالله. كانت تصمت لتسمع صوت الله في قلبها، ولتعمل الخير دون أن تبحث عن المديح أو الظهور. احتفظت بسرّ تأسيس رهبانية الوردية في قلبها بصمت وطاعة، حتى يتمّ ما أراده الله في الوقت المناسب. كان صمتها علامة تواضع وسلام داخلي.   </vt:lpstr>
      <vt:lpstr>  أهمية فضيلة الصمت الصمت يساعدنا على الإصغاء إلى صوت الله في داخلنا، وعلى التفكير قبل الكلام وعدم جرح الآخرين. كما يملأ القلب بالسلام ويقوّي علاقتنا مع الرب من خلال التأمل والصلاة الهادئة.     </vt:lpstr>
      <vt:lpstr>تطبيق فضيلة الصمت في حياتي اليومية يمكنني أن أعيش هذه الفضيلة عندما أختار أن أصمت بدل أن أغضب، أو عندما أفكر قبل أن أتكلم، وأستخدم كلماتي لبناء الآخرين لا لإيذائهم. أيضًا عندما أخصص وقتًا كل يوم للصلاة بصمت أمام الله. </vt:lpstr>
      <vt:lpstr>موقف من حياتي في أحد الأيام حصل سوء تفاهم بيني وبين أحد أصدقائي، وكنت أريد الرد بسرعة، لكنني قررت أن أصمت وأفكر قبل أن أتكلم. بعد قليل شعرت بالسلام، وتحدثنا بهدوء، وتمكّنا من حلّ المشكلة بمحبة. أدركت حينها أن الصمت كان هو الطريق الأفضل.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amjad Nesheiwat</cp:lastModifiedBy>
  <cp:revision>9</cp:revision>
  <dcterms:created xsi:type="dcterms:W3CDTF">2025-11-13T09:53:13Z</dcterms:created>
  <dcterms:modified xsi:type="dcterms:W3CDTF">2025-11-21T15:00:04Z</dcterms:modified>
</cp:coreProperties>
</file>