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FBFB"/>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528"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7C63DB2-0F7F-42C4-B6D9-6B9C9C4F1FD3}" type="datetimeFigureOut">
              <a:rPr lang="en-US" smtClean="0"/>
              <a:t>11/21/2025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rIns="45720"/>
          <a:lstStyle/>
          <a:p>
            <a:fld id="{4A8C8D4F-3F5D-4E58-BE04-DF607C29A9EC}" type="slidenum">
              <a:rPr lang="en-US" smtClean="0"/>
              <a:t>‹#›</a:t>
            </a:fld>
            <a:endParaRPr lang="en-US"/>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389017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7C63DB2-0F7F-42C4-B6D9-6B9C9C4F1FD3}" type="datetimeFigureOut">
              <a:rPr lang="en-US" smtClean="0"/>
              <a:t>11/21/2025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C8D4F-3F5D-4E58-BE04-DF607C29A9EC}" type="slidenum">
              <a:rPr lang="en-US" smtClean="0"/>
              <a:t>‹#›</a:t>
            </a:fld>
            <a:endParaRPr lang="en-US"/>
          </a:p>
        </p:txBody>
      </p:sp>
    </p:spTree>
    <p:extLst>
      <p:ext uri="{BB962C8B-B14F-4D97-AF65-F5344CB8AC3E}">
        <p14:creationId xmlns:p14="http://schemas.microsoft.com/office/powerpoint/2010/main" val="1041712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7C63DB2-0F7F-42C4-B6D9-6B9C9C4F1FD3}" type="datetimeFigureOut">
              <a:rPr lang="en-US" smtClean="0"/>
              <a:t>11/21/2025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C8D4F-3F5D-4E58-BE04-DF607C29A9EC}" type="slidenum">
              <a:rPr lang="en-US" smtClean="0"/>
              <a:t>‹#›</a:t>
            </a:fld>
            <a:endParaRPr lang="en-US"/>
          </a:p>
        </p:txBody>
      </p:sp>
    </p:spTree>
    <p:extLst>
      <p:ext uri="{BB962C8B-B14F-4D97-AF65-F5344CB8AC3E}">
        <p14:creationId xmlns:p14="http://schemas.microsoft.com/office/powerpoint/2010/main" val="3912160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7C63DB2-0F7F-42C4-B6D9-6B9C9C4F1FD3}" type="datetimeFigureOut">
              <a:rPr lang="en-US" smtClean="0"/>
              <a:t>11/21/2025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C8D4F-3F5D-4E58-BE04-DF607C29A9EC}" type="slidenum">
              <a:rPr lang="en-US" smtClean="0"/>
              <a:t>‹#›</a:t>
            </a:fld>
            <a:endParaRPr lang="en-US"/>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312486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7C63DB2-0F7F-42C4-B6D9-6B9C9C4F1FD3}" type="datetimeFigureOut">
              <a:rPr lang="en-US" smtClean="0"/>
              <a:t>11/21/2025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C8D4F-3F5D-4E58-BE04-DF607C29A9EC}" type="slidenum">
              <a:rPr lang="en-US" smtClean="0"/>
              <a:t>‹#›</a:t>
            </a:fld>
            <a:endParaRPr lang="en-US"/>
          </a:p>
        </p:txBody>
      </p:sp>
    </p:spTree>
    <p:extLst>
      <p:ext uri="{BB962C8B-B14F-4D97-AF65-F5344CB8AC3E}">
        <p14:creationId xmlns:p14="http://schemas.microsoft.com/office/powerpoint/2010/main" val="1482553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7C63DB2-0F7F-42C4-B6D9-6B9C9C4F1FD3}" type="datetimeFigureOut">
              <a:rPr lang="en-US" smtClean="0"/>
              <a:t>11/21/2025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8C8D4F-3F5D-4E58-BE04-DF607C29A9EC}" type="slidenum">
              <a:rPr lang="en-US" smtClean="0"/>
              <a:t>‹#›</a:t>
            </a:fld>
            <a:endParaRPr lang="en-US"/>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670959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7C63DB2-0F7F-42C4-B6D9-6B9C9C4F1FD3}" type="datetimeFigureOut">
              <a:rPr lang="en-US" smtClean="0"/>
              <a:t>11/21/2025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8C8D4F-3F5D-4E58-BE04-DF607C29A9EC}" type="slidenum">
              <a:rPr lang="en-US" smtClean="0"/>
              <a:t>‹#›</a:t>
            </a:fld>
            <a:endParaRPr lang="en-US"/>
          </a:p>
        </p:txBody>
      </p:sp>
    </p:spTree>
    <p:extLst>
      <p:ext uri="{BB962C8B-B14F-4D97-AF65-F5344CB8AC3E}">
        <p14:creationId xmlns:p14="http://schemas.microsoft.com/office/powerpoint/2010/main" val="3319560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7C63DB2-0F7F-42C4-B6D9-6B9C9C4F1FD3}" type="datetimeFigureOut">
              <a:rPr lang="en-US" smtClean="0"/>
              <a:t>11/21/2025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8C8D4F-3F5D-4E58-BE04-DF607C29A9EC}" type="slidenum">
              <a:rPr lang="en-US" smtClean="0"/>
              <a:t>‹#›</a:t>
            </a:fld>
            <a:endParaRPr lang="en-US"/>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204564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B7C63DB2-0F7F-42C4-B6D9-6B9C9C4F1FD3}" type="datetimeFigureOut">
              <a:rPr lang="en-US" smtClean="0"/>
              <a:t>11/21/2025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8C8D4F-3F5D-4E58-BE04-DF607C29A9EC}" type="slidenum">
              <a:rPr lang="en-US" smtClean="0"/>
              <a:t>‹#›</a:t>
            </a:fld>
            <a:endParaRPr lang="en-US"/>
          </a:p>
        </p:txBody>
      </p:sp>
    </p:spTree>
    <p:extLst>
      <p:ext uri="{BB962C8B-B14F-4D97-AF65-F5344CB8AC3E}">
        <p14:creationId xmlns:p14="http://schemas.microsoft.com/office/powerpoint/2010/main" val="37412462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7C63DB2-0F7F-42C4-B6D9-6B9C9C4F1FD3}" type="datetimeFigureOut">
              <a:rPr lang="en-US" smtClean="0"/>
              <a:t>11/21/2025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8C8D4F-3F5D-4E58-BE04-DF607C29A9EC}" type="slidenum">
              <a:rPr lang="en-US" smtClean="0"/>
              <a:t>‹#›</a:t>
            </a:fld>
            <a:endParaRPr lang="en-US"/>
          </a:p>
        </p:txBody>
      </p:sp>
    </p:spTree>
    <p:extLst>
      <p:ext uri="{BB962C8B-B14F-4D97-AF65-F5344CB8AC3E}">
        <p14:creationId xmlns:p14="http://schemas.microsoft.com/office/powerpoint/2010/main" val="956033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7C63DB2-0F7F-42C4-B6D9-6B9C9C4F1FD3}" type="datetimeFigureOut">
              <a:rPr lang="en-US" smtClean="0"/>
              <a:t>11/21/2025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8C8D4F-3F5D-4E58-BE04-DF607C29A9EC}" type="slidenum">
              <a:rPr lang="en-US" smtClean="0"/>
              <a:t>‹#›</a:t>
            </a:fld>
            <a:endParaRPr lang="en-US"/>
          </a:p>
        </p:txBody>
      </p:sp>
    </p:spTree>
    <p:extLst>
      <p:ext uri="{BB962C8B-B14F-4D97-AF65-F5344CB8AC3E}">
        <p14:creationId xmlns:p14="http://schemas.microsoft.com/office/powerpoint/2010/main" val="494096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Eigth level</a:t>
            </a:r>
          </a:p>
          <a:p>
            <a:pPr lvl="8"/>
            <a:r>
              <a:rPr lang="en-US" dirty="0"/>
              <a:t>Ninth level</a:t>
            </a:r>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B7C63DB2-0F7F-42C4-B6D9-6B9C9C4F1FD3}" type="datetimeFigureOut">
              <a:rPr lang="en-US" smtClean="0"/>
              <a:t>11/21/2025</a:t>
            </a:fld>
            <a:endParaRPr lang="en-US"/>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4A8C8D4F-3F5D-4E58-BE04-DF607C29A9EC}" type="slidenum">
              <a:rPr lang="en-US" smtClean="0"/>
              <a:t>‹#›</a:t>
            </a:fld>
            <a:endParaRPr lang="en-US"/>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4798537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00893" y="3138854"/>
            <a:ext cx="5518066" cy="2268559"/>
          </a:xfrm>
        </p:spPr>
        <p:txBody>
          <a:bodyPr/>
          <a:lstStyle/>
          <a:p>
            <a:r>
              <a:rPr lang="ar-JO" dirty="0" smtClean="0"/>
              <a:t>ماري الفونسين</a:t>
            </a:r>
            <a:endParaRPr lang="en-US" dirty="0"/>
          </a:p>
        </p:txBody>
      </p:sp>
      <p:sp>
        <p:nvSpPr>
          <p:cNvPr id="3" name="Subtitle 2"/>
          <p:cNvSpPr>
            <a:spLocks noGrp="1"/>
          </p:cNvSpPr>
          <p:nvPr>
            <p:ph type="subTitle" idx="1"/>
          </p:nvPr>
        </p:nvSpPr>
        <p:spPr>
          <a:xfrm>
            <a:off x="3281126" y="1864295"/>
            <a:ext cx="5357600" cy="1160213"/>
          </a:xfrm>
        </p:spPr>
        <p:txBody>
          <a:bodyPr/>
          <a:lstStyle/>
          <a:p>
            <a:r>
              <a:rPr lang="ar-JO" dirty="0" smtClean="0"/>
              <a:t>عمل الطالب: أصيل مصاروة</a:t>
            </a:r>
            <a:endParaRPr lang="en-US" dirty="0"/>
          </a:p>
        </p:txBody>
      </p:sp>
      <p:pic>
        <p:nvPicPr>
          <p:cNvPr id="1026" name="Picture 2" descr="Marie-Alphonsine Danil Ghattas - Wikiped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018085"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9728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0"/>
            <a:ext cx="11403623" cy="6858000"/>
          </a:xfrm>
          <a:prstGeom prst="rect">
            <a:avLst/>
          </a:prstGeom>
          <a:effectLst>
            <a:glow rad="127000">
              <a:schemeClr val="accent1">
                <a:alpha val="1000"/>
              </a:schemeClr>
            </a:glow>
          </a:effectLst>
        </p:spPr>
      </p:pic>
      <p:sp>
        <p:nvSpPr>
          <p:cNvPr id="2" name="Title 1"/>
          <p:cNvSpPr>
            <a:spLocks noGrp="1"/>
          </p:cNvSpPr>
          <p:nvPr>
            <p:ph type="title"/>
          </p:nvPr>
        </p:nvSpPr>
        <p:spPr>
          <a:xfrm>
            <a:off x="2138787" y="914789"/>
            <a:ext cx="7958331" cy="1077229"/>
          </a:xfrm>
          <a:solidFill>
            <a:srgbClr val="FBFBFB">
              <a:alpha val="27059"/>
            </a:srgbClr>
          </a:solidFill>
        </p:spPr>
        <p:txBody>
          <a:bodyPr>
            <a:noAutofit/>
          </a:bodyPr>
          <a:lstStyle/>
          <a:p>
            <a:pPr algn="ctr"/>
            <a:r>
              <a:rPr lang="ar-JO" sz="8800" dirty="0" smtClean="0"/>
              <a:t>حياتها</a:t>
            </a:r>
            <a:endParaRPr lang="en-US" sz="8800" dirty="0"/>
          </a:p>
        </p:txBody>
      </p:sp>
      <p:sp>
        <p:nvSpPr>
          <p:cNvPr id="3" name="Content Placeholder 2"/>
          <p:cNvSpPr>
            <a:spLocks noGrp="1"/>
          </p:cNvSpPr>
          <p:nvPr>
            <p:ph idx="1"/>
          </p:nvPr>
        </p:nvSpPr>
        <p:spPr>
          <a:xfrm>
            <a:off x="2219683" y="2156788"/>
            <a:ext cx="7796540" cy="3997828"/>
          </a:xfrm>
          <a:solidFill>
            <a:srgbClr val="FBFBFB">
              <a:alpha val="29804"/>
            </a:srgbClr>
          </a:solidFill>
        </p:spPr>
        <p:txBody>
          <a:bodyPr>
            <a:normAutofit/>
          </a:bodyPr>
          <a:lstStyle/>
          <a:p>
            <a:pPr marL="0" indent="0" algn="r">
              <a:buNone/>
            </a:pPr>
            <a:r>
              <a:rPr lang="ar-JO" sz="2400" dirty="0"/>
              <a:t>القديسة ماري ألفونسين </a:t>
            </a:r>
            <a:r>
              <a:rPr lang="ar-JO" sz="2400" dirty="0" smtClean="0"/>
              <a:t>وُلدت </a:t>
            </a:r>
            <a:r>
              <a:rPr lang="ar-JO" sz="2400" dirty="0"/>
              <a:t>باسم سلطانة مريم دانيل غطّاس في القدس عام 1843، ونشأت في عائلة مقدسية متدينة. التحقت في سن الرابعة عشر برهبنة راهبات القديس يوسف من الظهور، وحصلت على اسمها الرهباني عام 1860. كرست حياتها لتعليم الفتيات وخدمة الفقراء، وأسست رهبنة الوردية المقدسة مستلهمة رؤاها لمريم العذراء. عُرفت بتواضعها وحبها للصلاة، وتوفيت في عين كارم عام 1927. تم تطويبها عام 2009 وقدّستها الكنيسة عام 2015، ويستمر إرثها اليوم في التعليم والرعاية الاجتماعية، لتظل مثالًا للإيمان والخدمة الإنسانية.</a:t>
            </a:r>
            <a:endParaRPr lang="en-US" sz="2400" dirty="0"/>
          </a:p>
        </p:txBody>
      </p:sp>
    </p:spTree>
    <p:extLst>
      <p:ext uri="{BB962C8B-B14F-4D97-AF65-F5344CB8AC3E}">
        <p14:creationId xmlns:p14="http://schemas.microsoft.com/office/powerpoint/2010/main" val="2678271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dirty="0" smtClean="0"/>
              <a:t>كيف عاشت المحبة في حياتها؟</a:t>
            </a:r>
            <a:br>
              <a:rPr lang="ar-JO" dirty="0" smtClean="0"/>
            </a:br>
            <a:endParaRPr lang="en-US" dirty="0"/>
          </a:p>
        </p:txBody>
      </p:sp>
      <p:sp>
        <p:nvSpPr>
          <p:cNvPr id="3" name="Content Placeholder 2"/>
          <p:cNvSpPr>
            <a:spLocks noGrp="1"/>
          </p:cNvSpPr>
          <p:nvPr>
            <p:ph idx="1"/>
          </p:nvPr>
        </p:nvSpPr>
        <p:spPr>
          <a:xfrm>
            <a:off x="2967029" y="873947"/>
            <a:ext cx="7796540" cy="3997828"/>
          </a:xfrm>
        </p:spPr>
        <p:txBody>
          <a:bodyPr/>
          <a:lstStyle/>
          <a:p>
            <a:pPr marL="0" indent="0" algn="r">
              <a:buNone/>
            </a:pPr>
            <a:r>
              <a:rPr lang="ar-JO" sz="2800" dirty="0"/>
              <a:t>عاشت القديسة ماري ألفونسين المحبة بإخلاص لله، مكرسة حياتها للصلاة </a:t>
            </a:r>
            <a:r>
              <a:rPr lang="ar-JO" sz="2800" dirty="0" smtClean="0"/>
              <a:t>والتواضع.كما </a:t>
            </a:r>
            <a:r>
              <a:rPr lang="ar-JO" sz="2800" dirty="0"/>
              <a:t>جسدت محبتها للآخرين من خلال خدمة الفقراء وتعليم الفتيات ورعاية </a:t>
            </a:r>
            <a:r>
              <a:rPr lang="ar-JO" sz="2800" dirty="0" smtClean="0"/>
              <a:t>الأيتام.فكانت </a:t>
            </a:r>
            <a:r>
              <a:rPr lang="ar-JO" sz="2800" dirty="0"/>
              <a:t>حياتها مثالًا حيًا على الإيمان الذي يتحول إلى أعمال رحمة وعطاء للجميع.</a:t>
            </a:r>
            <a:endParaRPr lang="en-US" sz="2800" dirty="0"/>
          </a:p>
        </p:txBody>
      </p:sp>
      <p:pic>
        <p:nvPicPr>
          <p:cNvPr id="2050" name="Picture 2" descr="المحبة إخلاص – أفكار الكتب من أخضر"/>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11809" b="6739"/>
          <a:stretch/>
        </p:blipFill>
        <p:spPr bwMode="auto">
          <a:xfrm>
            <a:off x="1017221" y="3631223"/>
            <a:ext cx="3414102" cy="32267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8787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2731" y="416627"/>
            <a:ext cx="7958331" cy="1077229"/>
          </a:xfrm>
        </p:spPr>
        <p:txBody>
          <a:bodyPr>
            <a:normAutofit/>
          </a:bodyPr>
          <a:lstStyle/>
          <a:p>
            <a:pPr algn="ctr"/>
            <a:r>
              <a:rPr lang="ar-JO" sz="5400" dirty="0" smtClean="0"/>
              <a:t>أهمية المحبة</a:t>
            </a:r>
            <a:endParaRPr lang="en-US" sz="5400" dirty="0"/>
          </a:p>
        </p:txBody>
      </p:sp>
      <p:sp>
        <p:nvSpPr>
          <p:cNvPr id="3" name="Content Placeholder 2"/>
          <p:cNvSpPr>
            <a:spLocks noGrp="1"/>
          </p:cNvSpPr>
          <p:nvPr>
            <p:ph idx="1"/>
          </p:nvPr>
        </p:nvSpPr>
        <p:spPr>
          <a:xfrm>
            <a:off x="2465869" y="1493856"/>
            <a:ext cx="7796540" cy="5073998"/>
          </a:xfrm>
        </p:spPr>
        <p:txBody>
          <a:bodyPr>
            <a:normAutofit lnSpcReduction="10000"/>
          </a:bodyPr>
          <a:lstStyle/>
          <a:p>
            <a:pPr marL="0" indent="0" algn="r">
              <a:buNone/>
            </a:pPr>
            <a:r>
              <a:rPr lang="ar-JO" sz="2800" dirty="0"/>
              <a:t>تُعتبر فضيلة المحبة مهمة في حياتنا المسيحية لأنها أساس العلاقة مع الله ومع الآخرين، فتجعلنا نعيش الإيمان عمليًا من خلال مساعدة المحتاجين، التسامح، والعمل من أجل الخير </a:t>
            </a:r>
            <a:r>
              <a:rPr lang="ar-JO" sz="2800" dirty="0" smtClean="0"/>
              <a:t>والسلام، </a:t>
            </a:r>
            <a:r>
              <a:rPr lang="ar-JO" sz="2800" dirty="0"/>
              <a:t>محوّلة حياتنا إلى شهادة حية للإيمان</a:t>
            </a:r>
            <a:r>
              <a:rPr lang="ar-JO" sz="2800" dirty="0" smtClean="0"/>
              <a:t>.</a:t>
            </a:r>
          </a:p>
          <a:p>
            <a:pPr marL="0" indent="0" algn="r">
              <a:buNone/>
            </a:pPr>
            <a:endParaRPr lang="ar-JO" sz="2800" dirty="0"/>
          </a:p>
          <a:p>
            <a:pPr marL="0" indent="0" algn="r">
              <a:buNone/>
            </a:pPr>
            <a:r>
              <a:rPr lang="ar-JO" sz="2800" dirty="0"/>
              <a:t>بمساعدة المحتاجين، الاحترام، التسامح، والتعامل بلطف مع كل من </a:t>
            </a:r>
            <a:r>
              <a:rPr lang="ar-JO" sz="2800" dirty="0" smtClean="0"/>
              <a:t>حولك ومن خلال </a:t>
            </a:r>
            <a:r>
              <a:rPr lang="ar-JO" sz="2800" dirty="0"/>
              <a:t>أعمال صغيرة </a:t>
            </a:r>
            <a:r>
              <a:rPr lang="ar-JO" sz="2800" dirty="0" smtClean="0"/>
              <a:t>يومية </a:t>
            </a:r>
            <a:r>
              <a:rPr lang="ar-JO" sz="2800" dirty="0"/>
              <a:t>مثل الابتسامة، الاستماع للآخرين، أو تقديم المساعدة دون انتظار </a:t>
            </a:r>
            <a:r>
              <a:rPr lang="ar-JO" sz="2800" dirty="0" smtClean="0"/>
              <a:t>مقابل يمكنك عيش المحبة في كل لحظة من حياتك.</a:t>
            </a:r>
            <a:endParaRPr lang="en-US" sz="2800" dirty="0"/>
          </a:p>
        </p:txBody>
      </p:sp>
      <p:pic>
        <p:nvPicPr>
          <p:cNvPr id="3074" name="Picture 2" descr="دار السعادة للنشر و التوزيع - أسرار المحبة الإلهية"/>
          <p:cNvPicPr>
            <a:picLocks noChangeAspect="1" noChangeArrowheads="1"/>
          </p:cNvPicPr>
          <p:nvPr/>
        </p:nvPicPr>
        <p:blipFill rotWithShape="1">
          <a:blip r:embed="rId2">
            <a:extLst>
              <a:ext uri="{28A0092B-C50C-407E-A947-70E740481C1C}">
                <a14:useLocalDpi xmlns:a14="http://schemas.microsoft.com/office/drawing/2010/main" val="0"/>
              </a:ext>
            </a:extLst>
          </a:blip>
          <a:srcRect l="16088" t="3428" r="15868" b="36045"/>
          <a:stretch/>
        </p:blipFill>
        <p:spPr bwMode="auto">
          <a:xfrm>
            <a:off x="0" y="4018085"/>
            <a:ext cx="2242038" cy="28399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4999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4754" y="939940"/>
            <a:ext cx="7958331" cy="1077229"/>
          </a:xfrm>
        </p:spPr>
        <p:txBody>
          <a:bodyPr/>
          <a:lstStyle/>
          <a:p>
            <a:r>
              <a:rPr lang="ar-JO" dirty="0" smtClean="0"/>
              <a:t>المحبة في حياتي</a:t>
            </a:r>
            <a:endParaRPr lang="en-US" dirty="0"/>
          </a:p>
        </p:txBody>
      </p:sp>
      <p:sp>
        <p:nvSpPr>
          <p:cNvPr id="3" name="Content Placeholder 2"/>
          <p:cNvSpPr>
            <a:spLocks noGrp="1"/>
          </p:cNvSpPr>
          <p:nvPr>
            <p:ph idx="1"/>
          </p:nvPr>
        </p:nvSpPr>
        <p:spPr>
          <a:xfrm>
            <a:off x="2773599" y="1661746"/>
            <a:ext cx="7796540" cy="4388198"/>
          </a:xfrm>
        </p:spPr>
        <p:txBody>
          <a:bodyPr/>
          <a:lstStyle/>
          <a:p>
            <a:pPr marL="0" indent="0" algn="r">
              <a:buNone/>
            </a:pPr>
            <a:r>
              <a:rPr lang="ar-JO" dirty="0" smtClean="0"/>
              <a:t> </a:t>
            </a:r>
            <a:endParaRPr lang="en-US" dirty="0"/>
          </a:p>
        </p:txBody>
      </p:sp>
      <p:sp>
        <p:nvSpPr>
          <p:cNvPr id="4" name="TextBox 3"/>
          <p:cNvSpPr txBox="1"/>
          <p:nvPr/>
        </p:nvSpPr>
        <p:spPr>
          <a:xfrm>
            <a:off x="2611808" y="2154116"/>
            <a:ext cx="8360992" cy="2246769"/>
          </a:xfrm>
          <a:prstGeom prst="rect">
            <a:avLst/>
          </a:prstGeom>
          <a:noFill/>
        </p:spPr>
        <p:txBody>
          <a:bodyPr wrap="square" rtlCol="0">
            <a:spAutoFit/>
          </a:bodyPr>
          <a:lstStyle/>
          <a:p>
            <a:pPr algn="r"/>
            <a:r>
              <a:rPr lang="ar-JO" sz="2800" dirty="0"/>
              <a:t>كان صديقي يبدو </a:t>
            </a:r>
            <a:r>
              <a:rPr lang="ar-JO" sz="2800" dirty="0" smtClean="0"/>
              <a:t>حزينًا، </a:t>
            </a:r>
            <a:r>
              <a:rPr lang="ar-JO" sz="2800" dirty="0"/>
              <a:t>فاقتربت منه محاولًا التخفيف </a:t>
            </a:r>
            <a:r>
              <a:rPr lang="ar-JO" sz="2800" dirty="0" smtClean="0"/>
              <a:t>عنه همومه. </a:t>
            </a:r>
            <a:r>
              <a:rPr lang="ar-JO" sz="2800" dirty="0"/>
              <a:t>اكتفيت بابتسامة صادقة وبعض الكلمات البسيطة التي تمنيت أن تمنحه قليلًا من الراحة وتشعره بأنه ليس وحده</a:t>
            </a:r>
            <a:r>
              <a:rPr lang="ar-JO" sz="2800" dirty="0" smtClean="0"/>
              <a:t>.</a:t>
            </a:r>
          </a:p>
          <a:p>
            <a:pPr algn="r"/>
            <a:r>
              <a:rPr lang="ar-JO" sz="2800" dirty="0" smtClean="0"/>
              <a:t>فالمحبة </a:t>
            </a:r>
            <a:r>
              <a:rPr lang="ar-JO" sz="2800" dirty="0"/>
              <a:t>هي أن يشعر قلبك بالطمأنينة لوجود شخص ما، وأن ترغب له بالخير كما ترغب لنفسك.</a:t>
            </a:r>
            <a:r>
              <a:rPr lang="ar-JO" sz="2800" dirty="0" smtClean="0"/>
              <a:t> </a:t>
            </a:r>
            <a:endParaRPr lang="en-US" sz="2800" dirty="0"/>
          </a:p>
        </p:txBody>
      </p:sp>
      <p:pic>
        <p:nvPicPr>
          <p:cNvPr id="1026" name="Picture 2" descr="Helping someone up Images - Free Download on Freepi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569" y="4032743"/>
            <a:ext cx="4249371" cy="28252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31409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TM16401375[[fn=Madison]]</Template>
  <TotalTime>322</TotalTime>
  <Words>272</Words>
  <Application>Microsoft Office PowerPoint</Application>
  <PresentationFormat>Widescreen</PresentationFormat>
  <Paragraphs>14</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MS Shell Dlg 2</vt:lpstr>
      <vt:lpstr>Times New Roman</vt:lpstr>
      <vt:lpstr>Wingdings</vt:lpstr>
      <vt:lpstr>Wingdings 3</vt:lpstr>
      <vt:lpstr>Madison</vt:lpstr>
      <vt:lpstr>ماري الفونسين</vt:lpstr>
      <vt:lpstr>حياتها</vt:lpstr>
      <vt:lpstr>كيف عاشت المحبة في حياتها؟ </vt:lpstr>
      <vt:lpstr>أهمية المحبة</vt:lpstr>
      <vt:lpstr>المحبة في حياتي</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ماري الفونسين</dc:title>
  <dc:creator>User</dc:creator>
  <cp:lastModifiedBy>User</cp:lastModifiedBy>
  <cp:revision>6</cp:revision>
  <dcterms:created xsi:type="dcterms:W3CDTF">2025-11-21T10:08:34Z</dcterms:created>
  <dcterms:modified xsi:type="dcterms:W3CDTF">2025-11-21T15:35:31Z</dcterms:modified>
</cp:coreProperties>
</file>