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sldIdLst>
    <p:sldId id="256" r:id="rId3"/>
    <p:sldId id="260" r:id="rId4"/>
    <p:sldId id="258" r:id="rId5"/>
    <p:sldId id="259" r:id="rId6"/>
    <p:sldId id="261" r:id="rId7"/>
    <p:sldId id="262" r:id="rId8"/>
    <p:sldId id="263"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4660"/>
  </p:normalViewPr>
  <p:slideViewPr>
    <p:cSldViewPr snapToGrid="0">
      <p:cViewPr varScale="1">
        <p:scale>
          <a:sx n="77" d="100"/>
          <a:sy n="77" d="100"/>
        </p:scale>
        <p:origin x="91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 Type="http://schemas.openxmlformats.org/officeDocument/2006/relationships/theme" Target="theme/theme1.xml"/><Relationship Id="rId12" Type="http://schemas.openxmlformats.org/officeDocument/2006/relationships/tableStyles" Target="tableStyles.xml"/><Relationship Id="rId11" Type="http://schemas.openxmlformats.org/officeDocument/2006/relationships/viewProps" Target="viewProps.xml"/><Relationship Id="rId10" Type="http://schemas.openxmlformats.org/officeDocument/2006/relationships/presProps" Target="presProps.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a:fill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423C357F-51D4-48F1-B931-0E4CDC4A7439}" type="datetimeFigureOut">
              <a:rPr lang="en-US" smtClean="0"/>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4C63EEED-A654-4362-8ECE-40643D827A36}" type="slidenum">
              <a:rPr lang="en-US" smtClean="0"/>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23C357F-51D4-48F1-B931-0E4CDC4A743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3EEED-A654-4362-8ECE-40643D827A36}" type="slidenum">
              <a:rPr lang="en-US" smtClean="0"/>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423C357F-51D4-48F1-B931-0E4CDC4A743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3EEED-A654-4362-8ECE-40643D827A36}" type="slidenum">
              <a:rPr lang="en-US" smtClean="0"/>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endParaRPr lang="en-US"/>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423C357F-51D4-48F1-B931-0E4CDC4A743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3EEED-A654-4362-8ECE-40643D827A36}" type="slidenum">
              <a:rPr lang="en-US" smtClean="0"/>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423C357F-51D4-48F1-B931-0E4CDC4A743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3EEED-A654-4362-8ECE-40643D827A36}" type="slidenum">
              <a:rPr lang="en-US" smtClean="0"/>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423C357F-51D4-48F1-B931-0E4CDC4A743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3EEED-A654-4362-8ECE-40643D827A36}" type="slidenum">
              <a:rPr lang="en-US" smtClean="0"/>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endParaRPr lang="en-US" sz="8000" dirty="0">
              <a:solidFill>
                <a:schemeClr val="tx1"/>
              </a:solidFill>
              <a:effectLst/>
            </a:endParaRP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endParaRPr lang="en-US" sz="8000" dirty="0">
              <a:solidFill>
                <a:schemeClr val="tx1"/>
              </a:solidFill>
              <a:effectLst/>
            </a:endParaRP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423C357F-51D4-48F1-B931-0E4CDC4A743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3EEED-A654-4362-8ECE-40643D827A36}" type="slidenum">
              <a:rPr lang="en-US" smtClean="0"/>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423C357F-51D4-48F1-B931-0E4CDC4A743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3EEED-A654-4362-8ECE-40643D827A36}" type="slidenum">
              <a:rPr lang="en-US" smtClean="0"/>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423C357F-51D4-48F1-B931-0E4CDC4A743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3EEED-A654-4362-8ECE-40643D827A36}" type="slidenum">
              <a:rPr lang="en-US" smtClean="0"/>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10"/>
          </p:nvPr>
        </p:nvSpPr>
        <p:spPr/>
        <p:txBody>
          <a:bodyPr/>
          <a:lstStyle/>
          <a:p>
            <a:fld id="{423C357F-51D4-48F1-B931-0E4CDC4A743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3EEED-A654-4362-8ECE-40643D827A36}" type="slidenum">
              <a:rPr lang="en-US" smtClean="0"/>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endParaRPr lang="en-US"/>
          </a:p>
        </p:txBody>
      </p:sp>
      <p:sp>
        <p:nvSpPr>
          <p:cNvPr id="4" name="Date Placeholder 3"/>
          <p:cNvSpPr>
            <a:spLocks noGrp="1"/>
          </p:cNvSpPr>
          <p:nvPr>
            <p:ph type="dt" sz="half" idx="10"/>
          </p:nvPr>
        </p:nvSpPr>
        <p:spPr/>
        <p:txBody>
          <a:bodyPr/>
          <a:lstStyle/>
          <a:p>
            <a:fld id="{423C357F-51D4-48F1-B931-0E4CDC4A7439}" type="datetimeFigureOut">
              <a:rPr lang="en-US" smtClean="0"/>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C63EEED-A654-4362-8ECE-40643D827A36}" type="slidenum">
              <a:rPr lang="en-US" smtClean="0"/>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Date Placeholder 4"/>
          <p:cNvSpPr>
            <a:spLocks noGrp="1"/>
          </p:cNvSpPr>
          <p:nvPr>
            <p:ph type="dt" sz="half" idx="10"/>
          </p:nvPr>
        </p:nvSpPr>
        <p:spPr/>
        <p:txBody>
          <a:bodyPr/>
          <a:lstStyle/>
          <a:p>
            <a:fld id="{423C357F-51D4-48F1-B931-0E4CDC4A743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3EEED-A654-4362-8ECE-40643D827A36}" type="slidenum">
              <a:rPr lang="en-US" smtClean="0"/>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0"/>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endParaRPr lang="en-US"/>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7" name="Date Placeholder 6"/>
          <p:cNvSpPr>
            <a:spLocks noGrp="1"/>
          </p:cNvSpPr>
          <p:nvPr>
            <p:ph type="dt" sz="half" idx="10"/>
          </p:nvPr>
        </p:nvSpPr>
        <p:spPr/>
        <p:txBody>
          <a:bodyPr/>
          <a:lstStyle/>
          <a:p>
            <a:fld id="{423C357F-51D4-48F1-B931-0E4CDC4A7439}" type="datetimeFigureOut">
              <a:rPr lang="en-US" smtClean="0"/>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C63EEED-A654-4362-8ECE-40643D827A36}" type="slidenum">
              <a:rPr lang="en-US" smtClean="0"/>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23C357F-51D4-48F1-B931-0E4CDC4A7439}" type="datetimeFigureOut">
              <a:rPr lang="en-US" smtClean="0"/>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C63EEED-A654-4362-8ECE-40643D827A36}" type="slidenum">
              <a:rPr lang="en-US" smtClean="0"/>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3C357F-51D4-48F1-B931-0E4CDC4A7439}" type="datetimeFigureOut">
              <a:rPr lang="en-US" smtClean="0"/>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C63EEED-A654-4362-8ECE-40643D827A36}" type="slidenum">
              <a:rPr lang="en-US" smtClean="0"/>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23C357F-51D4-48F1-B931-0E4CDC4A743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3EEED-A654-4362-8ECE-40643D827A36}" type="slidenum">
              <a:rPr lang="en-US" smtClean="0"/>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endParaRPr lang="en-US"/>
          </a:p>
        </p:txBody>
      </p:sp>
      <p:sp>
        <p:nvSpPr>
          <p:cNvPr id="5" name="Date Placeholder 4"/>
          <p:cNvSpPr>
            <a:spLocks noGrp="1"/>
          </p:cNvSpPr>
          <p:nvPr>
            <p:ph type="dt" sz="half" idx="10"/>
          </p:nvPr>
        </p:nvSpPr>
        <p:spPr/>
        <p:txBody>
          <a:bodyPr/>
          <a:lstStyle/>
          <a:p>
            <a:fld id="{423C357F-51D4-48F1-B931-0E4CDC4A7439}" type="datetimeFigureOut">
              <a:rPr lang="en-US" smtClean="0"/>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C63EEED-A654-4362-8ECE-40643D827A36}" type="slidenum">
              <a:rPr lang="en-US" smtClean="0"/>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4.png"/><Relationship Id="rId18" Type="http://schemas.openxmlformats.org/officeDocument/2006/relationships/image" Target="../media/image3.png"/><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8">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19">
              <a:extLst>
                <a:ext uri="{28A0092B-C50C-407E-A947-70E740481C1C}">
                  <a14:useLocalDpi xmlns:a14="http://schemas.microsoft.com/office/drawing/2010/main" val="0"/>
                </a:ext>
              </a:extLst>
            </a:blip>
            <a:srcRect/>
            <a:stretch>
              <a:fill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23C357F-51D4-48F1-B931-0E4CDC4A7439}" type="datetimeFigureOut">
              <a:rPr lang="en-US" smtClean="0"/>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4C63EEED-A654-4362-8ECE-40643D827A36}" type="slidenum">
              <a:rPr lang="en-US" smtClean="0"/>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panose="020B0604020202020204"/>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panose="020B0604020202020204"/>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panose="020B0604020202020204"/>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panose="020B0604020202020204"/>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panose="020B0604020202020204"/>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slideLayout" Target="../slideLayouts/slideLayout8.xml"/><Relationship Id="rId1"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ar-JO" dirty="0"/>
              <a:t>القديسة ماري الفونسين</a:t>
            </a:r>
            <a:endParaRPr lang="en-US" dirty="0"/>
          </a:p>
        </p:txBody>
      </p:sp>
      <p:sp>
        <p:nvSpPr>
          <p:cNvPr id="3" name="Subtitle 2"/>
          <p:cNvSpPr>
            <a:spLocks noGrp="1"/>
          </p:cNvSpPr>
          <p:nvPr>
            <p:ph type="subTitle" idx="1"/>
          </p:nvPr>
        </p:nvSpPr>
        <p:spPr/>
        <p:txBody>
          <a:bodyPr/>
          <a:lstStyle/>
          <a:p>
            <a:r>
              <a:rPr lang="ar-JO" dirty="0"/>
              <a:t>جورج الخوري</a:t>
            </a:r>
            <a:endParaRPr lang="ar-JO" dirty="0"/>
          </a:p>
          <a:p>
            <a:endParaRPr lang="ar-JO" dirty="0"/>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sz="3200" dirty="0"/>
              <a:t>القديسة ماري</a:t>
            </a:r>
            <a:r>
              <a:rPr lang="ar-JO" dirty="0"/>
              <a:t> </a:t>
            </a:r>
            <a:r>
              <a:rPr lang="ar-JO" sz="3200" dirty="0"/>
              <a:t>الفونسين</a:t>
            </a:r>
            <a:r>
              <a:rPr lang="en-US" sz="3200" dirty="0"/>
              <a:t> </a:t>
            </a:r>
            <a:r>
              <a:rPr lang="ar-JO" sz="3200" dirty="0"/>
              <a:t>حياة</a:t>
            </a:r>
            <a:endParaRPr lang="en-US" sz="3200" dirty="0"/>
          </a:p>
        </p:txBody>
      </p:sp>
      <p:pic>
        <p:nvPicPr>
          <p:cNvPr id="6" name="Content Placeholder 5"/>
          <p:cNvPicPr>
            <a:picLocks noGrp="1" noChangeAspect="1"/>
          </p:cNvPicPr>
          <p:nvPr>
            <p:ph idx="1"/>
          </p:nvPr>
        </p:nvPicPr>
        <p:blipFill>
          <a:blip r:embed="rId1">
            <a:extLst>
              <a:ext uri="{28A0092B-C50C-407E-A947-70E740481C1C}">
                <a14:useLocalDpi xmlns:a14="http://schemas.microsoft.com/office/drawing/2010/main" val="0"/>
              </a:ext>
            </a:extLst>
          </a:blip>
          <a:stretch>
            <a:fillRect/>
          </a:stretch>
        </p:blipFill>
        <p:spPr>
          <a:xfrm>
            <a:off x="6498971" y="1600200"/>
            <a:ext cx="3718455" cy="3869269"/>
          </a:xfrm>
        </p:spPr>
      </p:pic>
      <p:sp>
        <p:nvSpPr>
          <p:cNvPr id="4" name="Text Placeholder 3"/>
          <p:cNvSpPr>
            <a:spLocks noGrp="1"/>
          </p:cNvSpPr>
          <p:nvPr>
            <p:ph type="body" sz="half" idx="2"/>
          </p:nvPr>
        </p:nvSpPr>
        <p:spPr>
          <a:xfrm>
            <a:off x="1293495" y="3030855"/>
            <a:ext cx="4679950" cy="2438400"/>
          </a:xfrm>
        </p:spPr>
        <p:txBody>
          <a:bodyPr>
            <a:normAutofit lnSpcReduction="20000"/>
          </a:bodyPr>
          <a:lstStyle/>
          <a:p>
            <a:pPr algn="r"/>
            <a:r>
              <a:rPr lang="ar-JO" altLang="en-US" sz="2400" dirty="0"/>
              <a:t>ولدت القديسة ماري غطاس سنة 1843 في القدس وعاشت منذ صغرها محبة للصلاة والخدمة . دخلت الرهبنة في سن مبكر واسست رهبنة الوردية سنة 1880 لخدمة الفقراء وتعليم البنات. تميزت بالتواضع والمحبة حتى وفاتها سنة 1927 في عمان. اعلنت قديسة عام 2015</a:t>
            </a:r>
            <a:endParaRPr lang="en-US" altLang="en-US" dirty="0"/>
          </a:p>
          <a:p>
            <a:pPr algn="r"/>
            <a:endParaRPr lang="en-US" alt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JO" dirty="0"/>
              <a:t>كيف عاشت ماري ألفونسين بتواضع</a:t>
            </a:r>
            <a:endParaRPr lang="en-US" dirty="0"/>
          </a:p>
        </p:txBody>
      </p:sp>
      <p:sp>
        <p:nvSpPr>
          <p:cNvPr id="3" name="Content Placeholder 2"/>
          <p:cNvSpPr>
            <a:spLocks noGrp="1"/>
          </p:cNvSpPr>
          <p:nvPr>
            <p:ph idx="1"/>
          </p:nvPr>
        </p:nvSpPr>
        <p:spPr/>
        <p:txBody>
          <a:bodyPr>
            <a:normAutofit/>
          </a:bodyPr>
          <a:lstStyle/>
          <a:p>
            <a:pPr algn="r"/>
            <a:r>
              <a:rPr lang="ar-JO" dirty="0"/>
              <a:t>عاشت القديسة ماري ألفونسين فضيلة التواضع من خلال خدمتها الصادقة للآخرين دون أن تطلب شكرًا أو تقديرًا، وكانت تقوم بأبسط الأعمال بروح المحبة والسلام. تعاملت مع الجميع بلطف واحترام، وكانت تنسب كل نجاحاتها لله وحده. كما قبلت الصعوبات والانتقادات بصبر كبير دون أن تدافع عن نفسها، وفضّلت أن تبقى بعيدة عن الظهور رغم إنجازاتها، مركّزة فقط على نشر رسالة الصلاة والمحبة. بهذه الطريقة ظهر تواضعها الحقيقي في حياتها اليومية.</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JO" dirty="0"/>
              <a:t>لماذا التواضع مهم</a:t>
            </a:r>
            <a:br>
              <a:rPr lang="ar-JO" dirty="0"/>
            </a:br>
            <a:endParaRPr lang="en-US" dirty="0"/>
          </a:p>
        </p:txBody>
      </p:sp>
      <p:sp>
        <p:nvSpPr>
          <p:cNvPr id="3" name="Content Placeholder 2"/>
          <p:cNvSpPr>
            <a:spLocks noGrp="1"/>
          </p:cNvSpPr>
          <p:nvPr>
            <p:ph idx="1"/>
          </p:nvPr>
        </p:nvSpPr>
        <p:spPr/>
        <p:txBody>
          <a:bodyPr/>
          <a:lstStyle/>
          <a:p>
            <a:pPr algn="r"/>
            <a:r>
              <a:rPr lang="ar-JO" dirty="0"/>
              <a:t>التواضع مهم في حياتنا المسيحية لأنه يساعدنا على محبة الآخرين بصدق دون كبرياء، ويجعلنا نعيش بقلب بسيط قريب من الله. فعندما نكون متواضعين نتعلّم أن نقدّر نعم الله ونعتمد عليه، ونبني علاقات مليئة بالسلام والاحترام مع من حولنا. كما يمنع التواضع الصراعات ويقوّي روح المحبة والخدمة التي علّمنا إياها المسيح.</a:t>
            </a:r>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JO" dirty="0"/>
              <a:t>كيف أعيش التواضع في حياتي اليومية</a:t>
            </a:r>
            <a:br>
              <a:rPr lang="ar-JO" dirty="0"/>
            </a:br>
            <a:endParaRPr lang="en-US" dirty="0"/>
          </a:p>
        </p:txBody>
      </p:sp>
      <p:sp>
        <p:nvSpPr>
          <p:cNvPr id="3" name="Content Placeholder 2"/>
          <p:cNvSpPr>
            <a:spLocks noGrp="1"/>
          </p:cNvSpPr>
          <p:nvPr>
            <p:ph idx="1"/>
          </p:nvPr>
        </p:nvSpPr>
        <p:spPr/>
        <p:txBody>
          <a:bodyPr/>
          <a:lstStyle/>
          <a:p>
            <a:pPr algn="r"/>
            <a:r>
              <a:rPr lang="ar-JO" dirty="0"/>
              <a:t>يمكنني أن أعيش التواضع في حياتي اليومية من خلال معاملة الآخرين باحترام ولطف، والاستماع إلى آرائهم دون التقليل من أحد. كما أستطيع قبول النصيحة والاعتراف بخطئي عندما أخطئ، ومساعدة الآخرين دون انتظار أي مقابل. وأحاول أن أكون ممتنًا للنعم التي أملكها، وأبقى هادئًا في المواقف الصعبة، وأتذكر أن لكل شخص قيمة. وعند النجاح، أحافظ على بساطتي وأشكر كل من ساعدني. بهذه الخطوات البسيطة أعيش فضيلة التواضع كل يوم.</a:t>
            </a:r>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ar-JO" dirty="0"/>
              <a:t>موقف في حياتي حاولت فيه تطبيق التواضع</a:t>
            </a:r>
            <a:br>
              <a:rPr lang="ar-JO" dirty="0"/>
            </a:br>
            <a:endParaRPr lang="en-US" dirty="0"/>
          </a:p>
        </p:txBody>
      </p:sp>
      <p:sp>
        <p:nvSpPr>
          <p:cNvPr id="3" name="Content Placeholder 2"/>
          <p:cNvSpPr>
            <a:spLocks noGrp="1"/>
          </p:cNvSpPr>
          <p:nvPr>
            <p:ph idx="1"/>
          </p:nvPr>
        </p:nvSpPr>
        <p:spPr/>
        <p:txBody>
          <a:bodyPr/>
          <a:lstStyle/>
          <a:p>
            <a:pPr algn="r"/>
            <a:r>
              <a:rPr lang="ar-JO" dirty="0"/>
              <a:t>من المواقف التي حاولتُ فيها التواضع في حياتي، عندما رأيتُ رجلاً فقيراً جالساً في الشارع يطلب المساعدة. بدلاً من تجاهله أو التفكير بأنني أفضل منه، توقفتُ وتحدثتُ إليه بلطف. أعطيته بعض الطعام والماء اللذين كانا معي.</a:t>
            </a:r>
            <a:endParaRPr lang="ar-JO" dirty="0"/>
          </a:p>
          <a:p>
            <a:pPr algn="r"/>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692398" y="1590261"/>
            <a:ext cx="6815669" cy="1948069"/>
          </a:xfrm>
        </p:spPr>
        <p:txBody>
          <a:bodyPr/>
          <a:lstStyle/>
          <a:p>
            <a:r>
              <a:rPr lang="ar-JO" sz="4800" dirty="0"/>
              <a:t>شكرًا </a:t>
            </a:r>
            <a:endParaRPr lang="en-US" dirty="0"/>
          </a:p>
        </p:txBody>
      </p:sp>
      <p:sp>
        <p:nvSpPr>
          <p:cNvPr id="3" name="Subtitle 2"/>
          <p:cNvSpPr>
            <a:spLocks noGrp="1"/>
          </p:cNvSpPr>
          <p:nvPr>
            <p:ph type="subTitle" idx="1"/>
          </p:nvPr>
        </p:nvSpPr>
        <p:spPr/>
        <p:txBody>
          <a:bodyPr/>
          <a:lstStyle/>
          <a:p>
            <a:r>
              <a:rPr lang="ar-JO" dirty="0"/>
              <a:t>جورج الخوري</a:t>
            </a:r>
            <a:endParaRPr lang="ar-JO" dirty="0"/>
          </a:p>
          <a:p>
            <a:endParaRPr lang="en-US" dirty="0"/>
          </a:p>
        </p:txBody>
      </p:sp>
    </p:spTree>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image" Target="../media/image5.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fillRect/>
          </a:stretch>
        </a:blip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Organic</Template>
  <TotalTime>0</TotalTime>
  <Words>1755</Words>
  <Application>WPS Presentation</Application>
  <PresentationFormat>Widescreen</PresentationFormat>
  <Paragraphs>33</Paragraphs>
  <Slides>7</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7</vt:i4>
      </vt:variant>
    </vt:vector>
  </HeadingPairs>
  <TitlesOfParts>
    <vt:vector size="19" baseType="lpstr">
      <vt:lpstr>Arial</vt:lpstr>
      <vt:lpstr>SimSun</vt:lpstr>
      <vt:lpstr>Wingdings</vt:lpstr>
      <vt:lpstr>Arial</vt:lpstr>
      <vt:lpstr>Garamond</vt:lpstr>
      <vt:lpstr>Times New Roman</vt:lpstr>
      <vt:lpstr>Microsoft YaHei</vt:lpstr>
      <vt:lpstr>Arial Unicode MS</vt:lpstr>
      <vt:lpstr>Calibri</vt:lpstr>
      <vt:lpstr>Aldhabi</vt:lpstr>
      <vt:lpstr>Tahoma</vt:lpstr>
      <vt:lpstr>Organic</vt:lpstr>
      <vt:lpstr>القديسة ماري الفونسين</vt:lpstr>
      <vt:lpstr>القديسة ماري الفونسين حياة</vt:lpstr>
      <vt:lpstr>كيف عاشت ماري ألفونسين بتواضع</vt:lpstr>
      <vt:lpstr>لماذا التواضع مهم </vt:lpstr>
      <vt:lpstr>كيف أعيش التواضع في حياتي اليومية </vt:lpstr>
      <vt:lpstr>موقف في حياتي حاولت فيه تطبيق التواضع </vt:lpstr>
      <vt:lpstr>شكرًا لك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Rania Masri</dc:creator>
  <cp:lastModifiedBy>LENOVO</cp:lastModifiedBy>
  <cp:revision>3</cp:revision>
  <dcterms:created xsi:type="dcterms:W3CDTF">2025-11-15T19:00:00Z</dcterms:created>
  <dcterms:modified xsi:type="dcterms:W3CDTF">2025-11-21T15:54:53Z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B204A9B4D5C94EAD927B9F86213A2B8C_12</vt:lpwstr>
  </property>
  <property fmtid="{D5CDD505-2E9C-101B-9397-08002B2CF9AE}" pid="3" name="KSOProductBuildVer">
    <vt:lpwstr>1033-12.2.0.23155</vt:lpwstr>
  </property>
</Properties>
</file>