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29" autoAdjust="0"/>
    <p:restoredTop sz="94660"/>
  </p:normalViewPr>
  <p:slideViewPr>
    <p:cSldViewPr snapToGrid="0">
      <p:cViewPr>
        <p:scale>
          <a:sx n="56" d="100"/>
          <a:sy n="56" d="100"/>
        </p:scale>
        <p:origin x="123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56C35-2987-49A7-A526-D8C14DFCF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DEFE13-FC02-4FA8-9D16-EDE30EF0A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070ADB-3CD6-4997-BC34-2F420A297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80673-BCA6-4027-BBAB-1A41D9DF8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C39C9-6123-461D-A46A-714C4FE9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BA336-49B2-4DAC-8F8B-D9D0D7034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34134E-9BCB-4AE8-9BE0-BB20E23AF8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F40AD-E0F7-486C-AA9A-D491BF5B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ED3AF-E225-469C-8084-D3417364C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271FF-FF3C-4419-B62E-D31871ED3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B01302-6CA2-47FA-96B1-F73812BA30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1BDC72-C40B-4E7F-AA12-A18CA270F8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B20BA-2059-4AA2-B24A-A4A2EDB65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D4E01-F9A3-44DC-B793-066EE6D1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7EE85-2523-4987-9AB4-919927B9A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1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AF428-E864-4141-A8D6-12FDEBC34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54A1A-729D-4CA7-9364-EE44BF41A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B6209-3B2F-4D5B-9477-D5A6E3001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4BD18-3FB4-44B9-9010-995B25038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43AB2-6AF8-4DF0-A175-C6B988C9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38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F75A-6E16-480B-B988-F87D7E9E3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9D85A-EC21-4517-9204-A92AFF1D5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EDA6D-D24D-4597-953C-C78E692B1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DDB88-5BDF-48DD-B65A-BA3878654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63352-1C3B-40EA-82B3-77F62C101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07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825AC-AB61-4ED9-9394-8DA21D316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4C125-0B4D-421D-A4CF-A068784F5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D19F41-3231-4F73-BBB4-0E6C3EDA4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E636C-0168-4C6B-9D23-BF2769A75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8587E-5DB2-4467-A8B1-13EA1FC0F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2AEC9-CBAC-47B4-806F-A56FE95A6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22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1D7F5-3793-43E1-91CC-6E2E5BDFC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DFF2D-3131-4C2A-9F3E-188386C63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255D9-6046-485B-B68E-B10187394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663B4-63C2-4529-9D41-A9C0134CD8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83A42-7ADD-4347-85D7-D50AA2C71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0D4F0A-F595-476A-B038-1C8A72233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5FDC8C-E9DB-46CD-8583-E0F8734F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F49E40-6A6F-4FDF-9FCC-47B61104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33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8AB61-651F-44AA-B855-E390A70E9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CCE4F3-4B01-44E3-851A-B7BD81D15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3C9DA6-B575-483E-8746-9FDAFFC2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DA0286-12D8-4E19-B24B-0971B87A5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3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7038A5-C43B-449B-B265-B2C4696FA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C41F34-B4A6-48DA-8BA7-9F7D865F7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D126AB-AE39-42BD-9089-7CF548670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55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115C2-86EE-40BF-9229-3445F334B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D77AD-34B0-4906-8DF1-E118A4656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14F419-3FE5-4E12-81C9-81B84612D9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6BD94-719E-42E5-9E07-934222D8B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5699FD-38EE-48A0-9F77-B91849BA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B061C-2C04-4423-8D01-06F255925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0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14B92-4967-4A27-A356-E180C734F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42CC8F-80BB-4DDB-980C-3703FAA71D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CFE868-1A22-48BD-95AD-FF626223A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14A93-C9CA-4887-92B9-6A88883F6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CE676-0D86-46A0-86E7-B10D09878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6B16C-EF2A-4EFA-8946-F12C98079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6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C9BE3A-774E-4F85-AB15-774889BC3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31368-5BB8-4114-97E5-6D3E365F4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9BAFC-4DE3-4CBE-A741-278BD26B4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92946-E8D5-48BB-B155-41AEB3C6657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CE79B-BB6D-4814-9BC2-2F90A226C6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82A75-2506-4679-B663-BD769770C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7556C-2CB6-480E-8BE5-70AAF5F95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52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arz.wikipedia.org/wiki/%D9%85%D8%A7%D8%B1%D9%89_%D8%A7%D9%84%D9%81%D9%88%D9%86%D8%B3%D9%8A%D9%86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A2C94F-A618-4A29-851A-8DDF6043180E}"/>
              </a:ext>
            </a:extLst>
          </p:cNvPr>
          <p:cNvSpPr txBox="1"/>
          <p:nvPr/>
        </p:nvSpPr>
        <p:spPr>
          <a:xfrm>
            <a:off x="849384" y="755010"/>
            <a:ext cx="533330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4400" dirty="0">
                <a:solidFill>
                  <a:srgbClr val="FF5050"/>
                </a:solidFill>
                <a:latin typeface="Shorooq_N1" panose="02000000000000000000" pitchFamily="2" charset="-78"/>
                <a:cs typeface="Shorooq_N1" panose="02000000000000000000" pitchFamily="2" charset="-78"/>
              </a:rPr>
              <a:t>القديسة ماري ألفونسين</a:t>
            </a:r>
          </a:p>
          <a:p>
            <a:pPr algn="ctr"/>
            <a:endParaRPr lang="ar-JO" sz="2000" dirty="0">
              <a:solidFill>
                <a:srgbClr val="FF5050"/>
              </a:solidFill>
              <a:latin typeface="Shorooq_N1" panose="02000000000000000000" pitchFamily="2" charset="-78"/>
              <a:cs typeface="Shorooq_N1" panose="02000000000000000000" pitchFamily="2" charset="-78"/>
            </a:endParaRPr>
          </a:p>
          <a:p>
            <a:pPr algn="ctr"/>
            <a:r>
              <a:rPr lang="ar-JO" sz="4400" dirty="0">
                <a:solidFill>
                  <a:srgbClr val="FF5050"/>
                </a:solidFill>
                <a:latin typeface="Shorooq_N1" panose="02000000000000000000" pitchFamily="2" charset="-78"/>
                <a:cs typeface="Shorooq_N1" panose="02000000000000000000" pitchFamily="2" charset="-78"/>
              </a:rPr>
              <a:t>مؤسسة رهبنة الوردية المقدسة</a:t>
            </a:r>
          </a:p>
          <a:p>
            <a:pPr algn="ctr"/>
            <a:endParaRPr lang="ar-JO" sz="2400" dirty="0">
              <a:solidFill>
                <a:srgbClr val="FF5050"/>
              </a:solidFill>
              <a:latin typeface="Shorooq_N1" panose="02000000000000000000" pitchFamily="2" charset="-78"/>
              <a:cs typeface="Shorooq_N1" panose="02000000000000000000" pitchFamily="2" charset="-78"/>
            </a:endParaRPr>
          </a:p>
          <a:p>
            <a:pPr algn="ctr"/>
            <a:r>
              <a:rPr lang="ar-JO" sz="4400" dirty="0">
                <a:solidFill>
                  <a:srgbClr val="0070C0"/>
                </a:solidFill>
                <a:latin typeface="Shorooq_N1" panose="02000000000000000000" pitchFamily="2" charset="-78"/>
                <a:cs typeface="Shorooq_N1" panose="02000000000000000000" pitchFamily="2" charset="-78"/>
              </a:rPr>
              <a:t>19 تشرين الثاني</a:t>
            </a:r>
            <a:endParaRPr lang="en-US" sz="4400" dirty="0">
              <a:solidFill>
                <a:srgbClr val="0070C0"/>
              </a:solidFill>
              <a:latin typeface="Shorooq_N1" panose="02000000000000000000" pitchFamily="2" charset="-78"/>
              <a:cs typeface="Shorooq_N1" panose="02000000000000000000" pitchFamily="2" charset="-78"/>
            </a:endParaRPr>
          </a:p>
        </p:txBody>
      </p:sp>
      <p:pic>
        <p:nvPicPr>
          <p:cNvPr id="1026" name="Picture 2" descr="القديسة ماري ألفونسين">
            <a:extLst>
              <a:ext uri="{FF2B5EF4-FFF2-40B4-BE49-F238E27FC236}">
                <a16:creationId xmlns:a16="http://schemas.microsoft.com/office/drawing/2014/main" id="{8ED391D6-3F59-4447-A526-FE659AA48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180" y="0"/>
            <a:ext cx="48488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ABC352-3CCE-4907-9097-9877530A8C67}"/>
              </a:ext>
            </a:extLst>
          </p:cNvPr>
          <p:cNvSpPr txBox="1"/>
          <p:nvPr/>
        </p:nvSpPr>
        <p:spPr>
          <a:xfrm>
            <a:off x="981513" y="4594019"/>
            <a:ext cx="492014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4400" dirty="0">
                <a:solidFill>
                  <a:schemeClr val="accent6">
                    <a:lumMod val="75000"/>
                  </a:schemeClr>
                </a:solidFill>
                <a:latin typeface="Shorooq_N1" panose="02000000000000000000" pitchFamily="2" charset="-78"/>
                <a:cs typeface="Shorooq_N1" panose="02000000000000000000" pitchFamily="2" charset="-78"/>
              </a:rPr>
              <a:t>إعداد الطالبة تاليا خليف </a:t>
            </a:r>
          </a:p>
          <a:p>
            <a:pPr algn="ctr"/>
            <a:endParaRPr lang="ar-JO" sz="1600" dirty="0">
              <a:solidFill>
                <a:srgbClr val="FF5050"/>
              </a:solidFill>
              <a:latin typeface="Shorooq_N1" panose="02000000000000000000" pitchFamily="2" charset="-78"/>
              <a:cs typeface="Shorooq_N1" panose="02000000000000000000" pitchFamily="2" charset="-78"/>
            </a:endParaRPr>
          </a:p>
          <a:p>
            <a:pPr algn="ctr"/>
            <a:r>
              <a:rPr lang="ar-JO" sz="4400" dirty="0">
                <a:solidFill>
                  <a:schemeClr val="accent6">
                    <a:lumMod val="75000"/>
                  </a:schemeClr>
                </a:solidFill>
                <a:latin typeface="Shorooq_N1" panose="02000000000000000000" pitchFamily="2" charset="-78"/>
                <a:cs typeface="Shorooq_N1" panose="02000000000000000000" pitchFamily="2" charset="-78"/>
              </a:rPr>
              <a:t>السابع أ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846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A2C94F-A618-4A29-851A-8DDF6043180E}"/>
              </a:ext>
            </a:extLst>
          </p:cNvPr>
          <p:cNvSpPr txBox="1"/>
          <p:nvPr/>
        </p:nvSpPr>
        <p:spPr>
          <a:xfrm>
            <a:off x="4546833" y="859519"/>
            <a:ext cx="697125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3600" dirty="0"/>
              <a:t>القديسة ماري ألفونسين غطاس </a:t>
            </a:r>
          </a:p>
          <a:p>
            <a:pPr algn="ctr"/>
            <a:r>
              <a:rPr lang="ar-JO" sz="3600" dirty="0"/>
              <a:t>هي راهبة فلسطينية</a:t>
            </a:r>
            <a:r>
              <a:rPr lang="ar-JO" sz="3600" b="0" i="0" dirty="0">
                <a:solidFill>
                  <a:srgbClr val="0A0A0A"/>
                </a:solidFill>
                <a:effectLst/>
              </a:rPr>
              <a:t> </a:t>
            </a:r>
          </a:p>
          <a:p>
            <a:pPr algn="ctr"/>
            <a:r>
              <a:rPr lang="ar-JO" sz="3600" b="0" i="0" dirty="0">
                <a:solidFill>
                  <a:srgbClr val="0A0A0A"/>
                </a:solidFill>
                <a:effectLst/>
              </a:rPr>
              <a:t>ولدت في القدس </a:t>
            </a:r>
            <a:r>
              <a:rPr lang="ar-JO" sz="3600" dirty="0">
                <a:solidFill>
                  <a:srgbClr val="0A0A0A"/>
                </a:solidFill>
              </a:rPr>
              <a:t>4 تشرين الأول عام</a:t>
            </a:r>
            <a:r>
              <a:rPr lang="ar-JO" sz="3600" b="0" i="0" dirty="0">
                <a:solidFill>
                  <a:srgbClr val="0A0A0A"/>
                </a:solidFill>
                <a:effectLst/>
              </a:rPr>
              <a:t> 1843، وتُعرف بأنها </a:t>
            </a:r>
          </a:p>
          <a:p>
            <a:pPr algn="ctr"/>
            <a:r>
              <a:rPr lang="ar-JO" sz="3600" b="0" i="0" dirty="0">
                <a:solidFill>
                  <a:srgbClr val="0A0A0A"/>
                </a:solidFill>
                <a:effectLst/>
              </a:rPr>
              <a:t>مؤسسة </a:t>
            </a:r>
            <a:r>
              <a:rPr lang="ar-JO" sz="3600" b="0" i="0" dirty="0">
                <a:solidFill>
                  <a:srgbClr val="1A0DAB"/>
                </a:solidFill>
                <a:effectLst/>
                <a:hlinkClick r:id="rId2"/>
              </a:rPr>
              <a:t>رهبنة راهبات الوردية المقدسة</a:t>
            </a:r>
            <a:r>
              <a:rPr lang="ar-JO" sz="3600" b="0" i="0" dirty="0">
                <a:solidFill>
                  <a:srgbClr val="0A0A0A"/>
                </a:solidFill>
                <a:effectLst/>
              </a:rPr>
              <a:t> </a:t>
            </a:r>
          </a:p>
          <a:p>
            <a:pPr algn="ctr"/>
            <a:r>
              <a:rPr lang="ar-JO" sz="3600" b="0" i="0" dirty="0">
                <a:solidFill>
                  <a:srgbClr val="0A0A0A"/>
                </a:solidFill>
                <a:effectLst/>
              </a:rPr>
              <a:t>كرّست حياتها للخدمة والتعليم، </a:t>
            </a:r>
          </a:p>
          <a:p>
            <a:pPr algn="ctr"/>
            <a:r>
              <a:rPr lang="ar-JO" sz="3600" b="0" i="0" dirty="0">
                <a:solidFill>
                  <a:srgbClr val="0A0A0A"/>
                </a:solidFill>
                <a:effectLst/>
              </a:rPr>
              <a:t>وقد أسست الرهبانية في عام 1883 </a:t>
            </a:r>
          </a:p>
          <a:p>
            <a:pPr algn="ctr"/>
            <a:r>
              <a:rPr lang="ar-JO" sz="3600" b="0" i="0" dirty="0">
                <a:solidFill>
                  <a:srgbClr val="0A0A0A"/>
                </a:solidFill>
                <a:effectLst/>
              </a:rPr>
              <a:t>بناءً على ظهورات للسيدة العذراء مريم</a:t>
            </a:r>
            <a:endParaRPr lang="en-US" sz="3600" dirty="0"/>
          </a:p>
        </p:txBody>
      </p:sp>
      <p:pic>
        <p:nvPicPr>
          <p:cNvPr id="2050" name="Picture 2" descr="رهبنة الوردية المقدسة">
            <a:extLst>
              <a:ext uri="{FF2B5EF4-FFF2-40B4-BE49-F238E27FC236}">
                <a16:creationId xmlns:a16="http://schemas.microsoft.com/office/drawing/2014/main" id="{DE86C59E-69AB-4510-A364-8A8C4CC6BF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46290" cy="6858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444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2F16A42-C665-4ED6-AD88-3F018AD1A573}"/>
              </a:ext>
            </a:extLst>
          </p:cNvPr>
          <p:cNvSpPr txBox="1"/>
          <p:nvPr/>
        </p:nvSpPr>
        <p:spPr>
          <a:xfrm>
            <a:off x="762000" y="484347"/>
            <a:ext cx="5698671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3200" b="1" i="0" dirty="0">
                <a:solidFill>
                  <a:srgbClr val="0070C0"/>
                </a:solidFill>
                <a:effectLst/>
              </a:rPr>
              <a:t>النشأة والتكريس</a:t>
            </a:r>
            <a:r>
              <a:rPr lang="ar-JO" sz="3200" b="0" i="0" dirty="0">
                <a:solidFill>
                  <a:srgbClr val="0070C0"/>
                </a:solidFill>
                <a:effectLst/>
              </a:rPr>
              <a:t> </a:t>
            </a:r>
          </a:p>
          <a:p>
            <a:pPr algn="ctr"/>
            <a:endParaRPr lang="ar-JO" sz="3200" dirty="0">
              <a:solidFill>
                <a:srgbClr val="0A0A0A"/>
              </a:solidFill>
            </a:endParaRPr>
          </a:p>
          <a:p>
            <a:pPr algn="ctr"/>
            <a:r>
              <a:rPr lang="ar-JO" sz="3200" b="0" i="0" dirty="0">
                <a:solidFill>
                  <a:srgbClr val="0A0A0A"/>
                </a:solidFill>
                <a:effectLst/>
              </a:rPr>
              <a:t>ولدت باسم </a:t>
            </a:r>
          </a:p>
          <a:p>
            <a:pPr algn="ctr"/>
            <a:r>
              <a:rPr lang="ar-JO" sz="3200" b="0" i="0" dirty="0">
                <a:solidFill>
                  <a:srgbClr val="0A0A0A"/>
                </a:solidFill>
                <a:effectLst/>
              </a:rPr>
              <a:t>سلطانة غطاس في القدس عام 1843، ودخلت </a:t>
            </a:r>
            <a:r>
              <a:rPr lang="ar-JO" sz="3200" dirty="0">
                <a:solidFill>
                  <a:srgbClr val="0A0A0A"/>
                </a:solidFill>
              </a:rPr>
              <a:t>دير راهبات مار يوسف الظهور</a:t>
            </a:r>
            <a:r>
              <a:rPr lang="ar-JO" sz="3200" b="0" i="0" dirty="0">
                <a:solidFill>
                  <a:srgbClr val="0A0A0A"/>
                </a:solidFill>
                <a:effectLst/>
              </a:rPr>
              <a:t> عام 1860</a:t>
            </a:r>
          </a:p>
          <a:p>
            <a:br>
              <a:rPr lang="ar-JO" dirty="0"/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A57069-C8E5-4643-AAB1-765933AFFB26}"/>
              </a:ext>
            </a:extLst>
          </p:cNvPr>
          <p:cNvSpPr txBox="1"/>
          <p:nvPr/>
        </p:nvSpPr>
        <p:spPr>
          <a:xfrm>
            <a:off x="1040235" y="3620104"/>
            <a:ext cx="497397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3200" b="1" dirty="0">
                <a:solidFill>
                  <a:schemeClr val="accent2">
                    <a:lumMod val="75000"/>
                  </a:schemeClr>
                </a:solidFill>
              </a:rPr>
              <a:t>الخدمة والتعليم</a:t>
            </a:r>
          </a:p>
          <a:p>
            <a:pPr algn="ctr"/>
            <a:endParaRPr lang="ar-JO" sz="3200" dirty="0">
              <a:solidFill>
                <a:srgbClr val="0A0A0A"/>
              </a:solidFill>
            </a:endParaRPr>
          </a:p>
          <a:p>
            <a:pPr algn="ctr"/>
            <a:r>
              <a:rPr lang="ar-JO" sz="3200" dirty="0">
                <a:solidFill>
                  <a:srgbClr val="0A0A0A"/>
                </a:solidFill>
              </a:rPr>
              <a:t> قامت بتدريس اللغة العربية </a:t>
            </a:r>
          </a:p>
          <a:p>
            <a:pPr algn="ctr"/>
            <a:r>
              <a:rPr lang="ar-JO" sz="3200" dirty="0">
                <a:solidFill>
                  <a:srgbClr val="0A0A0A"/>
                </a:solidFill>
              </a:rPr>
              <a:t>وأسست أخويتي "الحبل بلا دنس" </a:t>
            </a:r>
          </a:p>
          <a:p>
            <a:pPr algn="ctr"/>
            <a:r>
              <a:rPr lang="ar-JO" sz="3200" dirty="0">
                <a:solidFill>
                  <a:srgbClr val="0A0A0A"/>
                </a:solidFill>
              </a:rPr>
              <a:t>و"الأمهات المسيحيات"</a:t>
            </a:r>
            <a:endParaRPr lang="en-US" sz="3200" dirty="0">
              <a:solidFill>
                <a:srgbClr val="0A0A0A"/>
              </a:solidFill>
            </a:endParaRPr>
          </a:p>
        </p:txBody>
      </p:sp>
      <p:pic>
        <p:nvPicPr>
          <p:cNvPr id="7172" name="Picture 4" descr="رهبنة الوردية المقدسة">
            <a:extLst>
              <a:ext uri="{FF2B5EF4-FFF2-40B4-BE49-F238E27FC236}">
                <a16:creationId xmlns:a16="http://schemas.microsoft.com/office/drawing/2014/main" id="{CA7F5E48-7BDF-46EA-B0EF-68C3688A2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538" y="0"/>
            <a:ext cx="4524462" cy="6914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1432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العذراء أمرت وماري ألفونسين أطاعت – يسوعنا">
            <a:extLst>
              <a:ext uri="{FF2B5EF4-FFF2-40B4-BE49-F238E27FC236}">
                <a16:creationId xmlns:a16="http://schemas.microsoft.com/office/drawing/2014/main" id="{68F06537-FF89-493E-AA90-59C5BDE0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64705" cy="6898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3DA40D-18C1-4EE7-8153-8E2EFE5250D2}"/>
              </a:ext>
            </a:extLst>
          </p:cNvPr>
          <p:cNvSpPr txBox="1"/>
          <p:nvPr/>
        </p:nvSpPr>
        <p:spPr>
          <a:xfrm>
            <a:off x="2703352" y="226070"/>
            <a:ext cx="6094602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4000" b="1" i="0" dirty="0">
                <a:solidFill>
                  <a:schemeClr val="accent2">
                    <a:lumMod val="75000"/>
                  </a:schemeClr>
                </a:solidFill>
                <a:effectLst/>
              </a:rPr>
              <a:t>تأسيس رهبنة الوردية</a:t>
            </a:r>
            <a:endParaRPr lang="ar-JO" sz="4000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ar-JO" sz="2400" b="0" i="0" dirty="0">
              <a:solidFill>
                <a:srgbClr val="0A0A0A"/>
              </a:solidFill>
              <a:effectLst/>
            </a:endParaRPr>
          </a:p>
          <a:p>
            <a:pPr algn="ctr"/>
            <a:r>
              <a:rPr lang="ar-JO" sz="2400" b="0" i="0" dirty="0">
                <a:solidFill>
                  <a:srgbClr val="0A0A0A"/>
                </a:solidFill>
                <a:effectLst/>
              </a:rPr>
              <a:t>بعد انتقالها إلى بيت لحم، </a:t>
            </a:r>
          </a:p>
          <a:p>
            <a:pPr algn="ctr"/>
            <a:r>
              <a:rPr lang="ar-JO" sz="2400" b="0" i="0" dirty="0">
                <a:solidFill>
                  <a:srgbClr val="0A0A0A"/>
                </a:solidFill>
                <a:effectLst/>
              </a:rPr>
              <a:t>ظهرت لها السيدة العذراء </a:t>
            </a:r>
          </a:p>
          <a:p>
            <a:pPr algn="ctr"/>
            <a:r>
              <a:rPr lang="ar-JO" sz="2400" b="0" i="0" dirty="0">
                <a:solidFill>
                  <a:srgbClr val="0A0A0A"/>
                </a:solidFill>
                <a:effectLst/>
              </a:rPr>
              <a:t>التي طلبت منها تأسيس رهبانية</a:t>
            </a:r>
          </a:p>
          <a:p>
            <a:pPr algn="ctr"/>
            <a:r>
              <a:rPr lang="ar-JO" sz="2400" b="0" i="0" dirty="0">
                <a:solidFill>
                  <a:srgbClr val="0A0A0A"/>
                </a:solidFill>
                <a:effectLst/>
              </a:rPr>
              <a:t> "الوردية المقدسة"، </a:t>
            </a:r>
          </a:p>
          <a:p>
            <a:pPr algn="ctr"/>
            <a:r>
              <a:rPr lang="ar-JO" sz="2400" b="0" i="0" dirty="0">
                <a:solidFill>
                  <a:srgbClr val="0A0A0A"/>
                </a:solidFill>
                <a:effectLst/>
              </a:rPr>
              <a:t>فأسستها عام 1883 </a:t>
            </a:r>
          </a:p>
          <a:p>
            <a:pPr algn="ctr"/>
            <a:r>
              <a:rPr lang="ar-JO" sz="2400" b="0" i="0" dirty="0">
                <a:solidFill>
                  <a:srgbClr val="0A0A0A"/>
                </a:solidFill>
                <a:effectLst/>
              </a:rPr>
              <a:t>مع ثماني فتيات أخريات، </a:t>
            </a:r>
          </a:p>
          <a:p>
            <a:pPr algn="ctr"/>
            <a:r>
              <a:rPr lang="ar-JO" sz="2400" b="0" i="0" dirty="0">
                <a:solidFill>
                  <a:srgbClr val="0A0A0A"/>
                </a:solidFill>
                <a:effectLst/>
              </a:rPr>
              <a:t>وتمت الموافقة على </a:t>
            </a:r>
          </a:p>
          <a:p>
            <a:pPr algn="ctr"/>
            <a:r>
              <a:rPr lang="ar-JO" sz="2400" b="0" i="0" dirty="0">
                <a:solidFill>
                  <a:srgbClr val="0A0A0A"/>
                </a:solidFill>
                <a:effectLst/>
              </a:rPr>
              <a:t>قوانينها </a:t>
            </a:r>
          </a:p>
          <a:p>
            <a:pPr algn="ctr"/>
            <a:r>
              <a:rPr lang="ar-JO" sz="2400" b="0" i="0" dirty="0">
                <a:solidFill>
                  <a:srgbClr val="0A0A0A"/>
                </a:solidFill>
                <a:effectLst/>
              </a:rPr>
              <a:t>عام 1897</a:t>
            </a:r>
          </a:p>
          <a:p>
            <a:br>
              <a:rPr lang="ar-JO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45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D570CBF7-1DD8-42F0-AFD7-C55B09F371A4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402149" y="493158"/>
            <a:ext cx="4387964" cy="60990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altLang="en-US" sz="36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cs typeface="Arial" panose="020B0604020202020204" pitchFamily="34" charset="0"/>
              </a:rPr>
              <a:t>من أهم فضائلها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JO" altLang="en-US" sz="3600" b="1" dirty="0">
              <a:solidFill>
                <a:schemeClr val="accent6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en-US" sz="36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الإيمان</a:t>
            </a:r>
            <a:endParaRPr kumimoji="0" lang="ar-JO" altLang="en-US" sz="3600" b="1" i="0" u="none" strike="noStrike" cap="none" normalizeH="0" baseline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latin typeface="+mn-lt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JO" altLang="en-US" sz="2000" dirty="0">
              <a:solidFill>
                <a:srgbClr val="0A0A0A"/>
              </a:solidFill>
              <a:latin typeface="+mn-lt"/>
              <a:cs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  <a:cs typeface="Arial" panose="020B0604020202020204" pitchFamily="34" charset="0"/>
              </a:rPr>
              <a:t>عاشت القديسة ماري الفونسين فضيلة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+mn-lt"/>
                <a:cs typeface="Arial" panose="020B0604020202020204" pitchFamily="34" charset="0"/>
              </a:rPr>
              <a:t>الإيمان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  <a:cs typeface="Arial" panose="020B0604020202020204" pitchFamily="34" charset="0"/>
              </a:rPr>
              <a:t> من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خلال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 </a:t>
            </a:r>
            <a:r>
              <a:rPr kumimoji="0" lang="ar-SA" altLang="en-US" sz="2800" b="1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تسليم إرادتها بالكامل لله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، </a:t>
            </a:r>
            <a:r>
              <a:rPr kumimoji="0" lang="ar-SA" altLang="en-US" sz="2800" b="0" i="0" u="none" strike="noStrike" cap="none" normalizeH="0" baseline="0" dirty="0">
                <a:ln>
                  <a:noFill/>
                </a:ln>
                <a:effectLst/>
                <a:latin typeface="+mn-lt"/>
                <a:cs typeface="Arial" panose="020B0604020202020204" pitchFamily="34" charset="0"/>
              </a:rPr>
              <a:t>والعمل بتواضع من خلال مهامها اليومية البسيطة، والاتكال على الرب في الصلاة والصبر على التجارب والمشقات. </a:t>
            </a:r>
            <a:endParaRPr kumimoji="0" lang="ar-JO" altLang="en-US" sz="2800" b="0" i="0" u="none" strike="noStrike" cap="none" normalizeH="0" baseline="0" dirty="0">
              <a:ln>
                <a:noFill/>
              </a:ln>
              <a:effectLst/>
              <a:latin typeface="+mn-lt"/>
              <a:cs typeface="Arial" panose="020B0604020202020204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en-US" sz="2800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وأنا اليوم أعيش ايماني من خلال خدمتي للهيكل في الكنيسة.</a:t>
            </a:r>
            <a:endParaRPr kumimoji="0" lang="en-US" altLang="en-US" sz="2800" b="1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9" name="Picture 3" descr="May be an image of ‎1 person and ‎text that says '‎لا أشبع من تلاوة مسبحة الورحيّة فهي تجري في عروقی ومع كل نفس مِن نفسي القدّيسة القدّّسةماري ماري ألفونسين غظاس 4 تا -ΙΛΕΥ PO آذار עורום' noursat.tv‎'‎‎">
            <a:extLst>
              <a:ext uri="{FF2B5EF4-FFF2-40B4-BE49-F238E27FC236}">
                <a16:creationId xmlns:a16="http://schemas.microsoft.com/office/drawing/2014/main" id="{BA531E08-3407-429B-88AE-2CCBD692BB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0" t="3661" r="3061" b="4080"/>
          <a:stretch/>
        </p:blipFill>
        <p:spPr bwMode="auto">
          <a:xfrm>
            <a:off x="5234428" y="0"/>
            <a:ext cx="69575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934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C773FA-2A0A-4F69-9962-D5A22B2EE6CF}"/>
              </a:ext>
            </a:extLst>
          </p:cNvPr>
          <p:cNvSpPr txBox="1"/>
          <p:nvPr/>
        </p:nvSpPr>
        <p:spPr>
          <a:xfrm>
            <a:off x="5060658" y="981079"/>
            <a:ext cx="609460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JO" sz="4800" b="1" i="0" dirty="0">
                <a:solidFill>
                  <a:schemeClr val="accent2">
                    <a:lumMod val="75000"/>
                  </a:schemeClr>
                </a:solidFill>
                <a:effectLst/>
              </a:rPr>
              <a:t>الانتشار والوفاة</a:t>
            </a:r>
          </a:p>
          <a:p>
            <a:pPr algn="r"/>
            <a:endParaRPr lang="ar-JO" sz="3600" b="1" dirty="0">
              <a:solidFill>
                <a:srgbClr val="0A0A0A"/>
              </a:solidFill>
            </a:endParaRPr>
          </a:p>
          <a:p>
            <a:pPr algn="ctr"/>
            <a:r>
              <a:rPr lang="ar-JO" sz="3600" b="0" i="0" dirty="0">
                <a:solidFill>
                  <a:srgbClr val="0A0A0A"/>
                </a:solidFill>
                <a:effectLst/>
              </a:rPr>
              <a:t> انتشرت الرهبانية ووصلت إلى مرتبة رهبانية حبرية عام 1959 </a:t>
            </a:r>
          </a:p>
          <a:p>
            <a:pPr algn="ctr"/>
            <a:endParaRPr lang="ar-JO" sz="3600" b="0" i="0" dirty="0">
              <a:solidFill>
                <a:srgbClr val="0A0A0A"/>
              </a:solidFill>
              <a:effectLst/>
            </a:endParaRPr>
          </a:p>
          <a:p>
            <a:pPr algn="ctr"/>
            <a:r>
              <a:rPr lang="ar-JO" sz="3600" b="0" i="0" dirty="0">
                <a:solidFill>
                  <a:srgbClr val="0A0A0A"/>
                </a:solidFill>
                <a:effectLst/>
              </a:rPr>
              <a:t>جالت الأم ماري ألفونسين في مناطق عدة، قبل أن تتوفى في عين كارم بـ 25 آذار عام 1927</a:t>
            </a:r>
          </a:p>
          <a:p>
            <a:br>
              <a:rPr lang="ar-JO" dirty="0"/>
            </a:br>
            <a:endParaRPr lang="en-US" dirty="0"/>
          </a:p>
        </p:txBody>
      </p:sp>
      <p:pic>
        <p:nvPicPr>
          <p:cNvPr id="6146" name="Picture 2" descr="غير محدد">
            <a:extLst>
              <a:ext uri="{FF2B5EF4-FFF2-40B4-BE49-F238E27FC236}">
                <a16:creationId xmlns:a16="http://schemas.microsoft.com/office/drawing/2014/main" id="{9218C6EC-7BAA-4C67-9A08-B089E8C2F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831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7032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96AC840-F4A6-4120-AE25-F69A906B8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957266"/>
            <a:ext cx="11626346" cy="2900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rtl="1"/>
            <a:r>
              <a:rPr kumimoji="0" lang="ar-SA" altLang="en-US" sz="40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n-lt"/>
                <a:cs typeface="Arial" panose="020B0604020202020204" pitchFamily="34" charset="0"/>
              </a:rPr>
              <a:t>التقديس</a:t>
            </a:r>
          </a:p>
          <a:p>
            <a:pPr lvl="0" algn="ctr" rtl="1"/>
            <a:r>
              <a:rPr kumimoji="0" lang="ar-SA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rPr>
              <a:t>أعلنت طوباوية عام 2009 من قبل البابا </a:t>
            </a:r>
            <a:r>
              <a:rPr kumimoji="0" lang="ar-SA" alt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rPr>
              <a:t>بنديكتوس</a:t>
            </a:r>
            <a:r>
              <a:rPr kumimoji="0" lang="ar-SA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rPr>
              <a:t> السادس عشر</a:t>
            </a:r>
            <a:r>
              <a:rPr lang="ar-JO" altLang="en-US" sz="3200" dirty="0">
                <a:latin typeface="+mn-lt"/>
                <a:cs typeface="Arial" panose="020B0604020202020204" pitchFamily="34" charset="0"/>
              </a:rPr>
              <a:t> بعد الاعتراف بمعجزة تعلق فتاة بمسبحة القديسة </a:t>
            </a:r>
            <a:r>
              <a:rPr lang="ar-JO" sz="2800" dirty="0"/>
              <a:t>سقطت في بئر ماء عميق</a:t>
            </a:r>
            <a:endParaRPr kumimoji="0" lang="ar-JO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  <a:p>
            <a:pPr lvl="0" algn="ctr" rtl="1"/>
            <a:r>
              <a:rPr kumimoji="0" lang="ar-SA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rPr>
              <a:t>ثم</a:t>
            </a:r>
            <a:r>
              <a:rPr kumimoji="0" lang="ar-JO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anose="020B0604020202020204" pitchFamily="34" charset="0"/>
              </a:rPr>
              <a:t> </a:t>
            </a:r>
            <a:r>
              <a:rPr lang="ar-SA" altLang="en-US" sz="3200" dirty="0">
                <a:latin typeface="+mn-lt"/>
              </a:rPr>
              <a:t>أُعلنت قديسة في عام 2015 من قبل البابا فرنسيس بعد الاعتراف بمعجزة</a:t>
            </a:r>
            <a:r>
              <a:rPr lang="ar-JO" altLang="en-US" sz="3600" dirty="0"/>
              <a:t> شفاء </a:t>
            </a:r>
            <a:r>
              <a:rPr lang="ar-JO" sz="3200" b="1" dirty="0"/>
              <a:t>المهندس إميل منير الياس</a:t>
            </a:r>
            <a:r>
              <a:rPr lang="ar-SA" altLang="en-US" sz="3600" dirty="0"/>
              <a:t>،</a:t>
            </a:r>
            <a:r>
              <a:rPr lang="ar-SA" altLang="en-US" sz="3200" dirty="0">
                <a:latin typeface="+mn-lt"/>
              </a:rPr>
              <a:t> نُسبت لشفاعتها</a:t>
            </a:r>
            <a:endParaRPr kumimoji="0" lang="ar-S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498575-2B81-4780-A646-44CFFA266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7178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C799C8-B5C2-423B-B1F3-99468E10B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27178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FA8C42-9EB1-4FB9-8F8B-78CFBBAE2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27178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4" name="Picture 12" descr="19 تشرين الثاني: القديسة ماري ألفونسين غطاس، مؤسسة رهبنة الوردية المقدسة |  Abouna">
            <a:extLst>
              <a:ext uri="{FF2B5EF4-FFF2-40B4-BE49-F238E27FC236}">
                <a16:creationId xmlns:a16="http://schemas.microsoft.com/office/drawing/2014/main" id="{C4C5D5DF-07B0-4A49-9295-D7293BB112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5" r="11261"/>
          <a:stretch>
            <a:fillRect/>
          </a:stretch>
        </p:blipFill>
        <p:spPr bwMode="auto">
          <a:xfrm>
            <a:off x="0" y="0"/>
            <a:ext cx="12191999" cy="3957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1084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259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Google Sans</vt:lpstr>
      <vt:lpstr>Shorooq_N1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Helena Stephan</dc:creator>
  <cp:lastModifiedBy>eshtrakati31</cp:lastModifiedBy>
  <cp:revision>11</cp:revision>
  <dcterms:created xsi:type="dcterms:W3CDTF">2025-11-19T06:25:11Z</dcterms:created>
  <dcterms:modified xsi:type="dcterms:W3CDTF">2025-11-21T18:22:26Z</dcterms:modified>
</cp:coreProperties>
</file>