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snapToGrid="0">
      <p:cViewPr varScale="1">
        <p:scale>
          <a:sx n="59" d="100"/>
          <a:sy n="59" d="100"/>
        </p:scale>
        <p:origin x="96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6389E-DC0E-8B02-C932-F5E7A7D116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1B6FE7-1539-AAFC-A028-AE84214D3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A84D65-8562-446E-7333-100EC88D1605}"/>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5" name="Footer Placeholder 4">
            <a:extLst>
              <a:ext uri="{FF2B5EF4-FFF2-40B4-BE49-F238E27FC236}">
                <a16:creationId xmlns:a16="http://schemas.microsoft.com/office/drawing/2014/main" id="{F0263C5E-7604-B837-24EF-B9E340EBB2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93DB6B-7009-9085-84C2-F14754720FFB}"/>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2608432034"/>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B44D-B5A6-57A9-4E2E-1A7B058979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5CB665-4E5C-613A-0EB4-65B28905DC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FC3FAE-1603-24B5-AD38-DF4F10CFE06B}"/>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5" name="Footer Placeholder 4">
            <a:extLst>
              <a:ext uri="{FF2B5EF4-FFF2-40B4-BE49-F238E27FC236}">
                <a16:creationId xmlns:a16="http://schemas.microsoft.com/office/drawing/2014/main" id="{E10A3C1B-381D-1F2F-395D-C02635B92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86C466-0E9B-715B-4706-25C71280A74D}"/>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10453720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01A4A9-4B1F-CD97-D02E-CCF869534E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00ECC5-896B-C623-156D-197281B022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6AA813-78DF-E86D-F457-48FD11FF9630}"/>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5" name="Footer Placeholder 4">
            <a:extLst>
              <a:ext uri="{FF2B5EF4-FFF2-40B4-BE49-F238E27FC236}">
                <a16:creationId xmlns:a16="http://schemas.microsoft.com/office/drawing/2014/main" id="{DCB386F2-4E3C-1436-9B9E-F4008FFC0B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BFDD74-CFE1-30C5-9275-9B666C682247}"/>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176396895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C7395-F84E-13D1-1DDC-01F9DC13AB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C4E46A-1D04-CF17-9831-0EE17B3AA4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B1E195-3419-C5A4-3F06-A1C0630CB8BD}"/>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5" name="Footer Placeholder 4">
            <a:extLst>
              <a:ext uri="{FF2B5EF4-FFF2-40B4-BE49-F238E27FC236}">
                <a16:creationId xmlns:a16="http://schemas.microsoft.com/office/drawing/2014/main" id="{A079B543-7CB3-D9E7-BCDC-2CC9AD4201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A2F564-DAD4-7868-F2EC-38EADE493CCF}"/>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411786194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8675F-69C6-D7C3-B0C6-FCC528AB78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23990D-5911-785A-0A8C-DE3079F4DC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7CEB2-2081-CE36-4CAF-67570DBE108A}"/>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5" name="Footer Placeholder 4">
            <a:extLst>
              <a:ext uri="{FF2B5EF4-FFF2-40B4-BE49-F238E27FC236}">
                <a16:creationId xmlns:a16="http://schemas.microsoft.com/office/drawing/2014/main" id="{4718DDFD-88EE-69D6-2C4C-A7B4F3BAA7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49D3C9-219B-58B3-C802-C0D6D10384E0}"/>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416875372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B5995-5457-F8BB-3911-C6F1EA5D0A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88338D-0D4F-79F8-3EB2-64FAEAD4DA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98439D-977C-E3F1-ACDC-09859075B9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A83174-FA45-6232-C429-01BD8E028E7C}"/>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6" name="Footer Placeholder 5">
            <a:extLst>
              <a:ext uri="{FF2B5EF4-FFF2-40B4-BE49-F238E27FC236}">
                <a16:creationId xmlns:a16="http://schemas.microsoft.com/office/drawing/2014/main" id="{3FB3DFB7-AA33-C53E-049D-1E73D0FC06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0034BE-269A-7757-8DC1-B8DA4D866894}"/>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293458628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FC5A3-8F86-D56C-EF63-41F73E33513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032FAF-9ADF-F4F3-83EF-719B76C9F4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E623C5-7E1C-F741-D6FC-613BF62050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82653E-DA7B-ACF5-588D-AA4466FC04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4BDEA8-7D44-666A-1D21-42D9152926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2EDA3D-844A-51B7-01A9-BC78325BF99E}"/>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8" name="Footer Placeholder 7">
            <a:extLst>
              <a:ext uri="{FF2B5EF4-FFF2-40B4-BE49-F238E27FC236}">
                <a16:creationId xmlns:a16="http://schemas.microsoft.com/office/drawing/2014/main" id="{47EE4E03-4087-137B-7859-087BA6162E8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C618C5-B71D-9EB2-7D8E-3C57B3980F8E}"/>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260867048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1C426-151D-F1B1-5888-9CE44192A4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33DACB-E917-85CD-743A-6A8CB75EE70F}"/>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4" name="Footer Placeholder 3">
            <a:extLst>
              <a:ext uri="{FF2B5EF4-FFF2-40B4-BE49-F238E27FC236}">
                <a16:creationId xmlns:a16="http://schemas.microsoft.com/office/drawing/2014/main" id="{2147CED2-E900-DC82-8372-D5DF64CE27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461B9B0-1941-3750-E31A-6944E6081BD4}"/>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3294021361"/>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B8A214-B043-15F8-0345-763D4B8BFF04}"/>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3" name="Footer Placeholder 2">
            <a:extLst>
              <a:ext uri="{FF2B5EF4-FFF2-40B4-BE49-F238E27FC236}">
                <a16:creationId xmlns:a16="http://schemas.microsoft.com/office/drawing/2014/main" id="{A80EB55C-D129-8F94-E264-48CADE0B15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D8B902B-D6DE-185E-9DBB-9600EBDD51F3}"/>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2406937049"/>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FE65C-EBE2-E71A-0954-06835C6986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5A22B35-3602-F5E2-F20C-019C9EF11E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2CEA4B-717F-C370-B102-154E790884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58A148-4A99-AD86-0951-3E9C5F38A117}"/>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6" name="Footer Placeholder 5">
            <a:extLst>
              <a:ext uri="{FF2B5EF4-FFF2-40B4-BE49-F238E27FC236}">
                <a16:creationId xmlns:a16="http://schemas.microsoft.com/office/drawing/2014/main" id="{44A648D0-E071-4CCC-6D3B-B14C8F6147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014CE5-39DF-A59C-B711-17D1B573BB42}"/>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1206462046"/>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2C91F-2541-B80E-8647-E118920F98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DAE2FD-DAC0-57CF-23CF-10067B3554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CCEED94-C2EB-195B-7FC5-8411BE3FF0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550575-0937-3DB0-3783-3AF10D46522A}"/>
              </a:ext>
            </a:extLst>
          </p:cNvPr>
          <p:cNvSpPr>
            <a:spLocks noGrp="1"/>
          </p:cNvSpPr>
          <p:nvPr>
            <p:ph type="dt" sz="half" idx="10"/>
          </p:nvPr>
        </p:nvSpPr>
        <p:spPr/>
        <p:txBody>
          <a:bodyPr/>
          <a:lstStyle/>
          <a:p>
            <a:fld id="{0D821CC4-0D56-400D-8AD9-E39180134649}" type="datetimeFigureOut">
              <a:rPr lang="en-US" smtClean="0"/>
              <a:t>11/21/2025</a:t>
            </a:fld>
            <a:endParaRPr lang="en-US"/>
          </a:p>
        </p:txBody>
      </p:sp>
      <p:sp>
        <p:nvSpPr>
          <p:cNvPr id="6" name="Footer Placeholder 5">
            <a:extLst>
              <a:ext uri="{FF2B5EF4-FFF2-40B4-BE49-F238E27FC236}">
                <a16:creationId xmlns:a16="http://schemas.microsoft.com/office/drawing/2014/main" id="{7284A652-0FF2-48A6-F48B-A1B82FAEC6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3E6FC3-53B7-6287-3329-FF95EAAD857A}"/>
              </a:ext>
            </a:extLst>
          </p:cNvPr>
          <p:cNvSpPr>
            <a:spLocks noGrp="1"/>
          </p:cNvSpPr>
          <p:nvPr>
            <p:ph type="sldNum" sz="quarter" idx="12"/>
          </p:nvPr>
        </p:nvSpPr>
        <p:spPr/>
        <p:txBody>
          <a:bodyPr/>
          <a:lstStyle/>
          <a:p>
            <a:fld id="{0D19901B-CAEC-4E08-944A-59031FB89B4D}" type="slidenum">
              <a:rPr lang="en-US" smtClean="0"/>
              <a:t>‹#›</a:t>
            </a:fld>
            <a:endParaRPr lang="en-US"/>
          </a:p>
        </p:txBody>
      </p:sp>
    </p:spTree>
    <p:extLst>
      <p:ext uri="{BB962C8B-B14F-4D97-AF65-F5344CB8AC3E}">
        <p14:creationId xmlns:p14="http://schemas.microsoft.com/office/powerpoint/2010/main" val="215831066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
              <a:schemeClr val="accent4">
                <a:lumMod val="60000"/>
                <a:lumOff val="40000"/>
              </a:schemeClr>
            </a:gs>
            <a:gs pos="18000">
              <a:schemeClr val="accent4">
                <a:lumMod val="40000"/>
                <a:lumOff val="60000"/>
              </a:schemeClr>
            </a:gs>
            <a:gs pos="75000">
              <a:schemeClr val="accent4">
                <a:lumMod val="75000"/>
              </a:schemeClr>
            </a:gs>
            <a:gs pos="99000">
              <a:schemeClr val="accent4">
                <a:lumMod val="75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888F44-0873-7A8E-55C4-445C17F47A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0EF2D24-B324-8AFB-BA37-3315B93675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14CE7D-F307-96D7-4874-580FEB674C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821CC4-0D56-400D-8AD9-E39180134649}" type="datetimeFigureOut">
              <a:rPr lang="en-US" smtClean="0"/>
              <a:t>11/21/2025</a:t>
            </a:fld>
            <a:endParaRPr lang="en-US"/>
          </a:p>
        </p:txBody>
      </p:sp>
      <p:sp>
        <p:nvSpPr>
          <p:cNvPr id="5" name="Footer Placeholder 4">
            <a:extLst>
              <a:ext uri="{FF2B5EF4-FFF2-40B4-BE49-F238E27FC236}">
                <a16:creationId xmlns:a16="http://schemas.microsoft.com/office/drawing/2014/main" id="{916ECB3C-D200-E7BD-EB21-B68F78BC28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68C5292-2EF9-0500-2F1A-BDB4D37381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19901B-CAEC-4E08-944A-59031FB89B4D}" type="slidenum">
              <a:rPr lang="en-US" smtClean="0"/>
              <a:t>‹#›</a:t>
            </a:fld>
            <a:endParaRPr lang="en-US"/>
          </a:p>
        </p:txBody>
      </p:sp>
    </p:spTree>
    <p:extLst>
      <p:ext uri="{BB962C8B-B14F-4D97-AF65-F5344CB8AC3E}">
        <p14:creationId xmlns:p14="http://schemas.microsoft.com/office/powerpoint/2010/main" val="1628974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poetrymyfeelings.blogspot.com/2013/01/the-boy-who-was-raped-true-story.html" TargetMode="External"/><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E7E51-6B72-626B-13CA-4DC5E7308F77}"/>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D3864EFB-4DCB-5541-22CF-4999849904DC}"/>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6935EEC3-8BF8-6624-AEB2-5B15320E7C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428"/>
            <a:ext cx="12192000" cy="6749143"/>
          </a:xfrm>
          <a:prstGeom prst="rect">
            <a:avLst/>
          </a:prstGeom>
        </p:spPr>
      </p:pic>
    </p:spTree>
    <p:extLst>
      <p:ext uri="{BB962C8B-B14F-4D97-AF65-F5344CB8AC3E}">
        <p14:creationId xmlns:p14="http://schemas.microsoft.com/office/powerpoint/2010/main" val="4011834818"/>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4C8CC-D294-0ED9-F741-B4C42A9763BB}"/>
              </a:ext>
            </a:extLst>
          </p:cNvPr>
          <p:cNvSpPr>
            <a:spLocks noGrp="1"/>
          </p:cNvSpPr>
          <p:nvPr>
            <p:ph type="title"/>
          </p:nvPr>
        </p:nvSpPr>
        <p:spPr/>
        <p:txBody>
          <a:bodyPr/>
          <a:lstStyle/>
          <a:p>
            <a:pPr algn="ctr"/>
            <a:r>
              <a:rPr lang="ar-JO" b="1" dirty="0"/>
              <a:t>القديسة ماري ألفونسين</a:t>
            </a:r>
            <a:endParaRPr lang="en-US" b="1" dirty="0"/>
          </a:p>
        </p:txBody>
      </p:sp>
      <p:sp>
        <p:nvSpPr>
          <p:cNvPr id="3" name="Content Placeholder 2">
            <a:extLst>
              <a:ext uri="{FF2B5EF4-FFF2-40B4-BE49-F238E27FC236}">
                <a16:creationId xmlns:a16="http://schemas.microsoft.com/office/drawing/2014/main" id="{B39775D7-6142-C44C-1623-55E0F0C73BFE}"/>
              </a:ext>
            </a:extLst>
          </p:cNvPr>
          <p:cNvSpPr>
            <a:spLocks noGrp="1"/>
          </p:cNvSpPr>
          <p:nvPr>
            <p:ph idx="1"/>
          </p:nvPr>
        </p:nvSpPr>
        <p:spPr/>
        <p:txBody>
          <a:bodyPr/>
          <a:lstStyle/>
          <a:p>
            <a:pPr algn="r" rtl="1"/>
            <a:r>
              <a:rPr lang="ar-JO" dirty="0"/>
              <a:t>اسمها الحقيقي هو سلطانة غطّاس، وُلدت في القدس، وبعد دخولها الدير أخذت اسم ماري ألفونسين.</a:t>
            </a:r>
            <a:endParaRPr lang="en-US" dirty="0"/>
          </a:p>
          <a:p>
            <a:pPr algn="r" rtl="1"/>
            <a:r>
              <a:rPr lang="ar-JO" sz="4800" b="1" dirty="0"/>
              <a:t>حياتها</a:t>
            </a:r>
          </a:p>
          <a:p>
            <a:pPr algn="r" rtl="1"/>
            <a:r>
              <a:rPr lang="ar-JO" dirty="0"/>
              <a:t>وُلدت القديسة ماري ألفونسين سنة </a:t>
            </a:r>
            <a:r>
              <a:rPr lang="ar-JO" b="1" dirty="0"/>
              <a:t>1843</a:t>
            </a:r>
            <a:r>
              <a:rPr lang="ar-JO" dirty="0"/>
              <a:t> في القدس في عائلة مسيحية متديّنة. منذ صغرها كانت محبة للصلاة وللخدمة. دخلت </a:t>
            </a:r>
            <a:r>
              <a:rPr lang="ar-JO" b="1" dirty="0"/>
              <a:t>رهبانية القديس يوسف للظهور</a:t>
            </a:r>
            <a:r>
              <a:rPr lang="ar-JO" dirty="0"/>
              <a:t> عندما كانت شابة، وكرّست حياتها لمساعدة المحتاجين وتعليم الأطفال وخدمة الفقراء.</a:t>
            </a:r>
          </a:p>
          <a:p>
            <a:pPr algn="r" rtl="1"/>
            <a:r>
              <a:rPr lang="ar-JO" dirty="0"/>
              <a:t>خلال حياتها، شعرت بدعوة خاصة من العذراء مريم لتأسيس رهبانية جديدة تهتم بتعليم الفتيات وخدمة المجتمع، فأسست </a:t>
            </a:r>
            <a:r>
              <a:rPr lang="ar-JO" b="1" dirty="0"/>
              <a:t>رهبانية الوردية المقدسية</a:t>
            </a:r>
            <a:r>
              <a:rPr lang="ar-JO" dirty="0"/>
              <a:t> سنة </a:t>
            </a:r>
            <a:r>
              <a:rPr lang="ar-JO" b="1" dirty="0"/>
              <a:t>1880</a:t>
            </a:r>
            <a:r>
              <a:rPr lang="ar-JO" dirty="0"/>
              <a:t>، وهي رهبانية عربية محلية انتشرت لاحقًا في عدة دول.</a:t>
            </a:r>
            <a:endParaRPr lang="en-US" dirty="0"/>
          </a:p>
        </p:txBody>
      </p:sp>
    </p:spTree>
    <p:extLst>
      <p:ext uri="{BB962C8B-B14F-4D97-AF65-F5344CB8AC3E}">
        <p14:creationId xmlns:p14="http://schemas.microsoft.com/office/powerpoint/2010/main" val="50584909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3F7AD-DACA-2D1A-8BBE-13CC69161E0F}"/>
              </a:ext>
            </a:extLst>
          </p:cNvPr>
          <p:cNvSpPr>
            <a:spLocks noGrp="1"/>
          </p:cNvSpPr>
          <p:nvPr>
            <p:ph type="title"/>
          </p:nvPr>
        </p:nvSpPr>
        <p:spPr/>
        <p:txBody>
          <a:bodyPr/>
          <a:lstStyle/>
          <a:p>
            <a:r>
              <a:rPr lang="ar-JO" b="1" dirty="0"/>
              <a:t>كيف عاشت القديسة ماري ألفونسين فضيلة المحبّة؟</a:t>
            </a:r>
            <a:br>
              <a:rPr lang="ar-JO" b="1" dirty="0"/>
            </a:br>
            <a:endParaRPr lang="en-US" dirty="0"/>
          </a:p>
        </p:txBody>
      </p:sp>
      <p:sp>
        <p:nvSpPr>
          <p:cNvPr id="3" name="Content Placeholder 2">
            <a:extLst>
              <a:ext uri="{FF2B5EF4-FFF2-40B4-BE49-F238E27FC236}">
                <a16:creationId xmlns:a16="http://schemas.microsoft.com/office/drawing/2014/main" id="{D0DB0AC0-A8A4-3E69-9DC3-4B4BFAC55077}"/>
              </a:ext>
            </a:extLst>
          </p:cNvPr>
          <p:cNvSpPr>
            <a:spLocks noGrp="1"/>
          </p:cNvSpPr>
          <p:nvPr>
            <p:ph idx="1"/>
          </p:nvPr>
        </p:nvSpPr>
        <p:spPr/>
        <p:txBody>
          <a:bodyPr/>
          <a:lstStyle/>
          <a:p>
            <a:pPr algn="r" rtl="1"/>
            <a:r>
              <a:rPr lang="ar-JO" dirty="0"/>
              <a:t>عاشت القديسة ماري ألفونسين فضيلة المحبّة من خلال أعمالها اليومية البسيطة والمليئة بالعطاء. كانت تحبّ كل من حولها، وخاصة الفقراء والمحتاجين، وكانت تخدمهم بفرح ودون تذمّر. اهتمّت بتعليم الأطفال، خصوصًا البنات، لأنها كانت تؤمن أن التعليم يساعدهم على حياة أفضل.</a:t>
            </a:r>
          </a:p>
          <a:p>
            <a:pPr algn="r" rtl="1"/>
            <a:r>
              <a:rPr lang="ar-JO" dirty="0"/>
              <a:t>كما أنها أسست </a:t>
            </a:r>
            <a:r>
              <a:rPr lang="ar-JO" b="1" dirty="0"/>
              <a:t>رهبانية الوردية</a:t>
            </a:r>
            <a:r>
              <a:rPr lang="ar-JO" dirty="0"/>
              <a:t> لتخدم المجتمع وتساعد الناس، وهذا يدل على محبتها الكبيرة للكنيسة وللعائلة المسيحية. كانت دائمًا تستمع للآخرين وتشجعهم، وتعامل الجميع بلطف وتواضع. محبتها لم تكن بالكلام فقط، بل بالأفعال الحقيقية التي تعكس إيمانها بالله.</a:t>
            </a:r>
          </a:p>
          <a:p>
            <a:pPr algn="r" rtl="1"/>
            <a:endParaRPr lang="en-US" dirty="0"/>
          </a:p>
        </p:txBody>
      </p:sp>
      <p:pic>
        <p:nvPicPr>
          <p:cNvPr id="5" name="Picture 4">
            <a:extLst>
              <a:ext uri="{FF2B5EF4-FFF2-40B4-BE49-F238E27FC236}">
                <a16:creationId xmlns:a16="http://schemas.microsoft.com/office/drawing/2014/main" id="{417CFCF0-88D6-29D1-07D5-EDDF669B42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884" y="4713514"/>
            <a:ext cx="3066502" cy="2040618"/>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7" name="Picture 6">
            <a:extLst>
              <a:ext uri="{FF2B5EF4-FFF2-40B4-BE49-F238E27FC236}">
                <a16:creationId xmlns:a16="http://schemas.microsoft.com/office/drawing/2014/main" id="{08F7FE43-ECCF-FB9B-5ED8-5DC77961A2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0883" y="4713514"/>
            <a:ext cx="3066502" cy="2040618"/>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9" name="Picture 8">
            <a:extLst>
              <a:ext uri="{FF2B5EF4-FFF2-40B4-BE49-F238E27FC236}">
                <a16:creationId xmlns:a16="http://schemas.microsoft.com/office/drawing/2014/main" id="{6C31C9D4-5EF5-1D5C-E350-2484518EDB0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86882" y="4652735"/>
            <a:ext cx="2866918" cy="2162175"/>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extLst>
      <p:ext uri="{BB962C8B-B14F-4D97-AF65-F5344CB8AC3E}">
        <p14:creationId xmlns:p14="http://schemas.microsoft.com/office/powerpoint/2010/main" val="206960396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40C7C1F-01BD-30A7-173E-B307FB6758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925286"/>
            <a:ext cx="12191999" cy="5932714"/>
          </a:xfrm>
          <a:prstGeom prst="rect">
            <a:avLst/>
          </a:prstGeom>
        </p:spPr>
      </p:pic>
      <p:sp>
        <p:nvSpPr>
          <p:cNvPr id="2" name="Title 1">
            <a:extLst>
              <a:ext uri="{FF2B5EF4-FFF2-40B4-BE49-F238E27FC236}">
                <a16:creationId xmlns:a16="http://schemas.microsoft.com/office/drawing/2014/main" id="{815DF31B-D6E1-BB37-585B-C282D5BE0ED2}"/>
              </a:ext>
            </a:extLst>
          </p:cNvPr>
          <p:cNvSpPr>
            <a:spLocks noGrp="1"/>
          </p:cNvSpPr>
          <p:nvPr>
            <p:ph type="title"/>
          </p:nvPr>
        </p:nvSpPr>
        <p:spPr>
          <a:xfrm>
            <a:off x="838200" y="0"/>
            <a:ext cx="10515600" cy="1325563"/>
          </a:xfrm>
        </p:spPr>
        <p:txBody>
          <a:bodyPr/>
          <a:lstStyle/>
          <a:p>
            <a:r>
              <a:rPr lang="ar-JO" dirty="0"/>
              <a:t>لماذا تعتبر فضيلة المحبّة مهمة في حياتنا المسيحية؟</a:t>
            </a:r>
            <a:endParaRPr lang="en-US" dirty="0"/>
          </a:p>
        </p:txBody>
      </p:sp>
      <p:sp>
        <p:nvSpPr>
          <p:cNvPr id="3" name="Content Placeholder 2">
            <a:extLst>
              <a:ext uri="{FF2B5EF4-FFF2-40B4-BE49-F238E27FC236}">
                <a16:creationId xmlns:a16="http://schemas.microsoft.com/office/drawing/2014/main" id="{27B44A17-926B-A63C-F174-15F90F66FE72}"/>
              </a:ext>
            </a:extLst>
          </p:cNvPr>
          <p:cNvSpPr>
            <a:spLocks noGrp="1"/>
          </p:cNvSpPr>
          <p:nvPr>
            <p:ph idx="1"/>
          </p:nvPr>
        </p:nvSpPr>
        <p:spPr/>
        <p:txBody>
          <a:bodyPr/>
          <a:lstStyle/>
          <a:p>
            <a:pPr algn="r" rtl="1"/>
            <a:r>
              <a:rPr lang="ar-JO" dirty="0"/>
              <a:t>فضيلة المحبّة مهمة جدًا في حياتنا المسيحية لأنها أساس تعاليم السيد المسيح. الله يطلب منّا أن نحبّه وأن نحبّ الآخرين كما نحبّ أنفسنا. عندما نعيش المحبّة، نصبح قادرين على مساعدة الناس، ومسامحة الآخرين، ونشر السلام والفرح من حولنا.</a:t>
            </a:r>
          </a:p>
          <a:p>
            <a:pPr algn="r" rtl="1"/>
            <a:endParaRPr lang="ar-JO" dirty="0"/>
          </a:p>
          <a:p>
            <a:pPr algn="r" rtl="1"/>
            <a:endParaRPr lang="en-US" dirty="0"/>
          </a:p>
          <a:p>
            <a:pPr algn="r" rtl="1"/>
            <a:endParaRPr lang="ar-JO" dirty="0"/>
          </a:p>
          <a:p>
            <a:pPr algn="r" rtl="1"/>
            <a:r>
              <a:rPr lang="ar-JO" dirty="0"/>
              <a:t>المحبّة تجعل علاقتنا مع الله أقوى، وتساعدنا أن نكون أشخاصًا أفضل في بيوتنا ومدارسنا ومجتمعنا. ومن دون المحبّة، لا نستطيع أن نعيش الإيمان الحقيقي.</a:t>
            </a:r>
          </a:p>
          <a:p>
            <a:pPr algn="r" rtl="1"/>
            <a:endParaRPr lang="en-US" dirty="0"/>
          </a:p>
        </p:txBody>
      </p:sp>
    </p:spTree>
    <p:extLst>
      <p:ext uri="{BB962C8B-B14F-4D97-AF65-F5344CB8AC3E}">
        <p14:creationId xmlns:p14="http://schemas.microsoft.com/office/powerpoint/2010/main" val="1894541794"/>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everal hands raised and ready to answer a question">
            <a:extLst>
              <a:ext uri="{FF2B5EF4-FFF2-40B4-BE49-F238E27FC236}">
                <a16:creationId xmlns:a16="http://schemas.microsoft.com/office/drawing/2014/main" id="{B6C4DA16-77B6-0495-ABAE-6510CB7F40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372" y="0"/>
            <a:ext cx="12442371" cy="6858000"/>
          </a:xfrm>
          <a:prstGeom prst="rect">
            <a:avLst/>
          </a:prstGeom>
        </p:spPr>
      </p:pic>
      <p:sp>
        <p:nvSpPr>
          <p:cNvPr id="2" name="Title 1">
            <a:extLst>
              <a:ext uri="{FF2B5EF4-FFF2-40B4-BE49-F238E27FC236}">
                <a16:creationId xmlns:a16="http://schemas.microsoft.com/office/drawing/2014/main" id="{07C72A66-C939-70D0-A51F-546C9D1E5BD5}"/>
              </a:ext>
            </a:extLst>
          </p:cNvPr>
          <p:cNvSpPr>
            <a:spLocks noGrp="1"/>
          </p:cNvSpPr>
          <p:nvPr>
            <p:ph type="title"/>
          </p:nvPr>
        </p:nvSpPr>
        <p:spPr/>
        <p:txBody>
          <a:bodyPr/>
          <a:lstStyle/>
          <a:p>
            <a:r>
              <a:rPr lang="ar-JO" b="1" dirty="0"/>
              <a:t>كيف أستطيع أن أعيش فضيلة المحبّة في حياتي اليومية؟</a:t>
            </a:r>
            <a:br>
              <a:rPr lang="ar-JO" b="1" dirty="0"/>
            </a:br>
            <a:endParaRPr lang="en-US" dirty="0"/>
          </a:p>
        </p:txBody>
      </p:sp>
      <p:sp>
        <p:nvSpPr>
          <p:cNvPr id="3" name="Content Placeholder 2">
            <a:extLst>
              <a:ext uri="{FF2B5EF4-FFF2-40B4-BE49-F238E27FC236}">
                <a16:creationId xmlns:a16="http://schemas.microsoft.com/office/drawing/2014/main" id="{1FED021C-FD56-82FA-5BAB-0560470EE830}"/>
              </a:ext>
            </a:extLst>
          </p:cNvPr>
          <p:cNvSpPr>
            <a:spLocks noGrp="1"/>
          </p:cNvSpPr>
          <p:nvPr>
            <p:ph idx="1"/>
          </p:nvPr>
        </p:nvSpPr>
        <p:spPr>
          <a:solidFill>
            <a:schemeClr val="accent4">
              <a:lumMod val="60000"/>
              <a:lumOff val="40000"/>
            </a:schemeClr>
          </a:solidFill>
        </p:spPr>
        <p:txBody>
          <a:bodyPr/>
          <a:lstStyle/>
          <a:p>
            <a:pPr algn="r" rtl="1"/>
            <a:r>
              <a:rPr lang="ar-JO" dirty="0"/>
              <a:t>مكنني أن أعيش فضيلة المحبّة كل يوم من خلال أعمال صغيرة وبسيطة. أستطيع أن أساعد أهلي في البيت، وأعامل زملائي في المدرسة بلطف واحترام. يمكنني أن أقول كلمة طيبة لشخص حزين، أو أساعد صديق يحتاج إلى مساعدة.</a:t>
            </a:r>
          </a:p>
          <a:p>
            <a:pPr algn="r" rtl="1"/>
            <a:r>
              <a:rPr lang="ar-JO" dirty="0"/>
              <a:t>أستطيع أيضًا أن أُسامح من يخطئ معي، وأتجنب الكلام الجارح. كما أنني أظهر المحبّة عندما أشارك الآخرين وأفكر في مشاعرهم قبل أن أتصرف. وعندما أصلّي من أجل الآخرين، فأنا أيضًا أعيش المحبّة.</a:t>
            </a:r>
          </a:p>
          <a:p>
            <a:pPr algn="r" rtl="1"/>
            <a:r>
              <a:rPr lang="ar-JO" dirty="0"/>
              <a:t>المحبّة ليست شيئًا كبيرًا فقط، بل هي تصرّفات صغيرة تُظهر أن قلبي يشبه قلب المسيح.</a:t>
            </a:r>
          </a:p>
          <a:p>
            <a:pPr algn="r" rtl="1"/>
            <a:endParaRPr lang="en-US" dirty="0"/>
          </a:p>
        </p:txBody>
      </p:sp>
    </p:spTree>
    <p:extLst>
      <p:ext uri="{BB962C8B-B14F-4D97-AF65-F5344CB8AC3E}">
        <p14:creationId xmlns:p14="http://schemas.microsoft.com/office/powerpoint/2010/main" val="1823952269"/>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mph" presetSubtype="0" grpId="0" nodeType="clickEffect">
                                  <p:stCondLst>
                                    <p:cond delay="0"/>
                                  </p:stCondLst>
                                  <p:childTnLst>
                                    <p:set>
                                      <p:cBhvr>
                                        <p:cTn id="14" dur="indefinite"/>
                                        <p:tgtEl>
                                          <p:spTgt spid="3">
                                            <p:bg/>
                                          </p:spTgt>
                                        </p:tgtEl>
                                        <p:attrNameLst>
                                          <p:attrName>style.opacity</p:attrName>
                                        </p:attrNameLst>
                                      </p:cBhvr>
                                      <p:to>
                                        <p:strVal val="0.5"/>
                                      </p:to>
                                    </p:set>
                                    <p:animEffect filter="image" prLst="opacity: 0.5">
                                      <p:cBhvr rctx="IE">
                                        <p:cTn id="15" dur="indefinite"/>
                                        <p:tgtEl>
                                          <p:spTgt spid="3">
                                            <p:bg/>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mph" presetSubtype="0" grpId="0" nodeType="clickEffect">
                                  <p:stCondLst>
                                    <p:cond delay="0"/>
                                  </p:stCondLst>
                                  <p:childTnLst>
                                    <p:set>
                                      <p:cBhvr>
                                        <p:cTn id="19" dur="indefinite"/>
                                        <p:tgtEl>
                                          <p:spTgt spid="3">
                                            <p:txEl>
                                              <p:pRg st="0" end="0"/>
                                            </p:txEl>
                                          </p:spTgt>
                                        </p:tgtEl>
                                        <p:attrNameLst>
                                          <p:attrName>style.opacity</p:attrName>
                                        </p:attrNameLst>
                                      </p:cBhvr>
                                      <p:to>
                                        <p:strVal val="0.5"/>
                                      </p:to>
                                    </p:set>
                                    <p:animEffect filter="image" prLst="opacity: 0.5">
                                      <p:cBhvr rctx="IE">
                                        <p:cTn id="20" dur="indefinite"/>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mph" presetSubtype="0" grpId="0" nodeType="clickEffect">
                                  <p:stCondLst>
                                    <p:cond delay="0"/>
                                  </p:stCondLst>
                                  <p:childTnLst>
                                    <p:set>
                                      <p:cBhvr>
                                        <p:cTn id="24" dur="indefinite"/>
                                        <p:tgtEl>
                                          <p:spTgt spid="3">
                                            <p:txEl>
                                              <p:pRg st="1" end="1"/>
                                            </p:txEl>
                                          </p:spTgt>
                                        </p:tgtEl>
                                        <p:attrNameLst>
                                          <p:attrName>style.opacity</p:attrName>
                                        </p:attrNameLst>
                                      </p:cBhvr>
                                      <p:to>
                                        <p:strVal val="0.5"/>
                                      </p:to>
                                    </p:set>
                                    <p:animEffect filter="image" prLst="opacity: 0.5">
                                      <p:cBhvr rctx="IE">
                                        <p:cTn id="25" dur="indefinite"/>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mph" presetSubtype="0" grpId="0" nodeType="clickEffect">
                                  <p:stCondLst>
                                    <p:cond delay="0"/>
                                  </p:stCondLst>
                                  <p:childTnLst>
                                    <p:set>
                                      <p:cBhvr>
                                        <p:cTn id="29" dur="indefinite"/>
                                        <p:tgtEl>
                                          <p:spTgt spid="3">
                                            <p:txEl>
                                              <p:pRg st="2" end="2"/>
                                            </p:txEl>
                                          </p:spTgt>
                                        </p:tgtEl>
                                        <p:attrNameLst>
                                          <p:attrName>style.opacity</p:attrName>
                                        </p:attrNameLst>
                                      </p:cBhvr>
                                      <p:to>
                                        <p:strVal val="0.5"/>
                                      </p:to>
                                    </p:set>
                                    <p:animEffect filter="image" prLst="opacity: 0.5">
                                      <p:cBhvr rctx="IE">
                                        <p:cTn id="30" dur="indefinite"/>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4A2E6-D354-B3D0-DFF7-3E628E094CB2}"/>
              </a:ext>
            </a:extLst>
          </p:cNvPr>
          <p:cNvSpPr>
            <a:spLocks noGrp="1"/>
          </p:cNvSpPr>
          <p:nvPr>
            <p:ph type="title"/>
          </p:nvPr>
        </p:nvSpPr>
        <p:spPr/>
        <p:txBody>
          <a:bodyPr/>
          <a:lstStyle/>
          <a:p>
            <a:r>
              <a:rPr lang="ar-JO" b="1" dirty="0"/>
              <a:t>موقف من حياتي حاولت فيه تطبيق فضيلة المحبّة</a:t>
            </a:r>
            <a:br>
              <a:rPr lang="ar-JO" b="1" dirty="0"/>
            </a:br>
            <a:endParaRPr lang="en-US" dirty="0"/>
          </a:p>
        </p:txBody>
      </p:sp>
      <p:sp>
        <p:nvSpPr>
          <p:cNvPr id="3" name="Content Placeholder 2">
            <a:extLst>
              <a:ext uri="{FF2B5EF4-FFF2-40B4-BE49-F238E27FC236}">
                <a16:creationId xmlns:a16="http://schemas.microsoft.com/office/drawing/2014/main" id="{52E242DC-A3C9-4FC7-425C-4BA7268F204C}"/>
              </a:ext>
            </a:extLst>
          </p:cNvPr>
          <p:cNvSpPr>
            <a:spLocks noGrp="1"/>
          </p:cNvSpPr>
          <p:nvPr>
            <p:ph idx="1"/>
          </p:nvPr>
        </p:nvSpPr>
        <p:spPr/>
        <p:txBody>
          <a:bodyPr/>
          <a:lstStyle/>
          <a:p>
            <a:pPr algn="r" rtl="1"/>
            <a:r>
              <a:rPr lang="ar-JO" dirty="0"/>
              <a:t>في أحد الأيام في المدرسة، لاحظت أن أحد زملائي كان يجلس وحده في الساحة ويبدو حزينًا. شعرت أن عليّ أن أُظهر له المحبّة، فذهبت وجلست معه وسألته إن كان بخير. أخبرني أنه نسي واجبه المدرسي وكان خائفًا من ردّة فعل المعلّم. حاولت أن أطمئنه، وقلت له إن الجميع ينسى أحيانًا، ثم ساعدته بعد المدرسة على حلّ الواجب حتى لا يتكرر الأمر.</a:t>
            </a:r>
          </a:p>
          <a:p>
            <a:pPr algn="r" rtl="1"/>
            <a:endParaRPr lang="ar-JO" dirty="0"/>
          </a:p>
          <a:p>
            <a:pPr algn="r" rtl="1"/>
            <a:r>
              <a:rPr lang="ar-JO" dirty="0"/>
              <a:t>هذا الموقف علّمني أن المحبّة ليست كلامًا فقط، بل هي</a:t>
            </a:r>
            <a:endParaRPr lang="en-US" dirty="0"/>
          </a:p>
          <a:p>
            <a:pPr algn="r" rtl="1"/>
            <a:r>
              <a:rPr lang="ar-JO" dirty="0"/>
              <a:t> أن نقف بجانب الآخرين عندما يحتاجون إلينا،</a:t>
            </a:r>
            <a:endParaRPr lang="en-US" dirty="0"/>
          </a:p>
          <a:p>
            <a:pPr algn="r" rtl="1"/>
            <a:r>
              <a:rPr lang="ar-JO" dirty="0"/>
              <a:t> حتى لو كانت المساعدة بسيطة.</a:t>
            </a:r>
          </a:p>
          <a:p>
            <a:pPr algn="r" rtl="1"/>
            <a:endParaRPr lang="en-US" dirty="0"/>
          </a:p>
        </p:txBody>
      </p:sp>
      <p:pic>
        <p:nvPicPr>
          <p:cNvPr id="5" name="Picture 4">
            <a:extLst>
              <a:ext uri="{FF2B5EF4-FFF2-40B4-BE49-F238E27FC236}">
                <a16:creationId xmlns:a16="http://schemas.microsoft.com/office/drawing/2014/main" id="{7024F839-C10C-34A3-9ADB-ED2E8DBC323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 y="3429000"/>
            <a:ext cx="4855028" cy="3429000"/>
          </a:xfrm>
          <a:prstGeom prst="rect">
            <a:avLst/>
          </a:prstGeom>
        </p:spPr>
      </p:pic>
    </p:spTree>
    <p:extLst>
      <p:ext uri="{BB962C8B-B14F-4D97-AF65-F5344CB8AC3E}">
        <p14:creationId xmlns:p14="http://schemas.microsoft.com/office/powerpoint/2010/main" val="3943121483"/>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nodeType="clickEffect">
                                  <p:stCondLst>
                                    <p:cond delay="0"/>
                                  </p:stCondLst>
                                  <p:childTnLst>
                                    <p:animMotion origin="layout" path="M 0.05482 -0.51111 L 0.05482 -0.51088 C -0.05976 -0.47245 -0.05625 -0.46181 -0.16263 -0.46181 C -0.16549 -0.46181 -0.16653 -0.4662 -0.16875 -0.46829 C -0.16718 -0.48032 -0.17213 -0.49583 -0.16419 -0.50486 C -0.12057 -0.5537 -0.03463 -0.53681 0.01342 -0.53819 C 0.04844 -0.53079 0.08855 -0.53681 0.11849 -0.51597 C 0.16394 -0.48403 0.15977 -0.35972 0.12891 -0.3287 C 0.05313 -0.25208 -0.03658 -0.25532 -0.12734 -0.24769 C -0.12864 -0.25764 -0.13567 -0.26875 -0.13164 -0.27778 C -0.07291 -0.40949 -0.02109 -0.37315 0.13021 -0.41597 C 0.17513 -0.40787 0.22631 -0.41759 0.26485 -0.39213 C 0.28946 -0.37593 0.29727 -0.33727 0.29753 -0.30648 C 0.29896 -0.18102 0.26602 -0.125 0.17917 -0.05093 C 0.16576 -0.03958 0.14662 -0.04028 0.13021 -0.03495 C 0.12982 -0.04028 0.12487 -0.04792 0.12891 -0.05093 C 0.28477 -0.16551 0.26641 -0.13218 0.47513 -0.15394 C 0.50235 -0.14607 0.53295 -0.14653 0.55651 -0.13032 C 0.56615 -0.12361 0.56537 -0.10579 0.5625 -0.09375 C 0.55261 -0.05093 0.54844 -0.00116 0.51954 0.03009 C 0.45274 0.10231 0.34193 0.12315 0.25456 0.14745 C 0.24414 0.14491 0.23138 0.14722 0.22344 0.13958 C 0.21628 0.13241 0.21459 0.11968 0.21615 0.10949 C 0.22579 0.04421 0.23763 0.05023 0.28438 0.01736 C 0.29362 0.04491 0.30873 0.07083 0.31237 0.1 C 0.32084 0.16852 0.29362 0.20046 0.24571 0.24282 C 0.23881 0.24884 0.228 0.24699 0.21914 0.24907 C 0.19649 0.23634 0.17097 0.22801 0.15092 0.21088 C 0.09349 0.16204 0.07305 0.11296 0.04883 0.03958 C 0.04089 0.01505 0.03803 -0.01111 0.03269 -0.03657 C 0.03464 -0.05394 0.02852 -0.075 0.03842 -0.08889 C 0.07696 -0.14144 0.14037 -0.10301 0.18204 -0.09213 C 0.21224 -0.05694 0.25261 -0.01991 0.26355 0.03009 C 0.27526 0.08449 0.23256 0.26181 0.22644 0.27292 C 0.21589 0.29236 0.18503 0.28032 0.16433 0.28403 C 0.13933 0.31412 0.12227 0.35556 0.08881 0.37454 C 0.03907 0.40278 -0.01328 0.32199 -0.03398 0.29977 C -0.05221 0.26065 -0.07591 0.22407 -0.08867 0.18241 C -0.09557 0.15972 -0.0914 0.13472 -0.09166 0.11111 C -0.09205 0.0794 -0.09192 0.02662 -0.08125 -0.00486 C -0.07487 -0.02407 -0.0664 -0.04282 -0.05481 -0.0588 C -0.04479 -0.07199 -0.03086 -0.08102 -0.01757 -0.09051 C -0.01093 -0.09537 -0.00364 -0.10046 0.00456 -0.10162 C 0.02553 -0.10486 0.04688 -0.10278 0.0681 -0.10324 C 0.10847 -0.08889 0.12852 -0.09329 0.14362 -0.04444 C 0.14753 -0.03194 0.14948 -0.01551 0.14206 -0.00486 C 0.13217 0.00972 0.1125 0.01319 0.09779 0.02222 C 0.02644 0.01412 0.0448 0.02477 0.00157 0.00139 C 0.00092 0.00116 0.00053 0.00046 -4.16667E-6 3.7037E-7 " pathEditMode="relative" rAng="0" ptsTypes="AAAAAAAAAAAAAAAAAAAAAAAAAAAAAAAAAAAAAAAAAAAAAAAAA">
                                      <p:cBhvr>
                                        <p:cTn id="11" dur="2000" fill="hold"/>
                                        <p:tgtEl>
                                          <p:spTgt spid="5"/>
                                        </p:tgtEl>
                                        <p:attrNameLst>
                                          <p:attrName>ppt_x</p:attrName>
                                          <p:attrName>ppt_y</p:attrName>
                                        </p:attrNameLst>
                                      </p:cBhvr>
                                      <p:rCtr x="14284" y="4312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488</Words>
  <Application>Microsoft Office PowerPoint</Application>
  <PresentationFormat>Widescreen</PresentationFormat>
  <Paragraphs>24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القديسة ماري ألفونسين</vt:lpstr>
      <vt:lpstr>كيف عاشت القديسة ماري ألفونسين فضيلة المحبّة؟ </vt:lpstr>
      <vt:lpstr>لماذا تعتبر فضيلة المحبّة مهمة في حياتنا المسيحية؟</vt:lpstr>
      <vt:lpstr>كيف أستطيع أن أعيش فضيلة المحبّة في حياتي اليومية؟ </vt:lpstr>
      <vt:lpstr>موقف من حياتي حاولت فيه تطبيق فضيلة المحبّة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Lenovo</dc:creator>
  <cp:lastModifiedBy>Lenovo</cp:lastModifiedBy>
  <cp:revision>8</cp:revision>
  <dcterms:created xsi:type="dcterms:W3CDTF">2025-11-21T06:54:29Z</dcterms:created>
  <dcterms:modified xsi:type="dcterms:W3CDTF">2025-11-21T07:43:27Z</dcterms:modified>
</cp:coreProperties>
</file>