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4" autoAdjust="0"/>
    <p:restoredTop sz="94660"/>
  </p:normalViewPr>
  <p:slideViewPr>
    <p:cSldViewPr snapToGrid="0">
      <p:cViewPr varScale="1">
        <p:scale>
          <a:sx n="78" d="100"/>
          <a:sy n="78" d="100"/>
        </p:scale>
        <p:origin x="94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E2CC8-E6C3-F426-85AF-08D289A258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6F5832-D99D-8C4B-3D0D-FF61EA52B1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E97A3E-0D04-C661-6E0C-6DCC5B8610F3}"/>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AA1CAD9E-15E7-F597-B562-D8E1A65898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CACA1A-FDCE-643A-01D2-3C5373EBDDE2}"/>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215475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AF77-A113-544C-BBB4-E7E0063936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4B640A-D7F9-740E-1472-7E757425BD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C319A8-07E6-46F5-8448-D83A4A4CD26F}"/>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512BE8B0-88E9-432E-D22E-3CDD5D029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2F4B97-7A4F-995E-91B1-95B323028308}"/>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2518614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EDEBAC-0844-0B3E-F00D-EA96384227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47B38C-11D3-2AE9-524B-4922226678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8CBC96-0083-A6F0-1EAF-5473783EBF72}"/>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8E14AA5E-F4B4-ED68-85D2-ECC9D3403F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22C3E-70F7-0A5E-608D-8376E20F33DE}"/>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335752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66E5-D82B-0D26-CA74-F1B880C0A0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F8A473-2FCF-A708-1723-0783F4F6A2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B8C6ED-7B5C-81AD-8F13-71DFAD84F4B5}"/>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6F204F4E-BE0A-081B-89D8-CA60B614F2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2F997-FC9B-515B-26E2-DC202D5C3BF0}"/>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224445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6B68-EB53-DBC5-F0A6-68D35EE42E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A0F9A0-1400-DE56-0BC2-B649C044DB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277EF7-F6ED-6A93-142A-ED966AF50BF4}"/>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935212C0-F6D4-47D4-A4BB-2516152E87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9134CC-813E-58FF-6B87-C1B1E167F47D}"/>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3811954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5014B-B5FC-B409-A944-7E8EB629B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9CEF64-391E-BAAD-66EF-7FC54F6D0A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F9CFE1-3636-CB42-B603-6CA795C9C7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09D8BF-7D49-69AA-1697-05B51DDC4177}"/>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6" name="Footer Placeholder 5">
            <a:extLst>
              <a:ext uri="{FF2B5EF4-FFF2-40B4-BE49-F238E27FC236}">
                <a16:creationId xmlns:a16="http://schemas.microsoft.com/office/drawing/2014/main" id="{2A4A0E5E-7D48-8812-AE0B-3C27653C34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6A564-0A16-9A49-5721-6FD00B693262}"/>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168337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86B45-5E51-7768-B802-01956E1C8B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607B08-E37E-6EFD-D137-2CD3F2879D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6AA704-D7F4-E6FF-3E49-4D501113C2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7E5BA3-EA0C-5923-2D22-0A6785BFDB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36C329-D5A3-F52D-ECBF-4B5FEDC846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468ECE-4B82-914B-F0AB-B9B9132C194D}"/>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8" name="Footer Placeholder 7">
            <a:extLst>
              <a:ext uri="{FF2B5EF4-FFF2-40B4-BE49-F238E27FC236}">
                <a16:creationId xmlns:a16="http://schemas.microsoft.com/office/drawing/2014/main" id="{93667448-4CC1-A255-A3E3-00CEF782FE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A8EE85-1259-EC6C-0A02-9B1ED145AC66}"/>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726343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CC3C-A7B5-F715-F1C5-23901F7644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BD75E5-0A54-A1C3-83A8-8DA30319AB72}"/>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4" name="Footer Placeholder 3">
            <a:extLst>
              <a:ext uri="{FF2B5EF4-FFF2-40B4-BE49-F238E27FC236}">
                <a16:creationId xmlns:a16="http://schemas.microsoft.com/office/drawing/2014/main" id="{1DB399C2-63E4-65DE-8810-2C54CA0EE9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A9D701-D48D-BE89-1775-BD200F938BCE}"/>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3844216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ACB2FC-F7EB-CB99-E50B-EE243FE10D3F}"/>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3" name="Footer Placeholder 2">
            <a:extLst>
              <a:ext uri="{FF2B5EF4-FFF2-40B4-BE49-F238E27FC236}">
                <a16:creationId xmlns:a16="http://schemas.microsoft.com/office/drawing/2014/main" id="{27F8B4B8-5193-7035-9C7A-251D146167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87EAA1-B2AD-CF6E-8557-03421AEA1268}"/>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4053484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09DD4-34DB-33C3-4F40-DC89EA9493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A3CDD3-410A-48FA-369C-8248F25F8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9AF003-7320-93E4-1669-7A422B413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686352-D357-08EC-C1D6-FD1C2A3E68B9}"/>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6" name="Footer Placeholder 5">
            <a:extLst>
              <a:ext uri="{FF2B5EF4-FFF2-40B4-BE49-F238E27FC236}">
                <a16:creationId xmlns:a16="http://schemas.microsoft.com/office/drawing/2014/main" id="{5B1C0CE8-26E6-ED12-3CC4-5603E4C07B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3A8A68-5EAC-F1F5-344A-6DD91508EF4B}"/>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310236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AF74D-6A1F-CCE0-70F3-8C1E600C04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DF1E1F-F1B8-1F39-7F0D-78E17E5982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4F0D56-0292-ED4A-30DF-9952CE1453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CF24F3-F92A-A168-B1BE-59EF4B530698}"/>
              </a:ext>
            </a:extLst>
          </p:cNvPr>
          <p:cNvSpPr>
            <a:spLocks noGrp="1"/>
          </p:cNvSpPr>
          <p:nvPr>
            <p:ph type="dt" sz="half" idx="10"/>
          </p:nvPr>
        </p:nvSpPr>
        <p:spPr/>
        <p:txBody>
          <a:bodyPr/>
          <a:lstStyle/>
          <a:p>
            <a:fld id="{C306DF89-D889-4242-B3FC-DD16DAC27817}" type="datetimeFigureOut">
              <a:rPr lang="en-US" smtClean="0"/>
              <a:t>21/11/2025</a:t>
            </a:fld>
            <a:endParaRPr lang="en-US"/>
          </a:p>
        </p:txBody>
      </p:sp>
      <p:sp>
        <p:nvSpPr>
          <p:cNvPr id="6" name="Footer Placeholder 5">
            <a:extLst>
              <a:ext uri="{FF2B5EF4-FFF2-40B4-BE49-F238E27FC236}">
                <a16:creationId xmlns:a16="http://schemas.microsoft.com/office/drawing/2014/main" id="{299F3965-ACD5-EC07-4DCB-73A4DA406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62DAE-3619-2F24-202E-472E70FB1D4E}"/>
              </a:ext>
            </a:extLst>
          </p:cNvPr>
          <p:cNvSpPr>
            <a:spLocks noGrp="1"/>
          </p:cNvSpPr>
          <p:nvPr>
            <p:ph type="sldNum" sz="quarter" idx="12"/>
          </p:nvPr>
        </p:nvSpPr>
        <p:spPr/>
        <p:txBody>
          <a:bodyPr/>
          <a:lstStyle/>
          <a:p>
            <a:fld id="{1320D06E-A884-482B-B2A1-A28A916338DE}" type="slidenum">
              <a:rPr lang="en-US" smtClean="0"/>
              <a:t>‹#›</a:t>
            </a:fld>
            <a:endParaRPr lang="en-US"/>
          </a:p>
        </p:txBody>
      </p:sp>
    </p:spTree>
    <p:extLst>
      <p:ext uri="{BB962C8B-B14F-4D97-AF65-F5344CB8AC3E}">
        <p14:creationId xmlns:p14="http://schemas.microsoft.com/office/powerpoint/2010/main" val="3922183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B902B5-0C97-867A-21B0-5D78B6E9C7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1A1A0E-2D53-DE65-35C4-25E7414E15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131C21-AC0A-F4EE-DD5A-298F8CFBA1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306DF89-D889-4242-B3FC-DD16DAC27817}" type="datetimeFigureOut">
              <a:rPr lang="en-US" smtClean="0"/>
              <a:t>21/11/2025</a:t>
            </a:fld>
            <a:endParaRPr lang="en-US"/>
          </a:p>
        </p:txBody>
      </p:sp>
      <p:sp>
        <p:nvSpPr>
          <p:cNvPr id="5" name="Footer Placeholder 4">
            <a:extLst>
              <a:ext uri="{FF2B5EF4-FFF2-40B4-BE49-F238E27FC236}">
                <a16:creationId xmlns:a16="http://schemas.microsoft.com/office/drawing/2014/main" id="{088C74B8-ED3B-D042-6615-AB307886C1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FCD085E-8AC8-F994-4B82-56877A7E7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D06E-A884-482B-B2A1-A28A916338DE}" type="slidenum">
              <a:rPr lang="en-US" smtClean="0"/>
              <a:t>‹#›</a:t>
            </a:fld>
            <a:endParaRPr lang="en-US"/>
          </a:p>
        </p:txBody>
      </p:sp>
    </p:spTree>
    <p:extLst>
      <p:ext uri="{BB962C8B-B14F-4D97-AF65-F5344CB8AC3E}">
        <p14:creationId xmlns:p14="http://schemas.microsoft.com/office/powerpoint/2010/main" val="3664981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399DAA-E015-C0BF-E17F-C5C106176B11}"/>
              </a:ext>
            </a:extLst>
          </p:cNvPr>
          <p:cNvSpPr>
            <a:spLocks noGrp="1"/>
          </p:cNvSpPr>
          <p:nvPr>
            <p:ph type="ctrTitle"/>
          </p:nvPr>
        </p:nvSpPr>
        <p:spPr>
          <a:xfrm>
            <a:off x="1351280" y="2085788"/>
            <a:ext cx="9651999" cy="1862268"/>
          </a:xfrm>
        </p:spPr>
        <p:txBody>
          <a:bodyPr anchor="b">
            <a:noAutofit/>
          </a:bodyPr>
          <a:lstStyle/>
          <a:p>
            <a:r>
              <a:rPr lang="ar-JO" sz="11500" b="1" dirty="0">
                <a:solidFill>
                  <a:schemeClr val="tx1">
                    <a:lumMod val="65000"/>
                    <a:lumOff val="35000"/>
                  </a:schemeClr>
                </a:solidFill>
              </a:rPr>
              <a:t>مبادرة اللغة العربية</a:t>
            </a:r>
            <a:endParaRPr lang="en-US" sz="11500" b="1" dirty="0">
              <a:solidFill>
                <a:schemeClr val="tx1">
                  <a:lumMod val="65000"/>
                  <a:lumOff val="35000"/>
                </a:schemeClr>
              </a:solidFill>
            </a:endParaRPr>
          </a:p>
        </p:txBody>
      </p:sp>
      <p:sp>
        <p:nvSpPr>
          <p:cNvPr id="3" name="Subtitle 2">
            <a:extLst>
              <a:ext uri="{FF2B5EF4-FFF2-40B4-BE49-F238E27FC236}">
                <a16:creationId xmlns:a16="http://schemas.microsoft.com/office/drawing/2014/main" id="{42A8CD87-A6CE-02A0-0CA9-D668F9E13088}"/>
              </a:ext>
            </a:extLst>
          </p:cNvPr>
          <p:cNvSpPr>
            <a:spLocks noGrp="1"/>
          </p:cNvSpPr>
          <p:nvPr>
            <p:ph type="subTitle" idx="1"/>
          </p:nvPr>
        </p:nvSpPr>
        <p:spPr>
          <a:xfrm>
            <a:off x="3048000" y="4318000"/>
            <a:ext cx="6096000" cy="460190"/>
          </a:xfrm>
        </p:spPr>
        <p:txBody>
          <a:bodyPr anchor="t">
            <a:normAutofit fontScale="92500" lnSpcReduction="10000"/>
          </a:bodyPr>
          <a:lstStyle/>
          <a:p>
            <a:r>
              <a:rPr lang="ar-JO" sz="3200" b="1" dirty="0">
                <a:solidFill>
                  <a:srgbClr val="FF6600"/>
                </a:solidFill>
              </a:rPr>
              <a:t>سلمى سماره – الثامن (ب)</a:t>
            </a:r>
          </a:p>
          <a:p>
            <a:endParaRPr lang="ar-JO" sz="1400" b="1" dirty="0">
              <a:solidFill>
                <a:schemeClr val="tx1">
                  <a:lumMod val="65000"/>
                  <a:lumOff val="35000"/>
                </a:schemeClr>
              </a:solidFill>
            </a:endParaRPr>
          </a:p>
        </p:txBody>
      </p:sp>
    </p:spTree>
    <p:extLst>
      <p:ext uri="{BB962C8B-B14F-4D97-AF65-F5344CB8AC3E}">
        <p14:creationId xmlns:p14="http://schemas.microsoft.com/office/powerpoint/2010/main" val="21103749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A383E8-AF39-5626-0178-266FBCC32BC5}"/>
              </a:ext>
            </a:extLst>
          </p:cNvPr>
          <p:cNvSpPr>
            <a:spLocks noGrp="1"/>
          </p:cNvSpPr>
          <p:nvPr>
            <p:ph idx="1"/>
          </p:nvPr>
        </p:nvSpPr>
        <p:spPr>
          <a:xfrm>
            <a:off x="838200" y="530942"/>
            <a:ext cx="10515600" cy="5646021"/>
          </a:xfrm>
        </p:spPr>
        <p:txBody>
          <a:bodyPr>
            <a:normAutofit/>
          </a:bodyPr>
          <a:lstStyle/>
          <a:p>
            <a:pPr marL="0" indent="0" algn="r" rtl="1">
              <a:buNone/>
            </a:pPr>
            <a:r>
              <a:rPr lang="ar-JO" sz="4000" b="1" dirty="0"/>
              <a:t>اسم الرواية:</a:t>
            </a:r>
            <a:r>
              <a:rPr lang="en-US" sz="3600" b="1" dirty="0"/>
              <a:t> </a:t>
            </a:r>
            <a:r>
              <a:rPr lang="ar-JO" sz="3600" b="1" dirty="0">
                <a:solidFill>
                  <a:srgbClr val="FF6600"/>
                </a:solidFill>
              </a:rPr>
              <a:t>فاقد الحب.. يعطيه</a:t>
            </a:r>
            <a:br>
              <a:rPr lang="ar-JO" sz="3200" dirty="0"/>
            </a:br>
            <a:r>
              <a:rPr lang="ar-JO" sz="4000" b="1" dirty="0"/>
              <a:t>تأليف</a:t>
            </a:r>
            <a:r>
              <a:rPr lang="ar-JO" sz="3200" dirty="0">
                <a:solidFill>
                  <a:srgbClr val="FF0000"/>
                </a:solidFill>
              </a:rPr>
              <a:t>: </a:t>
            </a:r>
            <a:r>
              <a:rPr lang="ar-JO" sz="3200" b="1" dirty="0">
                <a:solidFill>
                  <a:srgbClr val="FF0000"/>
                </a:solidFill>
              </a:rPr>
              <a:t>رانية حسين أمين</a:t>
            </a:r>
            <a:endParaRPr lang="ar-JO" sz="3200" dirty="0">
              <a:solidFill>
                <a:srgbClr val="FF0000"/>
              </a:solidFill>
            </a:endParaRPr>
          </a:p>
          <a:p>
            <a:pPr marL="0" indent="0" algn="r" rtl="1">
              <a:buNone/>
            </a:pPr>
            <a:endParaRPr lang="ar-JO" sz="3200" dirty="0"/>
          </a:p>
          <a:p>
            <a:pPr marL="0" indent="0" algn="r" rtl="1">
              <a:buNone/>
            </a:pPr>
            <a:r>
              <a:rPr lang="ar-JO" sz="3600" b="1" dirty="0"/>
              <a:t>معلومات عن الكاتبة</a:t>
            </a:r>
          </a:p>
          <a:p>
            <a:pPr marL="0" indent="0" algn="r" rtl="1">
              <a:buNone/>
            </a:pPr>
            <a:r>
              <a:rPr lang="ar-JO" sz="3200" b="1" dirty="0"/>
              <a:t>الاسم:</a:t>
            </a:r>
            <a:r>
              <a:rPr lang="ar-JO" sz="3200" dirty="0"/>
              <a:t> رانية حسين أمين</a:t>
            </a:r>
          </a:p>
          <a:p>
            <a:pPr marL="0" indent="0" algn="r" rtl="1">
              <a:buNone/>
            </a:pPr>
            <a:r>
              <a:rPr lang="ar-JO" sz="3200" b="1" dirty="0"/>
              <a:t>الجنسية:</a:t>
            </a:r>
            <a:r>
              <a:rPr lang="ar-JO" sz="3200" dirty="0"/>
              <a:t> مصرية</a:t>
            </a:r>
          </a:p>
          <a:p>
            <a:pPr marL="0" indent="0" algn="r" rtl="1">
              <a:buNone/>
            </a:pPr>
            <a:r>
              <a:rPr lang="ar-JO" sz="3200" b="1" dirty="0"/>
              <a:t>المؤهل:</a:t>
            </a:r>
            <a:r>
              <a:rPr lang="ar-JO" sz="3200" dirty="0"/>
              <a:t> درست علم النفس في الجامعة الأمريكية بالقاهرة.</a:t>
            </a:r>
          </a:p>
          <a:p>
            <a:pPr marL="0" indent="0" algn="r" rtl="1">
              <a:buNone/>
            </a:pPr>
            <a:r>
              <a:rPr lang="ar-JO" sz="3200" b="1" dirty="0"/>
              <a:t>الاهتمامات:</a:t>
            </a:r>
            <a:r>
              <a:rPr lang="ar-JO" sz="3200" dirty="0"/>
              <a:t> الكتابة للأطفال واليافعين، الرسم، وتنظيم ورش عمل للأطفال خاصة ذوي الاحتياجات الخاصة.</a:t>
            </a:r>
          </a:p>
          <a:p>
            <a:pPr marL="0" indent="0" algn="r" rtl="1">
              <a:buNone/>
            </a:pPr>
            <a:endParaRPr lang="en-US" dirty="0"/>
          </a:p>
        </p:txBody>
      </p:sp>
      <p:pic>
        <p:nvPicPr>
          <p:cNvPr id="5" name="Picture 4">
            <a:extLst>
              <a:ext uri="{FF2B5EF4-FFF2-40B4-BE49-F238E27FC236}">
                <a16:creationId xmlns:a16="http://schemas.microsoft.com/office/drawing/2014/main" id="{0013D73E-B8AE-D520-9C89-B651CB8A5D5B}"/>
              </a:ext>
            </a:extLst>
          </p:cNvPr>
          <p:cNvPicPr>
            <a:picLocks noChangeAspect="1"/>
          </p:cNvPicPr>
          <p:nvPr/>
        </p:nvPicPr>
        <p:blipFill>
          <a:blip r:embed="rId2"/>
          <a:stretch>
            <a:fillRect/>
          </a:stretch>
        </p:blipFill>
        <p:spPr>
          <a:xfrm>
            <a:off x="1043851" y="530942"/>
            <a:ext cx="2816619" cy="3949618"/>
          </a:xfrm>
          <a:prstGeom prst="rect">
            <a:avLst/>
          </a:prstGeom>
        </p:spPr>
      </p:pic>
    </p:spTree>
    <p:extLst>
      <p:ext uri="{BB962C8B-B14F-4D97-AF65-F5344CB8AC3E}">
        <p14:creationId xmlns:p14="http://schemas.microsoft.com/office/powerpoint/2010/main" val="234398280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C3AF91-E241-C235-9804-92B28F18D10D}"/>
              </a:ext>
            </a:extLst>
          </p:cNvPr>
          <p:cNvSpPr>
            <a:spLocks noGrp="1"/>
          </p:cNvSpPr>
          <p:nvPr>
            <p:ph type="title"/>
          </p:nvPr>
        </p:nvSpPr>
        <p:spPr>
          <a:xfrm>
            <a:off x="686834" y="1153572"/>
            <a:ext cx="3200400" cy="4461163"/>
          </a:xfrm>
        </p:spPr>
        <p:txBody>
          <a:bodyPr>
            <a:normAutofit/>
          </a:bodyPr>
          <a:lstStyle/>
          <a:p>
            <a:pPr rtl="1"/>
            <a:br>
              <a:rPr lang="ar-JO" b="1">
                <a:solidFill>
                  <a:srgbClr val="FFFFFF"/>
                </a:solidFill>
              </a:rPr>
            </a:br>
            <a:r>
              <a:rPr lang="ar-JO" b="1">
                <a:solidFill>
                  <a:srgbClr val="FFFFFF"/>
                </a:solidFill>
              </a:rPr>
              <a:t>تلخيص الرِواية</a:t>
            </a:r>
            <a:br>
              <a:rPr lang="ar-JO" b="1">
                <a:solidFill>
                  <a:srgbClr val="FFFFFF"/>
                </a:solidFill>
              </a:rPr>
            </a:b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A7CBCC6-6523-CD70-1DE1-4006E4837ED3}"/>
              </a:ext>
            </a:extLst>
          </p:cNvPr>
          <p:cNvSpPr>
            <a:spLocks noGrp="1"/>
          </p:cNvSpPr>
          <p:nvPr>
            <p:ph idx="1"/>
          </p:nvPr>
        </p:nvSpPr>
        <p:spPr>
          <a:xfrm>
            <a:off x="4447308" y="150726"/>
            <a:ext cx="6906491" cy="6545042"/>
          </a:xfrm>
        </p:spPr>
        <p:txBody>
          <a:bodyPr anchor="ctr">
            <a:normAutofit/>
          </a:bodyPr>
          <a:lstStyle/>
          <a:p>
            <a:pPr marL="0" indent="0" algn="r" rtl="1">
              <a:buNone/>
            </a:pPr>
            <a:r>
              <a:rPr lang="ar-JO" dirty="0"/>
              <a:t>الرواية تناقش فكرة أن الحب يمكن أن يولد حتى في بيئة خالية منه، و تعاكس المقولة الشهيرة </a:t>
            </a:r>
            <a:r>
              <a:rPr lang="ar-JO" i="1" dirty="0"/>
              <a:t>"فاقد الشيء لا يعطيه"</a:t>
            </a:r>
            <a:r>
              <a:rPr lang="ar-JO" dirty="0"/>
              <a:t>.</a:t>
            </a:r>
          </a:p>
          <a:p>
            <a:pPr marL="0" indent="0" algn="r" rtl="1">
              <a:buNone/>
            </a:pPr>
            <a:br>
              <a:rPr lang="ar-JO" dirty="0"/>
            </a:br>
            <a:r>
              <a:rPr lang="ar-JO" dirty="0"/>
              <a:t>ثلاث شخصيات:</a:t>
            </a:r>
          </a:p>
          <a:p>
            <a:pPr algn="r" rtl="1"/>
            <a:r>
              <a:rPr lang="ar-JO" b="1" dirty="0"/>
              <a:t>كلب</a:t>
            </a:r>
            <a:r>
              <a:rPr lang="ar-JO" dirty="0"/>
              <a:t> انتُزع من أمه ولم يعرف الحنان.</a:t>
            </a:r>
          </a:p>
          <a:p>
            <a:pPr algn="r" rtl="1"/>
            <a:r>
              <a:rPr lang="ar-JO" b="1" dirty="0"/>
              <a:t>صبي</a:t>
            </a:r>
            <a:r>
              <a:rPr lang="ar-JO" dirty="0"/>
              <a:t> لم يختبر الحب إلا قليلًا.</a:t>
            </a:r>
          </a:p>
          <a:p>
            <a:pPr algn="r" rtl="1"/>
            <a:r>
              <a:rPr lang="ar-JO" b="1" dirty="0"/>
              <a:t>سيدة عجوز</a:t>
            </a:r>
            <a:r>
              <a:rPr lang="ar-JO" dirty="0"/>
              <a:t> فقدت الحب وسط عالم مادي قاسٍ.</a:t>
            </a:r>
          </a:p>
          <a:p>
            <a:pPr marL="0" indent="0" algn="r" rtl="1">
              <a:buNone/>
            </a:pPr>
            <a:endParaRPr lang="ar-JO" dirty="0"/>
          </a:p>
          <a:p>
            <a:pPr marL="0" indent="0" algn="r" rtl="1">
              <a:buNone/>
            </a:pPr>
            <a:r>
              <a:rPr lang="ar-JO" dirty="0"/>
              <a:t>يلتقي هؤلاء الثلاثة في الشارع، بلا مأوى ولا ممتلكات، لكنهم يكتشفون أن بداخلهم بذرة حب لم تمت، فينمو هذا الحب بينهم ويغير حياتهم، ليؤكد أن الحب قوة قادرة على تحويل الألم إلى دفء، حتى في أقسى الظروف.</a:t>
            </a:r>
          </a:p>
          <a:p>
            <a:pPr marL="0" indent="0" algn="r" rtl="1">
              <a:buNone/>
            </a:pPr>
            <a:endParaRPr lang="en-US" dirty="0"/>
          </a:p>
          <a:p>
            <a:pPr algn="r"/>
            <a:endParaRPr lang="en-US" dirty="0"/>
          </a:p>
        </p:txBody>
      </p:sp>
    </p:spTree>
    <p:extLst>
      <p:ext uri="{BB962C8B-B14F-4D97-AF65-F5344CB8AC3E}">
        <p14:creationId xmlns:p14="http://schemas.microsoft.com/office/powerpoint/2010/main" val="15287774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FDF522-FB2D-4BA9-BD76-DF0281EC1039}"/>
              </a:ext>
            </a:extLst>
          </p:cNvPr>
          <p:cNvSpPr>
            <a:spLocks noGrp="1"/>
          </p:cNvSpPr>
          <p:nvPr>
            <p:ph idx="1"/>
          </p:nvPr>
        </p:nvSpPr>
        <p:spPr>
          <a:xfrm>
            <a:off x="838200" y="447040"/>
            <a:ext cx="10515600" cy="5729923"/>
          </a:xfrm>
        </p:spPr>
        <p:txBody>
          <a:bodyPr>
            <a:normAutofit lnSpcReduction="10000"/>
          </a:bodyPr>
          <a:lstStyle/>
          <a:p>
            <a:pPr marL="0" indent="0" algn="r" rtl="1">
              <a:buNone/>
            </a:pPr>
            <a:r>
              <a:rPr lang="ar-JO" sz="4000" b="1" dirty="0">
                <a:solidFill>
                  <a:srgbClr val="FF6600"/>
                </a:solidFill>
              </a:rPr>
              <a:t>الأحداث في الروِِاية</a:t>
            </a:r>
          </a:p>
          <a:p>
            <a:pPr algn="r" rtl="1"/>
            <a:r>
              <a:rPr lang="ar-JO" dirty="0"/>
              <a:t>تقديم الشخصيات الثلاثة المحرومين من الحب: </a:t>
            </a:r>
          </a:p>
          <a:p>
            <a:pPr marL="0" indent="0" algn="r" rtl="1">
              <a:buNone/>
            </a:pPr>
            <a:endParaRPr lang="ar-JO" sz="1100" dirty="0"/>
          </a:p>
          <a:p>
            <a:pPr lvl="1" algn="r" rtl="1"/>
            <a:r>
              <a:rPr lang="ar-JO" b="1" dirty="0"/>
              <a:t>الكلب</a:t>
            </a:r>
            <a:r>
              <a:rPr lang="ar-JO" dirty="0"/>
              <a:t>: يُنتزع من أمه ويعيش بلا حنان.</a:t>
            </a:r>
          </a:p>
          <a:p>
            <a:pPr lvl="1" algn="r" rtl="1"/>
            <a:r>
              <a:rPr lang="ar-JO" b="1" dirty="0"/>
              <a:t>الصبي</a:t>
            </a:r>
            <a:r>
              <a:rPr lang="ar-JO" dirty="0"/>
              <a:t>: يعاني من الوحدة وقلة الحب في حياته.</a:t>
            </a:r>
          </a:p>
          <a:p>
            <a:pPr lvl="1" algn="r" rtl="1"/>
            <a:r>
              <a:rPr lang="ar-JO" b="1" dirty="0"/>
              <a:t>السيدة العجوز</a:t>
            </a:r>
            <a:r>
              <a:rPr lang="ar-JO" dirty="0"/>
              <a:t>: فقدت الحب وسط عالم مادي قاسٍ.</a:t>
            </a:r>
          </a:p>
          <a:p>
            <a:pPr marL="457200" lvl="1" indent="0" algn="r" rtl="1">
              <a:buNone/>
            </a:pPr>
            <a:endParaRPr lang="ar-JO" sz="700" dirty="0"/>
          </a:p>
          <a:p>
            <a:pPr algn="r" rtl="1"/>
            <a:r>
              <a:rPr lang="ar-JO" dirty="0"/>
              <a:t>تلتقي الشخصيات في الشارع.</a:t>
            </a:r>
          </a:p>
          <a:p>
            <a:pPr algn="r" rtl="1"/>
            <a:r>
              <a:rPr lang="ar-JO" dirty="0"/>
              <a:t>بداية تكوين رابطة بينهم رغم اختلافاتهم.</a:t>
            </a:r>
          </a:p>
          <a:p>
            <a:pPr algn="r" rtl="1"/>
            <a:r>
              <a:rPr lang="ar-JO" dirty="0"/>
              <a:t>الحب يمكن أن يولد حتى في بيئة قاسية.</a:t>
            </a:r>
          </a:p>
          <a:p>
            <a:pPr algn="r" rtl="1"/>
            <a:r>
              <a:rPr lang="ar-JO" dirty="0"/>
              <a:t>الشخصيات تبدأ في مشاركة ما لديها من مشاعر بسيطة.</a:t>
            </a:r>
          </a:p>
          <a:p>
            <a:pPr algn="r" rtl="1"/>
            <a:r>
              <a:rPr lang="ar-JO" dirty="0"/>
              <a:t>الحب يظهر في أفعال صغيرة: مساعدة، اهتمام ويصبح قوة دافعة لتغيير حياتهم.</a:t>
            </a:r>
          </a:p>
          <a:p>
            <a:pPr algn="r" rtl="1"/>
            <a:r>
              <a:rPr lang="ar-JO" dirty="0"/>
              <a:t>رغم الفقر والوحدة، يخلقون عالمًا صغيرًا مليئًا بالرحمة و الحب.</a:t>
            </a:r>
          </a:p>
        </p:txBody>
      </p:sp>
    </p:spTree>
    <p:extLst>
      <p:ext uri="{BB962C8B-B14F-4D97-AF65-F5344CB8AC3E}">
        <p14:creationId xmlns:p14="http://schemas.microsoft.com/office/powerpoint/2010/main" val="17249761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D23CBE-E4A0-78B1-DC1D-4C39A8696CA4}"/>
              </a:ext>
            </a:extLst>
          </p:cNvPr>
          <p:cNvSpPr>
            <a:spLocks noGrp="1"/>
          </p:cNvSpPr>
          <p:nvPr>
            <p:ph idx="1"/>
          </p:nvPr>
        </p:nvSpPr>
        <p:spPr>
          <a:xfrm>
            <a:off x="838200" y="1423555"/>
            <a:ext cx="10515600" cy="4753408"/>
          </a:xfrm>
        </p:spPr>
        <p:txBody>
          <a:bodyPr>
            <a:normAutofit lnSpcReduction="10000"/>
          </a:bodyPr>
          <a:lstStyle/>
          <a:p>
            <a:pPr marL="0" indent="0" algn="r" rtl="1">
              <a:buNone/>
            </a:pPr>
            <a:r>
              <a:rPr lang="ar-JO" sz="3200" b="1" dirty="0"/>
              <a:t>عبارات ِجميلة من الرواية</a:t>
            </a:r>
          </a:p>
          <a:p>
            <a:pPr marL="0" indent="0" algn="r" rtl="1">
              <a:buNone/>
            </a:pPr>
            <a:endParaRPr lang="ar-JO" sz="3200" dirty="0"/>
          </a:p>
          <a:p>
            <a:pPr algn="r" rtl="1"/>
            <a:r>
              <a:rPr lang="ar-JO" sz="3200" i="1" dirty="0"/>
              <a:t>" فاذا استطعنا ملء قلوبنا بالحب سنستطيع أن ننشر المحبة من حولنا و سنملأ قلوب من حولنا به ففاقد الحب قد يعطيه, ولكن القلب الممتلئ به بالتأكيد سيحول هذا العالم الى واقع أجمل بكثير". </a:t>
            </a:r>
          </a:p>
          <a:p>
            <a:pPr algn="r" rtl="1"/>
            <a:endParaRPr lang="ar-JO" sz="3200" i="1" dirty="0"/>
          </a:p>
          <a:p>
            <a:pPr marL="0" indent="0" algn="r" rtl="1">
              <a:buNone/>
            </a:pPr>
            <a:endParaRPr lang="ar-JO" sz="3200" i="1" dirty="0"/>
          </a:p>
          <a:p>
            <a:pPr algn="r" rtl="1"/>
            <a:r>
              <a:rPr lang="ar-JO" sz="3200" b="1" dirty="0"/>
              <a:t>جوهر الرواية يتمحور حول:</a:t>
            </a:r>
          </a:p>
          <a:p>
            <a:pPr marL="0" indent="0" algn="r" rtl="1">
              <a:buNone/>
            </a:pPr>
            <a:r>
              <a:rPr lang="ar-JO" sz="3200" dirty="0"/>
              <a:t> العطاء و الحب رغم الحرمان، والتعاطف مع الآخرين رغم الجراح.</a:t>
            </a:r>
          </a:p>
          <a:p>
            <a:pPr marL="0" indent="0" algn="r" rtl="1">
              <a:buNone/>
            </a:pPr>
            <a:endParaRPr lang="en-US" sz="3200" dirty="0"/>
          </a:p>
        </p:txBody>
      </p:sp>
    </p:spTree>
    <p:extLst>
      <p:ext uri="{BB962C8B-B14F-4D97-AF65-F5344CB8AC3E}">
        <p14:creationId xmlns:p14="http://schemas.microsoft.com/office/powerpoint/2010/main" val="754256510"/>
      </p:ext>
    </p:extLst>
  </p:cSld>
  <p:clrMapOvr>
    <a:masterClrMapping/>
  </p:clrMapOvr>
  <p:transition spd="slow">
    <p:cove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247</TotalTime>
  <Words>315</Words>
  <Application>Microsoft Office PowerPoint</Application>
  <PresentationFormat>Widescreen</PresentationFormat>
  <Paragraphs>37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مبادرة اللغة العربية</vt:lpstr>
      <vt:lpstr>PowerPoint Presentation</vt:lpstr>
      <vt:lpstr> تلخيص الرِواية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BAYYARI, Wafa</dc:creator>
  <cp:lastModifiedBy>BAYYARI, Wafa</cp:lastModifiedBy>
  <cp:revision>3</cp:revision>
  <dcterms:created xsi:type="dcterms:W3CDTF">2025-11-21T16:21:26Z</dcterms:created>
  <dcterms:modified xsi:type="dcterms:W3CDTF">2025-11-21T20:29:35Z</dcterms:modified>
</cp:coreProperties>
</file>