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81" r:id="rId5"/>
    <p:sldId id="284" r:id="rId6"/>
    <p:sldId id="280" r:id="rId7"/>
    <p:sldId id="278" r:id="rId8"/>
    <p:sldId id="261" r:id="rId9"/>
    <p:sldId id="273" r:id="rId10"/>
    <p:sldId id="279" r:id="rId11"/>
    <p:sldId id="265"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p:cViewPr varScale="1">
        <p:scale>
          <a:sx n="78" d="100"/>
          <a:sy n="78" d="100"/>
        </p:scale>
        <p:origin x="878" y="67"/>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22/11/2025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22/11/2025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3A35-1FA6-84F9-C9C9-8EFD760A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DB01-A300-500A-E9FF-5021D5B2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0371-6E13-9BA6-3274-E7DFC0AA83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D689E-823E-FB48-22C9-BEE63C553E8C}"/>
              </a:ext>
            </a:extLst>
          </p:cNvPr>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221729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3</a:t>
            </a:fld>
            <a:endParaRPr lang="en-US"/>
          </a:p>
        </p:txBody>
      </p:sp>
    </p:spTree>
    <p:extLst>
      <p:ext uri="{BB962C8B-B14F-4D97-AF65-F5344CB8AC3E}">
        <p14:creationId xmlns:p14="http://schemas.microsoft.com/office/powerpoint/2010/main" val="229501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4</a:t>
            </a:fld>
            <a:endParaRPr lang="en-US"/>
          </a:p>
        </p:txBody>
      </p:sp>
    </p:spTree>
    <p:extLst>
      <p:ext uri="{BB962C8B-B14F-4D97-AF65-F5344CB8AC3E}">
        <p14:creationId xmlns:p14="http://schemas.microsoft.com/office/powerpoint/2010/main" val="85450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5</a:t>
            </a:fld>
            <a:endParaRPr lang="en-US"/>
          </a:p>
        </p:txBody>
      </p:sp>
    </p:spTree>
    <p:extLst>
      <p:ext uri="{BB962C8B-B14F-4D97-AF65-F5344CB8AC3E}">
        <p14:creationId xmlns:p14="http://schemas.microsoft.com/office/powerpoint/2010/main" val="83833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6</a:t>
            </a:fld>
            <a:endParaRPr lang="en-US"/>
          </a:p>
        </p:txBody>
      </p:sp>
    </p:spTree>
    <p:extLst>
      <p:ext uri="{BB962C8B-B14F-4D97-AF65-F5344CB8AC3E}">
        <p14:creationId xmlns:p14="http://schemas.microsoft.com/office/powerpoint/2010/main" val="315543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7</a:t>
            </a:fld>
            <a:endParaRPr lang="en-US"/>
          </a:p>
        </p:txBody>
      </p:sp>
    </p:spTree>
    <p:extLst>
      <p:ext uri="{BB962C8B-B14F-4D97-AF65-F5344CB8AC3E}">
        <p14:creationId xmlns:p14="http://schemas.microsoft.com/office/powerpoint/2010/main" val="2793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8</a:t>
            </a:fld>
            <a:endParaRPr lang="en-US"/>
          </a:p>
        </p:txBody>
      </p:sp>
    </p:spTree>
    <p:extLst>
      <p:ext uri="{BB962C8B-B14F-4D97-AF65-F5344CB8AC3E}">
        <p14:creationId xmlns:p14="http://schemas.microsoft.com/office/powerpoint/2010/main" val="101561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3D847DE-29F2-8ABB-1718-34BED4F37718}"/>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22/11/2025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22/11/2025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4388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117600" y="762000"/>
            <a:ext cx="5066250" cy="2900680"/>
          </a:xfrm>
        </p:spPr>
        <p:txBody>
          <a:bodyPr anchor="b">
            <a:noAutofit/>
          </a:bodyPr>
          <a:lstStyle>
            <a:lvl1pPr algn="ctr">
              <a:defRPr sz="32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82836803-D9E6-3DF1-3B90-1E7E677CC7B7}"/>
              </a:ext>
            </a:extLst>
          </p:cNvPr>
          <p:cNvSpPr>
            <a:spLocks noGrp="1"/>
          </p:cNvSpPr>
          <p:nvPr>
            <p:ph type="pic" sz="quarter" idx="10" hasCustomPrompt="1"/>
          </p:nvPr>
        </p:nvSpPr>
        <p:spPr>
          <a:xfrm flipH="1">
            <a:off x="6086167" y="-22225"/>
            <a:ext cx="6080760" cy="6902450"/>
          </a:xfrm>
          <a:prstGeom prst="parallelogram">
            <a:avLst/>
          </a:prstGeom>
          <a:ln>
            <a:noFill/>
          </a:ln>
        </p:spPr>
        <p:txBody>
          <a:bodyPr lIns="0" tIns="0">
            <a:normAutofit/>
          </a:bodyPr>
          <a:lstStyle>
            <a:lvl1pPr marL="0" indent="0" algn="l">
              <a:buNone/>
              <a:defRPr sz="2000"/>
            </a:lvl1pPr>
          </a:lstStyle>
          <a:p>
            <a:r>
              <a:rPr lang="en-US" dirty="0"/>
              <a:t>Click icon to add image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117600" y="4145280"/>
            <a:ext cx="5066250" cy="690880"/>
          </a:xfrm>
          <a:gradFill flip="none" rotWithShape="1">
            <a:gsLst>
              <a:gs pos="0">
                <a:schemeClr val="accent5"/>
              </a:gs>
              <a:gs pos="100000">
                <a:schemeClr val="accent2">
                  <a:lumMod val="97000"/>
                  <a:lumOff val="3000"/>
                </a:schemeClr>
              </a:gs>
              <a:gs pos="50000">
                <a:schemeClr val="accent1"/>
              </a:gs>
            </a:gsLst>
            <a:lin ang="10200000" scaled="0"/>
            <a:tileRect/>
          </a:gradFill>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92418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22/11/2025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11" name="Content Placeholder 10">
            <a:extLst>
              <a:ext uri="{FF2B5EF4-FFF2-40B4-BE49-F238E27FC236}">
                <a16:creationId xmlns:a16="http://schemas.microsoft.com/office/drawing/2014/main" id="{2D2DE411-9D7C-15AE-0B59-F26B2BF8C522}"/>
              </a:ext>
            </a:extLst>
          </p:cNvPr>
          <p:cNvSpPr>
            <a:spLocks noGrp="1"/>
          </p:cNvSpPr>
          <p:nvPr>
            <p:ph sz="quarter" idx="13" hasCustomPrompt="1"/>
          </p:nvPr>
        </p:nvSpPr>
        <p:spPr>
          <a:xfrm>
            <a:off x="838200" y="2024781"/>
            <a:ext cx="2878394" cy="4137189"/>
          </a:xfrm>
        </p:spPr>
        <p:txBody>
          <a:bodyPr>
            <a:normAutofit/>
          </a:bodyPr>
          <a:lstStyle>
            <a:lvl1pPr marL="342900" indent="-342900">
              <a:spcBef>
                <a:spcPts val="1000"/>
              </a:spcBef>
              <a:spcAft>
                <a:spcPts val="1000"/>
              </a:spcAft>
              <a:buClr>
                <a:schemeClr val="accent2"/>
              </a:buClr>
              <a:buFont typeface="+mj-lt"/>
              <a:buAutoNum type="arabicPeriod"/>
              <a:defRPr sz="1800">
                <a:latin typeface="+mn-lt"/>
              </a:defRPr>
            </a:lvl1pPr>
            <a:lvl2pPr marL="800100" indent="-342900">
              <a:spcBef>
                <a:spcPts val="1000"/>
              </a:spcBef>
              <a:spcAft>
                <a:spcPts val="1000"/>
              </a:spcAft>
              <a:buClr>
                <a:schemeClr val="accent2"/>
              </a:buClr>
              <a:buFont typeface="+mj-lt"/>
              <a:buAutoNum type="alphaLcPeriod"/>
              <a:defRPr sz="1800">
                <a:latin typeface="+mn-lt"/>
              </a:defRPr>
            </a:lvl2pPr>
            <a:lvl3pPr marL="1257300" indent="-342900">
              <a:spcBef>
                <a:spcPts val="1000"/>
              </a:spcBef>
              <a:spcAft>
                <a:spcPts val="1000"/>
              </a:spcAft>
              <a:buClr>
                <a:schemeClr val="accent2"/>
              </a:buClr>
              <a:buFont typeface="+mj-lt"/>
              <a:buAutoNum type="arabicParenR"/>
              <a:defRPr sz="1800">
                <a:latin typeface="+mn-lt"/>
              </a:defRPr>
            </a:lvl3pPr>
            <a:lvl4pPr marL="1714500" indent="-342900">
              <a:spcBef>
                <a:spcPts val="1000"/>
              </a:spcBef>
              <a:spcAft>
                <a:spcPts val="1000"/>
              </a:spcAft>
              <a:buClr>
                <a:schemeClr val="accent2"/>
              </a:buClr>
              <a:buFont typeface="+mj-lt"/>
              <a:buAutoNum type="alphaLcParenR"/>
              <a:defRPr sz="1800">
                <a:latin typeface="+mn-lt"/>
              </a:defRPr>
            </a:lvl4pPr>
            <a:lvl5pPr marL="2057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10">
            <a:extLst>
              <a:ext uri="{FF2B5EF4-FFF2-40B4-BE49-F238E27FC236}">
                <a16:creationId xmlns:a16="http://schemas.microsoft.com/office/drawing/2014/main" id="{60FEDE7C-502F-ECFE-4136-E99206849C2A}"/>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22/11/2025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1" y="448056"/>
            <a:ext cx="6172200" cy="1581912"/>
          </a:xfrm>
        </p:spPr>
        <p:txBody>
          <a:bodyPr anchor="b" anchorCtr="0">
            <a:noAutofit/>
          </a:bodyPr>
          <a:lstStyle>
            <a:lvl1pPr>
              <a:defRPr sz="3200"/>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5F30E2A0-23EF-51B1-8ABD-00429EEA0642}"/>
              </a:ext>
            </a:extLst>
          </p:cNvPr>
          <p:cNvSpPr>
            <a:spLocks noGrp="1"/>
          </p:cNvSpPr>
          <p:nvPr>
            <p:ph sz="quarter" idx="14" hasCustomPrompt="1"/>
          </p:nvPr>
        </p:nvSpPr>
        <p:spPr>
          <a:xfrm>
            <a:off x="838200" y="2257063"/>
            <a:ext cx="4894006" cy="3904906"/>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AF15552F-C66B-341F-2D37-0389710BA5E2}"/>
              </a:ext>
            </a:extLst>
          </p:cNvPr>
          <p:cNvSpPr>
            <a:spLocks noGrp="1"/>
          </p:cNvSpPr>
          <p:nvPr>
            <p:ph type="pic" sz="quarter" idx="10"/>
          </p:nvPr>
        </p:nvSpPr>
        <p:spPr>
          <a:xfrm>
            <a:off x="7500938" y="-22225"/>
            <a:ext cx="4714875" cy="6880225"/>
          </a:xfrm>
        </p:spPr>
        <p:txBody>
          <a:bodyPr>
            <a:normAutofit/>
          </a:bodyPr>
          <a:lstStyle>
            <a:lvl1pPr marL="0" indent="0" algn="ctr">
              <a:buNone/>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id="{0D8DCC6D-8B88-7BE0-7240-F743AE09EC48}"/>
              </a:ext>
              <a:ext uri="{C183D7F6-B498-43B3-948B-1728B52AA6E4}">
                <adec:decorative xmlns:adec="http://schemas.microsoft.com/office/drawing/2017/decorative" val="1"/>
              </a:ext>
            </a:extLst>
          </p:cNvPr>
          <p:cNvSpPr/>
          <p:nvPr userDrawn="1"/>
        </p:nvSpPr>
        <p:spPr>
          <a:xfrm>
            <a:off x="993814"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4" name="Content Placeholder 10">
            <a:extLst>
              <a:ext uri="{FF2B5EF4-FFF2-40B4-BE49-F238E27FC236}">
                <a16:creationId xmlns:a16="http://schemas.microsoft.com/office/drawing/2014/main" id="{9C3ED3BF-FF6B-07FA-72C4-F6102A8558AF}"/>
              </a:ext>
            </a:extLst>
          </p:cNvPr>
          <p:cNvSpPr>
            <a:spLocks noGrp="1"/>
          </p:cNvSpPr>
          <p:nvPr>
            <p:ph sz="quarter" idx="15" hasCustomPrompt="1"/>
          </p:nvPr>
        </p:nvSpPr>
        <p:spPr>
          <a:xfrm>
            <a:off x="896074" y="2106591"/>
            <a:ext cx="2067045" cy="3633787"/>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600">
                <a:latin typeface="+mn-lt"/>
              </a:defRPr>
            </a:lvl2pPr>
            <a:lvl3pPr marL="457200" indent="-228600">
              <a:spcBef>
                <a:spcPts val="1000"/>
              </a:spcBef>
              <a:spcAft>
                <a:spcPts val="1000"/>
              </a:spcAft>
              <a:buClr>
                <a:schemeClr val="accent2"/>
              </a:buClr>
              <a:buFont typeface="Wingdings" panose="05000000000000000000" pitchFamily="2" charset="2"/>
              <a:buChar char="§"/>
              <a:defRPr sz="1400">
                <a:latin typeface="+mn-lt"/>
              </a:defRPr>
            </a:lvl3pPr>
            <a:lvl4pPr marL="685800" indent="-228600">
              <a:spcBef>
                <a:spcPts val="1000"/>
              </a:spcBef>
              <a:spcAft>
                <a:spcPts val="1000"/>
              </a:spcAft>
              <a:buClr>
                <a:schemeClr val="accent2"/>
              </a:buClr>
              <a:buFont typeface="Wingdings" panose="05000000000000000000" pitchFamily="2" charset="2"/>
              <a:buChar char="§"/>
              <a:defRPr sz="1400">
                <a:latin typeface="+mn-lt"/>
              </a:defRPr>
            </a:lvl4pPr>
            <a:lvl5pPr marL="914400" indent="-228600">
              <a:spcBef>
                <a:spcPts val="1000"/>
              </a:spcBef>
              <a:spcAft>
                <a:spcPts val="1000"/>
              </a:spcAft>
              <a:buClr>
                <a:schemeClr val="accent2"/>
              </a:buClr>
              <a:buFont typeface="Wingdings" panose="05000000000000000000" pitchFamily="2" charset="2"/>
              <a:buChar cha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3483980" y="2106591"/>
            <a:ext cx="7869820" cy="4016713"/>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22/11/2025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22/11/2025</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a:xfrm>
            <a:off x="0" y="0"/>
            <a:ext cx="12192000" cy="6858000"/>
          </a:xfrm>
        </p:spPr>
      </p:pic>
      <p:sp>
        <p:nvSpPr>
          <p:cNvPr id="6" name="Title 5">
            <a:extLst>
              <a:ext uri="{FF2B5EF4-FFF2-40B4-BE49-F238E27FC236}">
                <a16:creationId xmlns:a16="http://schemas.microsoft.com/office/drawing/2014/main" id="{F20A922B-22EC-7FD8-FA8C-2FFAC558BD66}"/>
              </a:ext>
            </a:extLst>
          </p:cNvPr>
          <p:cNvSpPr>
            <a:spLocks noGrp="1"/>
          </p:cNvSpPr>
          <p:nvPr>
            <p:ph type="ctrTitle"/>
          </p:nvPr>
        </p:nvSpPr>
        <p:spPr>
          <a:xfrm>
            <a:off x="1524000" y="216311"/>
            <a:ext cx="9144000" cy="1671484"/>
          </a:xfrm>
        </p:spPr>
        <p:txBody>
          <a:bodyPr/>
          <a:lstStyle/>
          <a:p>
            <a:r>
              <a:rPr lang="ar-JO" sz="3200" dirty="0"/>
              <a:t>من هي القديسة ماري </a:t>
            </a:r>
            <a:r>
              <a:rPr lang="ar-JO" sz="3200" dirty="0" err="1"/>
              <a:t>ألفونسين</a:t>
            </a:r>
            <a:r>
              <a:rPr lang="ar-JO" sz="3200" dirty="0"/>
              <a:t>؟</a:t>
            </a:r>
            <a:endParaRPr lang="en-US" sz="3200" dirty="0"/>
          </a:p>
        </p:txBody>
      </p:sp>
      <p:sp>
        <p:nvSpPr>
          <p:cNvPr id="3" name="TextBox 2">
            <a:extLst>
              <a:ext uri="{FF2B5EF4-FFF2-40B4-BE49-F238E27FC236}">
                <a16:creationId xmlns:a16="http://schemas.microsoft.com/office/drawing/2014/main" id="{713E149B-1874-B885-675F-0B3E076AA0E3}"/>
              </a:ext>
            </a:extLst>
          </p:cNvPr>
          <p:cNvSpPr txBox="1"/>
          <p:nvPr/>
        </p:nvSpPr>
        <p:spPr>
          <a:xfrm>
            <a:off x="1160206" y="2590404"/>
            <a:ext cx="9999407" cy="1200329"/>
          </a:xfrm>
          <a:prstGeom prst="rect">
            <a:avLst/>
          </a:prstGeom>
          <a:noFill/>
        </p:spPr>
        <p:txBody>
          <a:bodyPr wrap="square">
            <a:spAutoFit/>
          </a:bodyPr>
          <a:lstStyle/>
          <a:p>
            <a:pPr algn="ctr"/>
            <a:r>
              <a:rPr lang="ar-JO" sz="2400" dirty="0">
                <a:solidFill>
                  <a:schemeClr val="bg1">
                    <a:lumMod val="95000"/>
                  </a:schemeClr>
                </a:solidFill>
              </a:rPr>
              <a:t>القديسة </a:t>
            </a:r>
            <a:r>
              <a:rPr lang="ar-JO" sz="2400" b="1" dirty="0">
                <a:solidFill>
                  <a:schemeClr val="bg1">
                    <a:lumMod val="95000"/>
                  </a:schemeClr>
                </a:solidFill>
              </a:rPr>
              <a:t>ماري </a:t>
            </a:r>
            <a:r>
              <a:rPr lang="ar-JO" sz="2400" b="1" dirty="0" err="1">
                <a:solidFill>
                  <a:schemeClr val="bg1">
                    <a:lumMod val="95000"/>
                  </a:schemeClr>
                </a:solidFill>
              </a:rPr>
              <a:t>ألفونسين</a:t>
            </a:r>
            <a:r>
              <a:rPr lang="ar-JO" sz="2400" b="1" dirty="0">
                <a:solidFill>
                  <a:schemeClr val="bg1">
                    <a:lumMod val="95000"/>
                  </a:schemeClr>
                </a:solidFill>
              </a:rPr>
              <a:t> غطّاس</a:t>
            </a:r>
            <a:r>
              <a:rPr lang="ar-JO" sz="2400" dirty="0">
                <a:solidFill>
                  <a:schemeClr val="bg1">
                    <a:lumMod val="95000"/>
                  </a:schemeClr>
                </a:solidFill>
              </a:rPr>
              <a:t> (1843–1927) هي راهبة فلسطينية مقدسية، شاركت في نشر التعليم المسيحي وأسست </a:t>
            </a:r>
            <a:r>
              <a:rPr lang="ar-JO" sz="2400" b="1" dirty="0">
                <a:solidFill>
                  <a:schemeClr val="bg1">
                    <a:lumMod val="95000"/>
                  </a:schemeClr>
                </a:solidFill>
              </a:rPr>
              <a:t>جمعية الوردية المقدسة</a:t>
            </a:r>
            <a:r>
              <a:rPr lang="ar-JO" sz="2400" dirty="0">
                <a:solidFill>
                  <a:schemeClr val="bg1">
                    <a:lumMod val="95000"/>
                  </a:schemeClr>
                </a:solidFill>
              </a:rPr>
              <a:t> (راهبات الوردية)، أول رهبانية نسائية عربية محلية في الأرض المقدسة. أعلن قداسة حياتها قداسة البابا فرنسيس سنة </a:t>
            </a:r>
            <a:r>
              <a:rPr lang="ar-JO" sz="2400" b="1" dirty="0">
                <a:solidFill>
                  <a:schemeClr val="bg1">
                    <a:lumMod val="95000"/>
                  </a:schemeClr>
                </a:solidFill>
              </a:rPr>
              <a:t>2015</a:t>
            </a:r>
            <a:r>
              <a:rPr lang="ar-JO" dirty="0"/>
              <a:t>.</a:t>
            </a:r>
            <a:endParaRPr lang="en-US" dirty="0"/>
          </a:p>
        </p:txBody>
      </p:sp>
    </p:spTree>
    <p:extLst>
      <p:ext uri="{BB962C8B-B14F-4D97-AF65-F5344CB8AC3E}">
        <p14:creationId xmlns:p14="http://schemas.microsoft.com/office/powerpoint/2010/main" val="63926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C36-617B-795C-5A2B-325EA34F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D706-11EF-C258-EBD5-C4EEFEAACF16}"/>
              </a:ext>
            </a:extLst>
          </p:cNvPr>
          <p:cNvSpPr>
            <a:spLocks noGrp="1"/>
          </p:cNvSpPr>
          <p:nvPr>
            <p:ph type="title"/>
          </p:nvPr>
        </p:nvSpPr>
        <p:spPr>
          <a:xfrm>
            <a:off x="6562816" y="457200"/>
            <a:ext cx="4837176" cy="1993392"/>
          </a:xfrm>
          <a:noFill/>
        </p:spPr>
        <p:txBody>
          <a:bodyPr anchor="b">
            <a:noAutofit/>
          </a:bodyPr>
          <a:lstStyle/>
          <a:p>
            <a:r>
              <a:rPr lang="ar-JO" b="1" dirty="0"/>
              <a:t>الميلاد والنشأة</a:t>
            </a:r>
            <a:br>
              <a:rPr lang="ar-JO" b="1" dirty="0"/>
            </a:br>
            <a:endParaRPr lang="en-US" dirty="0"/>
          </a:p>
        </p:txBody>
      </p:sp>
      <p:sp>
        <p:nvSpPr>
          <p:cNvPr id="3" name="Content Placeholder 2">
            <a:extLst>
              <a:ext uri="{FF2B5EF4-FFF2-40B4-BE49-F238E27FC236}">
                <a16:creationId xmlns:a16="http://schemas.microsoft.com/office/drawing/2014/main" id="{992EC4A8-49EE-CF82-CFDC-BA9308ED0D65}"/>
              </a:ext>
            </a:extLst>
          </p:cNvPr>
          <p:cNvSpPr>
            <a:spLocks noGrp="1"/>
          </p:cNvSpPr>
          <p:nvPr>
            <p:ph idx="1"/>
          </p:nvPr>
        </p:nvSpPr>
        <p:spPr>
          <a:xfrm>
            <a:off x="6562816" y="2752344"/>
            <a:ext cx="4837174" cy="3136392"/>
          </a:xfrm>
          <a:noFill/>
        </p:spPr>
        <p:txBody>
          <a:bodyPr anchor="t">
            <a:normAutofit/>
          </a:bodyPr>
          <a:lstStyle/>
          <a:p>
            <a:pPr algn="r"/>
            <a:r>
              <a:rPr lang="ar-JO" b="1" dirty="0">
                <a:latin typeface="Arial Narrow" panose="020B0606020202030204" pitchFamily="34" charset="0"/>
              </a:rPr>
              <a:t>الاسم المدني:</a:t>
            </a:r>
            <a:r>
              <a:rPr lang="ar-JO" dirty="0">
                <a:latin typeface="Arial Narrow" panose="020B0606020202030204" pitchFamily="34" charset="0"/>
              </a:rPr>
              <a:t> سلطانة غطّاس</a:t>
            </a:r>
          </a:p>
          <a:p>
            <a:pPr algn="r"/>
            <a:r>
              <a:rPr lang="ar-JO" b="1" dirty="0">
                <a:latin typeface="Arial Narrow" panose="020B0606020202030204" pitchFamily="34" charset="0"/>
              </a:rPr>
              <a:t>الميلاد:</a:t>
            </a:r>
            <a:r>
              <a:rPr lang="ar-JO" dirty="0">
                <a:latin typeface="Arial Narrow" panose="020B0606020202030204" pitchFamily="34" charset="0"/>
              </a:rPr>
              <a:t> 4 أكتوبر 1843 – القدس</a:t>
            </a:r>
          </a:p>
          <a:p>
            <a:pPr algn="r"/>
            <a:r>
              <a:rPr lang="ar-JO" dirty="0">
                <a:latin typeface="Arial Narrow" panose="020B0606020202030204" pitchFamily="34" charset="0"/>
              </a:rPr>
              <a:t>نشأت في عائلة مسيحية بسيطة، وتلقت تعليمها في مدارس القدس.</a:t>
            </a:r>
          </a:p>
          <a:p>
            <a:pPr algn="r"/>
            <a:r>
              <a:rPr lang="ar-JO" dirty="0">
                <a:latin typeface="Arial Narrow" panose="020B0606020202030204" pitchFamily="34" charset="0"/>
              </a:rPr>
              <a:t>منذ طفولتها عُرفت بتقواها وبساطتها وحبها للصلاة وخدمتها للآخرين.</a:t>
            </a:r>
          </a:p>
          <a:p>
            <a:endParaRPr lang="en-US" dirty="0"/>
          </a:p>
        </p:txBody>
      </p:sp>
      <p:pic>
        <p:nvPicPr>
          <p:cNvPr id="6" name="Picture Placeholder 5">
            <a:extLst>
              <a:ext uri="{FF2B5EF4-FFF2-40B4-BE49-F238E27FC236}">
                <a16:creationId xmlns:a16="http://schemas.microsoft.com/office/drawing/2014/main" id="{5251F4BE-2690-7145-7276-C19C496B18DB}"/>
              </a:ext>
            </a:extLst>
          </p:cNvPr>
          <p:cNvPicPr>
            <a:picLocks noGrp="1" noChangeAspect="1"/>
          </p:cNvPicPr>
          <p:nvPr>
            <p:ph type="pic" sz="quarter" idx="10"/>
          </p:nvPr>
        </p:nvPicPr>
        <p:blipFill>
          <a:blip r:embed="rId3"/>
          <a:srcRect l="2129" r="2129"/>
          <a:stretch>
            <a:fillRect/>
          </a:stretch>
        </p:blipFill>
        <p:spPr>
          <a:xfrm>
            <a:off x="590550" y="904568"/>
            <a:ext cx="4291494" cy="4812890"/>
          </a:xfrm>
          <a:prstGeom prst="rect">
            <a:avLst/>
          </a:prstGeom>
        </p:spPr>
      </p:pic>
    </p:spTree>
    <p:extLst>
      <p:ext uri="{BB962C8B-B14F-4D97-AF65-F5344CB8AC3E}">
        <p14:creationId xmlns:p14="http://schemas.microsoft.com/office/powerpoint/2010/main" val="167201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94D43AA7-0244-2FEB-86AC-B5DECE0232D8}"/>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B2F3FA79-DE26-1F2A-0CF7-5671B73C8B6F}"/>
              </a:ext>
            </a:extLst>
          </p:cNvPr>
          <p:cNvSpPr>
            <a:spLocks noGrp="1"/>
          </p:cNvSpPr>
          <p:nvPr>
            <p:ph type="ctrTitle"/>
          </p:nvPr>
        </p:nvSpPr>
        <p:spPr>
          <a:xfrm>
            <a:off x="1524000" y="287593"/>
            <a:ext cx="9144000" cy="6282813"/>
          </a:xfrm>
        </p:spPr>
        <p:txBody>
          <a:bodyPr/>
          <a:lstStyle/>
          <a:p>
            <a:r>
              <a:rPr lang="ar-JO" sz="3600" b="1" u="sng" dirty="0"/>
              <a:t>الثقة الكاملة بعناية الله رغم الصعوبات</a:t>
            </a:r>
            <a:br>
              <a:rPr lang="ar-JO" sz="3600" b="1" dirty="0"/>
            </a:br>
            <a:r>
              <a:rPr lang="ar-JO" sz="3600" dirty="0"/>
              <a:t>واجهت الأم ماري </a:t>
            </a:r>
            <a:r>
              <a:rPr lang="ar-JO" sz="3600" dirty="0" err="1"/>
              <a:t>ألفونسين</a:t>
            </a:r>
            <a:r>
              <a:rPr lang="ar-JO" sz="3600" dirty="0"/>
              <a:t> الكثير من التحديات:</a:t>
            </a:r>
            <a:br>
              <a:rPr lang="ar-JO" sz="3600" dirty="0"/>
            </a:br>
            <a:r>
              <a:rPr lang="ar-JO" sz="3600" dirty="0"/>
              <a:t>قلة الإمكانيات المادية</a:t>
            </a:r>
            <a:br>
              <a:rPr lang="ar-JO" sz="3600" dirty="0"/>
            </a:br>
            <a:r>
              <a:rPr lang="ar-JO" sz="3600" dirty="0"/>
              <a:t>صعوبات التأسيس</a:t>
            </a:r>
            <a:br>
              <a:rPr lang="ar-JO" sz="3600" dirty="0"/>
            </a:br>
            <a:r>
              <a:rPr lang="ar-JO" sz="3600" dirty="0"/>
              <a:t>سوء الفهم أحيانًا</a:t>
            </a:r>
            <a:br>
              <a:rPr lang="ar-JO" sz="3600" dirty="0"/>
            </a:br>
            <a:r>
              <a:rPr lang="ar-JO" sz="3600" dirty="0"/>
              <a:t>الظروف الصعبة في القدس والشرق في ذلك الزمن</a:t>
            </a:r>
            <a:br>
              <a:rPr lang="ar-JO" sz="3600" dirty="0"/>
            </a:br>
            <a:br>
              <a:rPr lang="ar-JO" sz="3600" dirty="0"/>
            </a:br>
            <a:r>
              <a:rPr lang="ar-JO" sz="3600" dirty="0"/>
              <a:t>مع ذلك بقيت تقول: </a:t>
            </a:r>
            <a:r>
              <a:rPr lang="ar-JO" sz="3600" i="1" dirty="0"/>
              <a:t>"الرب لا يترك عملاً بدأه."</a:t>
            </a:r>
            <a:br>
              <a:rPr lang="ar-JO" sz="3600" dirty="0"/>
            </a:br>
            <a:r>
              <a:rPr lang="ar-JO" sz="3600" dirty="0"/>
              <a:t>كانت ترى أن الله قادر أن يحوّل القليل إلى الكثير، لذلك لم تتراجع أمام أي عقبة.</a:t>
            </a:r>
            <a:br>
              <a:rPr lang="ar-JO" sz="3600" dirty="0"/>
            </a:br>
            <a:endParaRPr lang="en-US" sz="3600" dirty="0"/>
          </a:p>
        </p:txBody>
      </p:sp>
    </p:spTree>
    <p:extLst>
      <p:ext uri="{BB962C8B-B14F-4D97-AF65-F5344CB8AC3E}">
        <p14:creationId xmlns:p14="http://schemas.microsoft.com/office/powerpoint/2010/main" val="467869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304800" y="501445"/>
            <a:ext cx="5879050" cy="4903675"/>
          </a:xfrm>
          <a:noFill/>
        </p:spPr>
        <p:txBody>
          <a:bodyPr>
            <a:noAutofit/>
          </a:bodyPr>
          <a:lstStyle/>
          <a:p>
            <a:r>
              <a:rPr lang="ar-JO" b="1" dirty="0"/>
              <a:t>2. قبولها التدبير الإلهي بخضوع وهدوء</a:t>
            </a:r>
            <a:br>
              <a:rPr lang="ar-JO" b="1" dirty="0"/>
            </a:br>
            <a:r>
              <a:rPr lang="ar-JO" dirty="0"/>
              <a:t>كانت ترى أن الرجاء يعني قبول مشيئة الله بثقة، حتى في التجارب، وكانت تصلي:</a:t>
            </a:r>
            <a:br>
              <a:rPr lang="ar-JO" dirty="0"/>
            </a:br>
            <a:r>
              <a:rPr lang="ar-JO" i="1" dirty="0"/>
              <a:t>"لتكن مشيئتك يا رب، لا مشيئتي."</a:t>
            </a:r>
            <a:br>
              <a:rPr lang="ar-JO" dirty="0"/>
            </a:br>
            <a:r>
              <a:rPr lang="ar-JO" dirty="0"/>
              <a:t>وهذا يظهر في هدوئها الداخلي وطريقتها اللطيفة في التعامل مع الصعوبات</a:t>
            </a:r>
            <a:br>
              <a:rPr lang="ar-JO" dirty="0"/>
            </a:br>
            <a:endParaRPr lang="en-US" dirty="0"/>
          </a:p>
        </p:txBody>
      </p:sp>
      <p:pic>
        <p:nvPicPr>
          <p:cNvPr id="6" name="Picture Placeholder 5">
            <a:extLst>
              <a:ext uri="{FF2B5EF4-FFF2-40B4-BE49-F238E27FC236}">
                <a16:creationId xmlns:a16="http://schemas.microsoft.com/office/drawing/2014/main" id="{44916B43-CEC4-A031-BA6B-0FFE00D2CA34}"/>
              </a:ext>
            </a:extLst>
          </p:cNvPr>
          <p:cNvPicPr>
            <a:picLocks noGrp="1" noChangeAspect="1"/>
          </p:cNvPicPr>
          <p:nvPr>
            <p:ph type="pic" sz="quarter" idx="10"/>
          </p:nvPr>
        </p:nvPicPr>
        <p:blipFill>
          <a:blip r:embed="rId3"/>
          <a:srcRect l="5957" r="5957"/>
          <a:stretch>
            <a:fillRect/>
          </a:stretch>
        </p:blipFill>
        <p:spPr>
          <a:xfrm flipH="1">
            <a:off x="7561006" y="0"/>
            <a:ext cx="4788308" cy="6880225"/>
          </a:xfrm>
          <a:prstGeom prst="rect">
            <a:avLst/>
          </a:prstGeom>
        </p:spPr>
      </p:pic>
    </p:spTree>
    <p:extLst>
      <p:ext uri="{BB962C8B-B14F-4D97-AF65-F5344CB8AC3E}">
        <p14:creationId xmlns:p14="http://schemas.microsoft.com/office/powerpoint/2010/main" val="393043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5242426" y="2286000"/>
            <a:ext cx="6241650" cy="3474720"/>
          </a:xfrm>
          <a:noFill/>
        </p:spPr>
        <p:txBody>
          <a:bodyPr vert="horz" lIns="91440" tIns="45720" rIns="91440" bIns="45720" rtlCol="0" anchor="t">
            <a:normAutofit/>
          </a:bodyPr>
          <a:lstStyle/>
          <a:p>
            <a:pPr algn="r"/>
            <a:r>
              <a:rPr lang="ar-JO" b="1" dirty="0"/>
              <a:t>3. تأسيس رهبانية الوردية كفعل رجاء</a:t>
            </a:r>
          </a:p>
          <a:p>
            <a:pPr algn="r"/>
            <a:r>
              <a:rPr lang="ar-JO" dirty="0"/>
              <a:t>تلقت رؤى من العذراء مريم تطلب منها تأسيس الرهبانية.</a:t>
            </a:r>
            <a:br>
              <a:rPr lang="ar-JO" dirty="0"/>
            </a:br>
            <a:r>
              <a:rPr lang="ar-JO" dirty="0"/>
              <a:t>من منظور بشري:</a:t>
            </a:r>
          </a:p>
          <a:p>
            <a:pPr algn="r"/>
            <a:r>
              <a:rPr lang="ar-JO" dirty="0"/>
              <a:t>فتاة بسيطة</a:t>
            </a:r>
          </a:p>
          <a:p>
            <a:pPr algn="r"/>
            <a:r>
              <a:rPr lang="ar-JO" dirty="0"/>
              <a:t>في زمن صعب</a:t>
            </a:r>
          </a:p>
          <a:p>
            <a:pPr algn="r"/>
            <a:r>
              <a:rPr lang="ar-JO" dirty="0"/>
              <a:t>دون دعم واسع</a:t>
            </a:r>
          </a:p>
          <a:p>
            <a:endParaRPr lang="en-US" dirty="0"/>
          </a:p>
        </p:txBody>
      </p:sp>
      <p:pic>
        <p:nvPicPr>
          <p:cNvPr id="6" name="Picture Placeholder 5">
            <a:extLst>
              <a:ext uri="{FF2B5EF4-FFF2-40B4-BE49-F238E27FC236}">
                <a16:creationId xmlns:a16="http://schemas.microsoft.com/office/drawing/2014/main" id="{2B5B7AEE-A86B-D9E2-5137-F4D675AB9DD4}"/>
              </a:ext>
            </a:extLst>
          </p:cNvPr>
          <p:cNvPicPr>
            <a:picLocks noGrp="1" noChangeAspect="1"/>
          </p:cNvPicPr>
          <p:nvPr>
            <p:ph type="pic" sz="quarter" idx="10"/>
          </p:nvPr>
        </p:nvPicPr>
        <p:blipFill>
          <a:blip r:embed="rId3"/>
          <a:srcRect t="5217" b="5217"/>
          <a:stretch>
            <a:fillRect/>
          </a:stretch>
        </p:blipFill>
        <p:spPr>
          <a:xfrm>
            <a:off x="68826" y="0"/>
            <a:ext cx="3529780" cy="2458065"/>
          </a:xfrm>
          <a:prstGeom prst="rect">
            <a:avLst/>
          </a:prstGeom>
        </p:spPr>
      </p:pic>
      <p:pic>
        <p:nvPicPr>
          <p:cNvPr id="7" name="Picture 6">
            <a:extLst>
              <a:ext uri="{FF2B5EF4-FFF2-40B4-BE49-F238E27FC236}">
                <a16:creationId xmlns:a16="http://schemas.microsoft.com/office/drawing/2014/main" id="{1E14888E-02EC-15C9-55F1-3B6F1CA1610A}"/>
              </a:ext>
            </a:extLst>
          </p:cNvPr>
          <p:cNvPicPr>
            <a:picLocks noChangeAspect="1"/>
          </p:cNvPicPr>
          <p:nvPr/>
        </p:nvPicPr>
        <p:blipFill>
          <a:blip r:embed="rId4"/>
          <a:stretch>
            <a:fillRect/>
          </a:stretch>
        </p:blipFill>
        <p:spPr>
          <a:xfrm>
            <a:off x="68826" y="2866871"/>
            <a:ext cx="3647768" cy="3248025"/>
          </a:xfrm>
          <a:prstGeom prst="rect">
            <a:avLst/>
          </a:prstGeom>
        </p:spPr>
      </p:pic>
    </p:spTree>
    <p:extLst>
      <p:ext uri="{BB962C8B-B14F-4D97-AF65-F5344CB8AC3E}">
        <p14:creationId xmlns:p14="http://schemas.microsoft.com/office/powerpoint/2010/main" val="366667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376516" y="1152831"/>
            <a:ext cx="9144000" cy="4186085"/>
          </a:xfrm>
          <a:noFill/>
        </p:spPr>
        <p:txBody>
          <a:bodyPr/>
          <a:lstStyle/>
          <a:p>
            <a:r>
              <a:rPr lang="ar-JO" b="1" dirty="0"/>
              <a:t>4</a:t>
            </a:r>
            <a:r>
              <a:rPr lang="ar-JO" sz="3600" b="1" dirty="0"/>
              <a:t>. الرجاء المتجدد من خلال الصلاة </a:t>
            </a:r>
            <a:r>
              <a:rPr lang="ar-JO" sz="3600" b="1" dirty="0" err="1"/>
              <a:t>والإفخارستيا</a:t>
            </a:r>
            <a:br>
              <a:rPr lang="ar-JO" sz="3600" b="1" dirty="0"/>
            </a:br>
            <a:r>
              <a:rPr lang="ar-JO" sz="3600" dirty="0"/>
              <a:t>كانت الصلاة اليومية هي مصدر رجائها:</a:t>
            </a:r>
            <a:br>
              <a:rPr lang="ar-JO" sz="3600" dirty="0"/>
            </a:br>
            <a:r>
              <a:rPr lang="ar-JO" sz="3600" dirty="0"/>
              <a:t>تمضي ساعات في السجود</a:t>
            </a:r>
            <a:br>
              <a:rPr lang="ar-JO" sz="3600" dirty="0"/>
            </a:br>
            <a:r>
              <a:rPr lang="ar-JO" sz="3600" dirty="0"/>
              <a:t>تعيش علاقة حميمة مع العذراء</a:t>
            </a:r>
            <a:br>
              <a:rPr lang="ar-JO" sz="3600" dirty="0"/>
            </a:br>
            <a:r>
              <a:rPr lang="ar-JO" sz="3600" dirty="0"/>
              <a:t>تردد باستمرار صلاة الوردية</a:t>
            </a:r>
            <a:br>
              <a:rPr lang="ar-JO" dirty="0"/>
            </a:br>
            <a:endParaRPr lang="en-US" dirty="0"/>
          </a:p>
        </p:txBody>
      </p:sp>
    </p:spTree>
    <p:extLst>
      <p:ext uri="{BB962C8B-B14F-4D97-AF65-F5344CB8AC3E}">
        <p14:creationId xmlns:p14="http://schemas.microsoft.com/office/powerpoint/2010/main" val="167993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365760"/>
            <a:ext cx="10515600" cy="1325880"/>
          </a:xfrm>
          <a:noFill/>
        </p:spPr>
        <p:txBody>
          <a:bodyPr anchor="ctr"/>
          <a:lstStyle/>
          <a:p>
            <a:r>
              <a:rPr lang="ar-JO" dirty="0"/>
              <a:t>كيف أعيش فضيلة الرجاء في حياتي ؟</a:t>
            </a:r>
            <a:endParaRPr lang="en-US" dirty="0"/>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quarter" idx="13"/>
          </p:nvPr>
        </p:nvSpPr>
        <p:spPr>
          <a:xfrm>
            <a:off x="838199" y="2024781"/>
            <a:ext cx="10341078" cy="2763529"/>
          </a:xfrm>
          <a:noFill/>
        </p:spPr>
        <p:txBody>
          <a:bodyPr>
            <a:normAutofit/>
          </a:bodyPr>
          <a:lstStyle/>
          <a:p>
            <a:pPr algn="r"/>
            <a:r>
              <a:rPr lang="ar-JO" sz="2800" b="1" dirty="0"/>
              <a:t>فضيلة الرجاء من خلال: </a:t>
            </a:r>
            <a:br>
              <a:rPr lang="ar-JO" sz="2800" b="1" dirty="0"/>
            </a:br>
            <a:r>
              <a:rPr lang="ar-JO" sz="2800" b="1" dirty="0"/>
              <a:t>الثقة بالله، قبول مشيئته، المضي في رسالتنا رغم التحديات، الاتكال على الصلاة، وخدمة الآخرين بمحبة وفرح.</a:t>
            </a:r>
            <a:endParaRPr lang="en-US" sz="2800" b="1" dirty="0"/>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2243159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838200" y="365760"/>
            <a:ext cx="10515600" cy="1325880"/>
          </a:xfrm>
          <a:noFill/>
        </p:spPr>
        <p:txBody>
          <a:bodyPr anchor="ctr"/>
          <a:lstStyle/>
          <a:p>
            <a:r>
              <a:rPr lang="ar-JO" dirty="0"/>
              <a:t>موقف من حياتي عشتُ فيه الرجاء</a:t>
            </a:r>
            <a:endParaRPr lang="en-US" dirty="0"/>
          </a:p>
        </p:txBody>
      </p:sp>
      <p:sp>
        <p:nvSpPr>
          <p:cNvPr id="4" name="Content Placeholder 3">
            <a:extLst>
              <a:ext uri="{FF2B5EF4-FFF2-40B4-BE49-F238E27FC236}">
                <a16:creationId xmlns:a16="http://schemas.microsoft.com/office/drawing/2014/main" id="{83302BFD-960F-CBB3-E984-CDC12813A10C}"/>
              </a:ext>
            </a:extLst>
          </p:cNvPr>
          <p:cNvSpPr>
            <a:spLocks noGrp="1"/>
          </p:cNvSpPr>
          <p:nvPr>
            <p:ph sz="quarter" idx="14"/>
          </p:nvPr>
        </p:nvSpPr>
        <p:spPr>
          <a:xfrm>
            <a:off x="664906" y="1828135"/>
            <a:ext cx="10862188" cy="4137189"/>
          </a:xfrm>
          <a:noFill/>
        </p:spPr>
        <p:txBody>
          <a:bodyPr>
            <a:normAutofit/>
          </a:bodyPr>
          <a:lstStyle/>
          <a:p>
            <a:pPr algn="r"/>
            <a:r>
              <a:rPr lang="ar-JO" sz="2400" dirty="0"/>
              <a:t>مررتُ في حياتي بموقفٍ شعرت فيه بأن الأبواب جميعها قد أُغلقت أمامي، يومها كنت أبحث عن بصيص نور يهديني للخروج من ضيقٍ أثقل قلبي. كنت أعيش أزمة ظننت أنها لن تنتهي، لكن رغم الخوف والقلق، بقي في داخلي شيء صغير، لكنه قوي… </a:t>
            </a:r>
            <a:r>
              <a:rPr lang="ar-JO" sz="2400" b="1" dirty="0"/>
              <a:t>الرجاء</a:t>
            </a:r>
            <a:r>
              <a:rPr lang="ar-JO" sz="2400" dirty="0"/>
              <a:t>.</a:t>
            </a:r>
          </a:p>
          <a:p>
            <a:pPr algn="r"/>
            <a:r>
              <a:rPr lang="ar-JO" sz="2400" dirty="0"/>
              <a:t>أتذكّر تلك الليلة جيدًا؛ جلست وحدي أفكر في كل ما حدث، وكدت أستسلم لليأس، لكن فكرة بسيطة خطرت لي:</a:t>
            </a:r>
            <a:br>
              <a:rPr lang="ar-JO" sz="2400" dirty="0"/>
            </a:br>
            <a:r>
              <a:rPr lang="ar-JO" sz="2400" dirty="0"/>
              <a:t>"ربما الغد يحمل ما لا أتوقعه… ربما لا يزال هناك فرج لم يأتِ بعد."</a:t>
            </a:r>
          </a:p>
          <a:p>
            <a:pPr algn="r"/>
            <a:r>
              <a:rPr lang="ar-JO" sz="2400" dirty="0"/>
              <a:t>تعلّقت بهذا الرجاء بكل ما أملك، وبدأت أخطو خطوات صغيرة نحو الحل، خطوة بعد أخرى، رغم أن الطريق لم يكن واضحًا. ومع الأيام، بدأت الأمور تتغيّر شيئًا فشيئًا، ووجدت أن ما كنت أظنه مستحيلًا أصبح ممكنًا، وأن الرجاء لم يكن مجرد شعور… بل كان القوة التي دفعتني للاستمرار.</a:t>
            </a:r>
          </a:p>
          <a:p>
            <a:endParaRPr lang="en-US" dirty="0"/>
          </a:p>
        </p:txBody>
      </p:sp>
      <p:sp>
        <p:nvSpPr>
          <p:cNvPr id="5" name="Rectangle 4">
            <a:extLst>
              <a:ext uri="{FF2B5EF4-FFF2-40B4-BE49-F238E27FC236}">
                <a16:creationId xmlns:a16="http://schemas.microsoft.com/office/drawing/2014/main" id="{C80227B8-A24C-8C29-034A-D7700B88768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72960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descr="A close up of dots&#10;">
            <a:extLst>
              <a:ext uri="{FF2B5EF4-FFF2-40B4-BE49-F238E27FC236}">
                <a16:creationId xmlns:a16="http://schemas.microsoft.com/office/drawing/2014/main" id="{030E03B4-DAB0-F43D-4B1C-C54F75E621A1}"/>
              </a:ext>
            </a:extLst>
          </p:cNvPr>
          <p:cNvPicPr>
            <a:picLocks noGrp="1" noChangeAspect="1"/>
          </p:cNvPicPr>
          <p:nvPr>
            <p:ph type="pic" sz="quarter" idx="11"/>
          </p:nvPr>
        </p:nvPicPr>
        <p:blipFill>
          <a:blip r:embed="rId2"/>
          <a:srcRect/>
          <a:stretch/>
        </p:blipFill>
        <p:spPr>
          <a:xfrm>
            <a:off x="0" y="0"/>
            <a:ext cx="12192000" cy="6858000"/>
          </a:xfrm>
        </p:spPr>
      </p:pic>
      <p:sp>
        <p:nvSpPr>
          <p:cNvPr id="7" name="Title 6">
            <a:extLst>
              <a:ext uri="{FF2B5EF4-FFF2-40B4-BE49-F238E27FC236}">
                <a16:creationId xmlns:a16="http://schemas.microsoft.com/office/drawing/2014/main" id="{4AB1CD4B-2C7F-1593-8E69-B7450F3DCAD6}"/>
              </a:ext>
            </a:extLst>
          </p:cNvPr>
          <p:cNvSpPr>
            <a:spLocks noGrp="1"/>
          </p:cNvSpPr>
          <p:nvPr>
            <p:ph type="title"/>
          </p:nvPr>
        </p:nvSpPr>
        <p:spPr>
          <a:xfrm>
            <a:off x="1362437" y="400485"/>
            <a:ext cx="9467127" cy="2527911"/>
          </a:xfrm>
        </p:spPr>
        <p:txBody>
          <a:bodyPr/>
          <a:lstStyle/>
          <a:p>
            <a:r>
              <a:rPr lang="en-US" dirty="0"/>
              <a:t>THANK YOU</a:t>
            </a:r>
          </a:p>
        </p:txBody>
      </p:sp>
      <p:sp>
        <p:nvSpPr>
          <p:cNvPr id="8" name="Text Placeholder 7">
            <a:extLst>
              <a:ext uri="{FF2B5EF4-FFF2-40B4-BE49-F238E27FC236}">
                <a16:creationId xmlns:a16="http://schemas.microsoft.com/office/drawing/2014/main" id="{86613063-168A-02B8-4326-BB842F3B83E2}"/>
              </a:ext>
            </a:extLst>
          </p:cNvPr>
          <p:cNvSpPr>
            <a:spLocks noGrp="1"/>
          </p:cNvSpPr>
          <p:nvPr>
            <p:ph type="body" sz="quarter" idx="10"/>
          </p:nvPr>
        </p:nvSpPr>
        <p:spPr>
          <a:xfrm>
            <a:off x="1362075" y="3738622"/>
            <a:ext cx="9467850" cy="2527911"/>
          </a:xfrm>
        </p:spPr>
        <p:txBody>
          <a:bodyPr>
            <a:normAutofit/>
          </a:bodyPr>
          <a:lstStyle/>
          <a:p>
            <a:r>
              <a:rPr lang="ar-JO" sz="3200" dirty="0">
                <a:solidFill>
                  <a:schemeClr val="accent1">
                    <a:lumMod val="60000"/>
                    <a:lumOff val="40000"/>
                  </a:schemeClr>
                </a:solidFill>
              </a:rPr>
              <a:t>نايا الزعمط</a:t>
            </a:r>
          </a:p>
          <a:p>
            <a:r>
              <a:rPr lang="ar-JO" sz="3200" dirty="0">
                <a:solidFill>
                  <a:schemeClr val="accent1">
                    <a:lumMod val="60000"/>
                    <a:lumOff val="40000"/>
                  </a:schemeClr>
                </a:solidFill>
              </a:rPr>
              <a:t>السابع ب </a:t>
            </a:r>
          </a:p>
        </p:txBody>
      </p:sp>
    </p:spTree>
    <p:extLst>
      <p:ext uri="{BB962C8B-B14F-4D97-AF65-F5344CB8AC3E}">
        <p14:creationId xmlns:p14="http://schemas.microsoft.com/office/powerpoint/2010/main" val="2184472291"/>
      </p:ext>
    </p:extLst>
  </p:cSld>
  <p:clrMapOvr>
    <a:masterClrMapping/>
  </p:clrMapOvr>
</p:sld>
</file>

<file path=ppt/theme/theme1.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Custom 9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55661986_wac_CP_V19" id="{030227AD-26D8-46F7-B412-6532AF4DDFEA}" vid="{787E6F9C-FC70-455D-8D81-5DEDA8A08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F048343-1EA9-44C3-883E-652FAAF0713E}">
  <ds:schemaRefs>
    <ds:schemaRef ds:uri="http://schemas.microsoft.com/sharepoint/v3/contenttype/forms"/>
  </ds:schemaRefs>
</ds:datastoreItem>
</file>

<file path=customXml/itemProps2.xml><?xml version="1.0" encoding="utf-8"?>
<ds:datastoreItem xmlns:ds="http://schemas.openxmlformats.org/officeDocument/2006/customXml" ds:itemID="{5F2A2379-DD35-4769-BFD6-4857D72F8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2645A-E767-4D7E-984D-234E531E455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{4D27751E-C673-4C4A-BF9E-5D178FF7B80D}TFb73f27a7-0404-48d9-96f8-0ca8d35477ec68e4afe9_win32-7b62b493978d</Template>
  <TotalTime>49</TotalTime>
  <Words>467</Words>
  <Application>Microsoft Office PowerPoint</Application>
  <PresentationFormat>Widescreen</PresentationFormat>
  <Paragraphs>31</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Arial Narrow</vt:lpstr>
      <vt:lpstr>Calibri</vt:lpstr>
      <vt:lpstr>Calibri Light</vt:lpstr>
      <vt:lpstr>Wingdings</vt:lpstr>
      <vt:lpstr>Custom</vt:lpstr>
      <vt:lpstr>من هي القديسة ماري ألفونسين؟</vt:lpstr>
      <vt:lpstr>الميلاد والنشأة </vt:lpstr>
      <vt:lpstr>الثقة الكاملة بعناية الله رغم الصعوبات واجهت الأم ماري ألفونسين الكثير من التحديات: قلة الإمكانيات المادية صعوبات التأسيس سوء الفهم أحيانًا الظروف الصعبة في القدس والشرق في ذلك الزمن  مع ذلك بقيت تقول: "الرب لا يترك عملاً بدأه." كانت ترى أن الله قادر أن يحوّل القليل إلى الكثير، لذلك لم تتراجع أمام أي عقبة. </vt:lpstr>
      <vt:lpstr>2. قبولها التدبير الإلهي بخضوع وهدوء كانت ترى أن الرجاء يعني قبول مشيئة الله بثقة، حتى في التجارب، وكانت تصلي: "لتكن مشيئتك يا رب، لا مشيئتي." وهذا يظهر في هدوئها الداخلي وطريقتها اللطيفة في التعامل مع الصعوبات </vt:lpstr>
      <vt:lpstr>PowerPoint Presentation</vt:lpstr>
      <vt:lpstr>4. الرجاء المتجدد من خلال الصلاة والإفخارستيا كانت الصلاة اليومية هي مصدر رجائها: تمضي ساعات في السجود تعيش علاقة حميمة مع العذراء تردد باستمرار صلاة الوردية </vt:lpstr>
      <vt:lpstr>كيف أعيش فضيلة الرجاء في حياتي ؟</vt:lpstr>
      <vt:lpstr>موقف من حياتي عشتُ فيه الرجاء</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AlNaouri</dc:creator>
  <cp:lastModifiedBy>Sara AlNaouri</cp:lastModifiedBy>
  <cp:revision>20</cp:revision>
  <dcterms:created xsi:type="dcterms:W3CDTF">2025-11-21T16:47:53Z</dcterms:created>
  <dcterms:modified xsi:type="dcterms:W3CDTF">2025-11-22T15:33:14Z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