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4" r:id="rId5"/>
    <p:sldId id="270" r:id="rId6"/>
    <p:sldId id="265" r:id="rId7"/>
    <p:sldId id="271" r:id="rId8"/>
    <p:sldId id="266" r:id="rId9"/>
    <p:sldId id="268" r:id="rId10"/>
    <p:sldId id="272"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206"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930F3C-01EA-4570-A49A-3E006D867160}" type="datetimeFigureOut">
              <a:rPr lang="en-US" smtClean="0"/>
              <a:t>21-Nov-25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70424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30F3C-01EA-4570-A49A-3E006D867160}" type="datetimeFigureOut">
              <a:rPr lang="en-US" smtClean="0"/>
              <a:t>21-Nov-25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2432109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30F3C-01EA-4570-A49A-3E006D867160}" type="datetimeFigureOut">
              <a:rPr lang="en-US" smtClean="0"/>
              <a:t>21-Nov-25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159313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930F3C-01EA-4570-A49A-3E006D867160}" type="datetimeFigureOut">
              <a:rPr lang="en-US" smtClean="0"/>
              <a:t>21-Nov-25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78597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930F3C-01EA-4570-A49A-3E006D867160}" type="datetimeFigureOut">
              <a:rPr lang="en-US" smtClean="0"/>
              <a:t>21-Nov-25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138424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930F3C-01EA-4570-A49A-3E006D867160}" type="datetimeFigureOut">
              <a:rPr lang="en-US" smtClean="0"/>
              <a:t>21-Nov-25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407652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930F3C-01EA-4570-A49A-3E006D867160}" type="datetimeFigureOut">
              <a:rPr lang="en-US" smtClean="0"/>
              <a:t>21-Nov-25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219398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930F3C-01EA-4570-A49A-3E006D867160}" type="datetimeFigureOut">
              <a:rPr lang="en-US" smtClean="0"/>
              <a:t>21-Nov-25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285423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30F3C-01EA-4570-A49A-3E006D867160}" type="datetimeFigureOut">
              <a:rPr lang="en-US" smtClean="0"/>
              <a:t>21-Nov-25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15155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930F3C-01EA-4570-A49A-3E006D867160}" type="datetimeFigureOut">
              <a:rPr lang="en-US" smtClean="0"/>
              <a:t>21-Nov-25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221871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930F3C-01EA-4570-A49A-3E006D867160}" type="datetimeFigureOut">
              <a:rPr lang="en-US" smtClean="0"/>
              <a:t>21-Nov-25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FCC1DE-524F-495B-9548-D5BED19A74DA}" type="slidenum">
              <a:rPr lang="en-US" smtClean="0"/>
              <a:t>‹#›</a:t>
            </a:fld>
            <a:endParaRPr lang="en-US"/>
          </a:p>
        </p:txBody>
      </p:sp>
    </p:spTree>
    <p:extLst>
      <p:ext uri="{BB962C8B-B14F-4D97-AF65-F5344CB8AC3E}">
        <p14:creationId xmlns:p14="http://schemas.microsoft.com/office/powerpoint/2010/main" val="3145807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30F3C-01EA-4570-A49A-3E006D867160}" type="datetimeFigureOut">
              <a:rPr lang="en-US" smtClean="0"/>
              <a:t>21-Nov-25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CC1DE-524F-495B-9548-D5BED19A74DA}" type="slidenum">
              <a:rPr lang="en-US" smtClean="0"/>
              <a:t>‹#›</a:t>
            </a:fld>
            <a:endParaRPr lang="en-US"/>
          </a:p>
        </p:txBody>
      </p:sp>
    </p:spTree>
    <p:extLst>
      <p:ext uri="{BB962C8B-B14F-4D97-AF65-F5344CB8AC3E}">
        <p14:creationId xmlns:p14="http://schemas.microsoft.com/office/powerpoint/2010/main" val="3565802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341" y="0"/>
            <a:ext cx="9821119" cy="6858000"/>
          </a:xfrm>
          <a:prstGeom prst="rect">
            <a:avLst/>
          </a:prstGeom>
        </p:spPr>
      </p:pic>
      <p:sp>
        <p:nvSpPr>
          <p:cNvPr id="10" name="TextBox 9"/>
          <p:cNvSpPr txBox="1"/>
          <p:nvPr/>
        </p:nvSpPr>
        <p:spPr>
          <a:xfrm>
            <a:off x="4236334" y="2864735"/>
            <a:ext cx="6452886" cy="1938992"/>
          </a:xfrm>
          <a:prstGeom prst="rect">
            <a:avLst/>
          </a:prstGeom>
          <a:solidFill>
            <a:srgbClr val="FFCC00"/>
          </a:solidFill>
        </p:spPr>
        <p:txBody>
          <a:bodyPr wrap="square" rtlCol="0">
            <a:spAutoFit/>
          </a:bodyPr>
          <a:lstStyle/>
          <a:p>
            <a:pPr algn="ctr"/>
            <a:r>
              <a:rPr lang="ar-JO" sz="6000" b="1" dirty="0" smtClean="0"/>
              <a:t>سابين طوال </a:t>
            </a:r>
          </a:p>
          <a:p>
            <a:pPr algn="ctr"/>
            <a:r>
              <a:rPr lang="ar-JO" sz="6000" b="1" dirty="0" smtClean="0"/>
              <a:t>الثامن  (أ)</a:t>
            </a:r>
            <a:endParaRPr lang="en-US" sz="6000" b="1" dirty="0"/>
          </a:p>
        </p:txBody>
      </p:sp>
      <p:sp>
        <p:nvSpPr>
          <p:cNvPr id="12" name="TextBox 11"/>
          <p:cNvSpPr txBox="1"/>
          <p:nvPr/>
        </p:nvSpPr>
        <p:spPr>
          <a:xfrm>
            <a:off x="4236334" y="4734046"/>
            <a:ext cx="6452886" cy="1047508"/>
          </a:xfrm>
          <a:prstGeom prst="rect">
            <a:avLst/>
          </a:prstGeom>
          <a:solidFill>
            <a:srgbClr val="FFCC00"/>
          </a:solidFill>
        </p:spPr>
        <p:txBody>
          <a:bodyPr wrap="square" rtlCol="0">
            <a:spAutoFit/>
          </a:bodyPr>
          <a:lstStyle/>
          <a:p>
            <a:endParaRPr lang="en-US" dirty="0"/>
          </a:p>
        </p:txBody>
      </p:sp>
    </p:spTree>
    <p:extLst>
      <p:ext uri="{BB962C8B-B14F-4D97-AF65-F5344CB8AC3E}">
        <p14:creationId xmlns:p14="http://schemas.microsoft.com/office/powerpoint/2010/main" val="2200526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3241" y="869728"/>
            <a:ext cx="9306045" cy="6137578"/>
          </a:xfrm>
          <a:prstGeom prst="rect">
            <a:avLst/>
          </a:prstGeom>
        </p:spPr>
        <p:txBody>
          <a:bodyPr wrap="square">
            <a:spAutoFit/>
          </a:bodyPr>
          <a:lstStyle/>
          <a:p>
            <a:pPr marL="742950" lvl="1" indent="-285750" algn="r">
              <a:lnSpc>
                <a:spcPct val="107000"/>
              </a:lnSpc>
              <a:spcAft>
                <a:spcPts val="800"/>
              </a:spcAft>
              <a:buSzPts val="1000"/>
              <a:buFont typeface="Courier New" panose="02070309020205020404" pitchFamily="49" charset="0"/>
              <a:buChar char="o"/>
              <a:tabLst>
                <a:tab pos="914400" algn="l"/>
              </a:tabLst>
            </a:pPr>
            <a:r>
              <a:rPr lang="ar-SA" sz="2800" dirty="0">
                <a:latin typeface="Calibri" panose="020F0502020204030204" pitchFamily="34" charset="0"/>
                <a:ea typeface="Times New Roman" panose="02020603050405020304" pitchFamily="18" charset="0"/>
                <a:cs typeface="Times New Roman" panose="02020603050405020304" pitchFamily="18" charset="0"/>
              </a:rPr>
              <a:t>الرواية تنتهي برسالة قوية حول أهمية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الذكريات</a:t>
            </a:r>
            <a:r>
              <a:rPr lang="ar-JO" sz="2800" dirty="0">
                <a:latin typeface="Times New Roman" panose="02020603050405020304" pitchFamily="18" charset="0"/>
                <a:ea typeface="Times New Roman" panose="02020603050405020304" pitchFamily="18" charset="0"/>
                <a:cs typeface="Times New Roman" panose="02020603050405020304" pitchFamily="18" charset="0"/>
              </a:rPr>
              <a:t> </a:t>
            </a:r>
            <a:r>
              <a:rPr lang="ar-JO"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ar-SA" sz="2800" dirty="0" smtClean="0">
                <a:latin typeface="Times New Roman" panose="02020603050405020304" pitchFamily="18" charset="0"/>
                <a:ea typeface="Times New Roman" panose="02020603050405020304" pitchFamily="18" charset="0"/>
                <a:cs typeface="Times New Roman" panose="02020603050405020304" pitchFamily="18" charset="0"/>
              </a:rPr>
              <a:t>كيف</a:t>
            </a:r>
            <a:r>
              <a:rPr lang="ar-JO" sz="2800" dirty="0" smtClean="0">
                <a:latin typeface="Times New Roman" panose="02020603050405020304" pitchFamily="18" charset="0"/>
                <a:ea typeface="Times New Roman" panose="02020603050405020304" pitchFamily="18" charset="0"/>
                <a:cs typeface="Times New Roman" panose="02020603050405020304" pitchFamily="18" charset="0"/>
              </a:rPr>
              <a:t> أن </a:t>
            </a:r>
            <a:r>
              <a:rPr lang="ar-SA" sz="2800" dirty="0" smtClean="0">
                <a:latin typeface="Times New Roman" panose="02020603050405020304" pitchFamily="18" charset="0"/>
                <a:ea typeface="Times New Roman" panose="02020603050405020304" pitchFamily="18" charset="0"/>
                <a:cs typeface="Times New Roman" panose="02020603050405020304" pitchFamily="18" charset="0"/>
              </a:rPr>
              <a:t> تكون </a:t>
            </a:r>
            <a:r>
              <a:rPr lang="ar-SA" sz="2800" dirty="0">
                <a:latin typeface="Times New Roman" panose="02020603050405020304" pitchFamily="18" charset="0"/>
                <a:ea typeface="Times New Roman" panose="02020603050405020304" pitchFamily="18" charset="0"/>
                <a:cs typeface="Times New Roman" panose="02020603050405020304" pitchFamily="18" charset="0"/>
              </a:rPr>
              <a:t>جزءًا لا يتجزأ من النفس، وكيف أن الحفاظ عليها، ومعالجتها، يساعد على النمو الشخصي </a:t>
            </a:r>
            <a:r>
              <a:rPr lang="ar-SA" sz="2800" dirty="0" smtClean="0">
                <a:latin typeface="Times New Roman" panose="02020603050405020304" pitchFamily="18" charset="0"/>
                <a:ea typeface="Times New Roman" panose="02020603050405020304" pitchFamily="18" charset="0"/>
                <a:cs typeface="Times New Roman" panose="02020603050405020304" pitchFamily="18" charset="0"/>
              </a:rPr>
              <a:t>والروحي</a:t>
            </a:r>
            <a:r>
              <a:rPr lang="ar-JO" sz="28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lgn="r">
              <a:lnSpc>
                <a:spcPct val="107000"/>
              </a:lnSpc>
              <a:spcAft>
                <a:spcPts val="800"/>
              </a:spcAft>
              <a:buSzPts val="1000"/>
              <a:buFont typeface="Courier New" panose="02070309020205020404" pitchFamily="49" charset="0"/>
              <a:buChar char="o"/>
              <a:tabLst>
                <a:tab pos="914400" algn="l"/>
              </a:tabLs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تحث </a:t>
            </a:r>
            <a:r>
              <a:rPr lang="ar-SA" sz="2800" dirty="0">
                <a:latin typeface="Calibri" panose="020F0502020204030204" pitchFamily="34" charset="0"/>
                <a:ea typeface="Times New Roman" panose="02020603050405020304" pitchFamily="18" charset="0"/>
                <a:cs typeface="Times New Roman" panose="02020603050405020304" pitchFamily="18" charset="0"/>
              </a:rPr>
              <a:t>الرواية القرّاء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على </a:t>
            </a:r>
            <a:r>
              <a:rPr lang="ar-SA" sz="2800" dirty="0">
                <a:latin typeface="Calibri" panose="020F0502020204030204" pitchFamily="34" charset="0"/>
                <a:ea typeface="Times New Roman" panose="02020603050405020304" pitchFamily="18" charset="0"/>
                <a:cs typeface="Times New Roman" panose="02020603050405020304" pitchFamily="18" charset="0"/>
              </a:rPr>
              <a:t>مواجهة الذكريات، سواء الجميلة أو المؤلمة، بدلاً من إنكارها أو الهروب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منها</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 </a:t>
            </a:r>
          </a:p>
          <a:p>
            <a:pPr marL="742950" lvl="1" indent="-285750" algn="r">
              <a:lnSpc>
                <a:spcPct val="107000"/>
              </a:lnSpc>
              <a:spcAft>
                <a:spcPts val="800"/>
              </a:spcAft>
              <a:buSzPts val="1000"/>
              <a:buFont typeface="Courier New" panose="02070309020205020404" pitchFamily="49" charset="0"/>
              <a:buChar char="o"/>
              <a:tabLst>
                <a:tab pos="914400" algn="l"/>
              </a:tabLs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الصداقة </a:t>
            </a:r>
            <a:r>
              <a:rPr lang="ar-SA" sz="2800" dirty="0">
                <a:latin typeface="Calibri" panose="020F0502020204030204" pitchFamily="34" charset="0"/>
                <a:ea typeface="Times New Roman" panose="02020603050405020304" pitchFamily="18" charset="0"/>
                <a:cs typeface="Times New Roman" panose="02020603050405020304" pitchFamily="18" charset="0"/>
              </a:rPr>
              <a:t>تلعب دورًا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شافيًا </a:t>
            </a:r>
            <a:r>
              <a:rPr lang="ar-SA" sz="2800" dirty="0">
                <a:latin typeface="Calibri" panose="020F0502020204030204" pitchFamily="34" charset="0"/>
                <a:ea typeface="Times New Roman" panose="02020603050405020304" pitchFamily="18" charset="0"/>
                <a:cs typeface="Times New Roman" panose="02020603050405020304" pitchFamily="18" charset="0"/>
              </a:rPr>
              <a:t>من خلال الأصدقاء، يمكن مشاركة الأثقال، ويمكن أن تتحول الذكريات المشتركة إلى شجرة تنمو وتعلّمهم قيم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الحب</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والتعاون</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ar-JO" sz="2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1" algn="r">
              <a:lnSpc>
                <a:spcPct val="107000"/>
              </a:lnSpc>
              <a:spcAft>
                <a:spcPts val="800"/>
              </a:spcAft>
              <a:buSzPts val="1000"/>
              <a:tabLst>
                <a:tab pos="914400" algn="l"/>
              </a:tabLs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a:lnSpc>
                <a:spcPct val="107000"/>
              </a:lnSpc>
              <a:spcBef>
                <a:spcPts val="0"/>
              </a:spcBef>
              <a:spcAft>
                <a:spcPts val="800"/>
              </a:spcAft>
              <a:buSzPts val="1000"/>
              <a:buFont typeface="Courier New" panose="02070309020205020404" pitchFamily="49" charset="0"/>
              <a:buChar char="o"/>
              <a:tabLst>
                <a:tab pos="914400" algn="l"/>
              </a:tabLst>
            </a:pPr>
            <a:r>
              <a:rPr lang="ar-SA" sz="2800" dirty="0">
                <a:latin typeface="Calibri" panose="020F0502020204030204" pitchFamily="34" charset="0"/>
                <a:ea typeface="Times New Roman" panose="02020603050405020304" pitchFamily="18" charset="0"/>
                <a:cs typeface="Times New Roman" panose="02020603050405020304" pitchFamily="18" charset="0"/>
              </a:rPr>
              <a:t>أيضًا، تبرز الرواية فكرة أن الخيال ليس مهربًا دائمًا، بل أداة: يمكننا من خلاله بناء “مصانع للذكريات” لتخزين ما نحبّ، ولكن الأهم هو القدرة على العودة إلى الحاضر، وعيش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اللحظة</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ar-SA" sz="2800" dirty="0">
                <a:latin typeface="Calibri" panose="020F0502020204030204" pitchFamily="34" charset="0"/>
                <a:ea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6" y="254642"/>
            <a:ext cx="3416702" cy="6261905"/>
          </a:xfrm>
          <a:prstGeom prst="rect">
            <a:avLst/>
          </a:prstGeom>
        </p:spPr>
      </p:pic>
    </p:spTree>
    <p:extLst>
      <p:ext uri="{BB962C8B-B14F-4D97-AF65-F5344CB8AC3E}">
        <p14:creationId xmlns:p14="http://schemas.microsoft.com/office/powerpoint/2010/main" val="2643319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26198" y="4967358"/>
            <a:ext cx="8506140" cy="1361719"/>
          </a:xfrm>
          <a:prstGeom prst="rect">
            <a:avLst/>
          </a:prstGeom>
        </p:spPr>
        <p:txBody>
          <a:bodyPr wrap="square">
            <a:spAutoFit/>
          </a:bodyPr>
          <a:lstStyle/>
          <a:p>
            <a:pPr algn="r">
              <a:lnSpc>
                <a:spcPct val="107000"/>
              </a:lnSpc>
              <a:spcAft>
                <a:spcPts val="800"/>
              </a:spcAft>
            </a:pPr>
            <a:r>
              <a:rPr lang="ar-SA" sz="4000" dirty="0" smtClean="0">
                <a:latin typeface="Times New Roman" panose="02020603050405020304" pitchFamily="18" charset="0"/>
                <a:ea typeface="Times New Roman" panose="02020603050405020304" pitchFamily="18" charset="0"/>
              </a:rPr>
              <a:t>الذكريات </a:t>
            </a:r>
            <a:r>
              <a:rPr lang="ar-SA" sz="4000" dirty="0">
                <a:latin typeface="Times New Roman" panose="02020603050405020304" pitchFamily="18" charset="0"/>
                <a:ea typeface="Times New Roman" panose="02020603050405020304" pitchFamily="18" charset="0"/>
              </a:rPr>
              <a:t>ليست نهاية الطريق، بل بداية الطريق إلى مستقبل نختاره </a:t>
            </a:r>
            <a:r>
              <a:rPr lang="ar-SA" sz="4000" dirty="0" smtClean="0">
                <a:latin typeface="Times New Roman" panose="02020603050405020304" pitchFamily="18" charset="0"/>
                <a:ea typeface="Times New Roman" panose="02020603050405020304" pitchFamily="18" charset="0"/>
              </a:rPr>
              <a:t>نحن</a:t>
            </a:r>
            <a:r>
              <a:rPr lang="ar-JO" sz="4000" dirty="0" smtClean="0">
                <a:latin typeface="Times New Roman" panose="02020603050405020304" pitchFamily="18" charset="0"/>
                <a:ea typeface="Times New Roman" panose="02020603050405020304" pitchFamily="18" charset="0"/>
              </a:rPr>
              <a:t>.</a:t>
            </a:r>
            <a:r>
              <a:rPr lang="en-US" i="1"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503762" y="1206373"/>
            <a:ext cx="6458675" cy="1673150"/>
          </a:xfrm>
          <a:prstGeom prst="rect">
            <a:avLst/>
          </a:prstGeom>
        </p:spPr>
        <p:txBody>
          <a:bodyPr wrap="square">
            <a:spAutoFit/>
          </a:bodyPr>
          <a:lstStyle/>
          <a:p>
            <a:pPr algn="r">
              <a:lnSpc>
                <a:spcPct val="107000"/>
              </a:lnSpc>
              <a:spcAft>
                <a:spcPts val="800"/>
              </a:spcAft>
            </a:pPr>
            <a:r>
              <a:rPr lang="ar-SA" sz="3200" dirty="0">
                <a:latin typeface="Calibri" panose="020F0502020204030204" pitchFamily="34" charset="0"/>
                <a:ea typeface="Times New Roman" panose="02020603050405020304" pitchFamily="18" charset="0"/>
              </a:rPr>
              <a:t>يعتقد جابر أن الذكريات هي روحنا الأخرى التي تجعلنا نتعلق بالمكان </a:t>
            </a:r>
            <a:r>
              <a:rPr lang="ar-SA" sz="3200" dirty="0" smtClean="0">
                <a:latin typeface="Calibri" panose="020F0502020204030204" pitchFamily="34" charset="0"/>
                <a:ea typeface="Times New Roman" panose="02020603050405020304" pitchFamily="18" charset="0"/>
              </a:rPr>
              <a:t>والزمان</a:t>
            </a:r>
            <a:r>
              <a:rPr lang="ar-JO" sz="3200" dirty="0" smtClean="0">
                <a:latin typeface="Calibri" panose="020F0502020204030204" pitchFamily="34" charset="0"/>
                <a:ea typeface="Times New Roman" panose="02020603050405020304" pitchFamily="18" charset="0"/>
              </a:rPr>
              <a:t> </a:t>
            </a:r>
            <a:r>
              <a:rPr lang="ar-SA" sz="3200" dirty="0" smtClean="0"/>
              <a:t>وأنها </a:t>
            </a:r>
            <a:r>
              <a:rPr lang="ar-SA" sz="3200" dirty="0"/>
              <a:t>وقود يمدنا بالحياة</a:t>
            </a:r>
            <a:r>
              <a:rPr lang="ar-JO" sz="3200" dirty="0" smtClean="0">
                <a:latin typeface="Calibri" panose="020F0502020204030204" pitchFamily="34" charset="0"/>
                <a:ea typeface="Times New Roman" panose="02020603050405020304" pitchFamily="18" charset="0"/>
              </a:rPr>
              <a:t>.</a:t>
            </a:r>
            <a:endParaRPr lang="en-US" sz="3200" dirty="0">
              <a:latin typeface="Calibri" panose="020F0502020204030204" pitchFamily="34" charset="0"/>
              <a:ea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366" y="0"/>
            <a:ext cx="4334720" cy="4739833"/>
          </a:xfrm>
          <a:prstGeom prst="rect">
            <a:avLst/>
          </a:prstGeom>
        </p:spPr>
      </p:pic>
    </p:spTree>
    <p:extLst>
      <p:ext uri="{BB962C8B-B14F-4D97-AF65-F5344CB8AC3E}">
        <p14:creationId xmlns:p14="http://schemas.microsoft.com/office/powerpoint/2010/main" val="218041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6022428" cy="6858000"/>
          </a:xfrm>
          <a:prstGeom prst="rect">
            <a:avLst/>
          </a:prstGeom>
        </p:spPr>
      </p:pic>
      <p:sp>
        <p:nvSpPr>
          <p:cNvPr id="3" name="TextBox 2"/>
          <p:cNvSpPr txBox="1"/>
          <p:nvPr/>
        </p:nvSpPr>
        <p:spPr>
          <a:xfrm>
            <a:off x="4347339" y="1511822"/>
            <a:ext cx="7630510" cy="1015663"/>
          </a:xfrm>
          <a:prstGeom prst="rect">
            <a:avLst/>
          </a:prstGeom>
          <a:noFill/>
        </p:spPr>
        <p:txBody>
          <a:bodyPr wrap="square" rtlCol="0">
            <a:spAutoFit/>
          </a:bodyPr>
          <a:lstStyle/>
          <a:p>
            <a:pPr algn="r"/>
            <a:r>
              <a:rPr lang="ar-JO" sz="6000" dirty="0" smtClean="0">
                <a:cs typeface="+mj-cs"/>
              </a:rPr>
              <a:t>رواية : مصنع الذكريات </a:t>
            </a:r>
          </a:p>
        </p:txBody>
      </p:sp>
      <p:sp>
        <p:nvSpPr>
          <p:cNvPr id="4" name="TextBox 3"/>
          <p:cNvSpPr txBox="1"/>
          <p:nvPr/>
        </p:nvSpPr>
        <p:spPr>
          <a:xfrm>
            <a:off x="6022428" y="3282562"/>
            <a:ext cx="5938343" cy="1015663"/>
          </a:xfrm>
          <a:prstGeom prst="rect">
            <a:avLst/>
          </a:prstGeom>
          <a:noFill/>
        </p:spPr>
        <p:txBody>
          <a:bodyPr wrap="square" rtlCol="0">
            <a:spAutoFit/>
          </a:bodyPr>
          <a:lstStyle/>
          <a:p>
            <a:pPr algn="r"/>
            <a:r>
              <a:rPr lang="ar-JO" sz="6000" dirty="0">
                <a:cs typeface="+mj-cs"/>
              </a:rPr>
              <a:t>الكاتبة: أحلام بشارات</a:t>
            </a:r>
            <a:endParaRPr lang="en-US" sz="6000" dirty="0">
              <a:cs typeface="+mj-cs"/>
            </a:endParaRPr>
          </a:p>
        </p:txBody>
      </p:sp>
      <p:pic>
        <p:nvPicPr>
          <p:cNvPr id="1026" name="Picture 2" descr="دار السلو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5516" y="5289886"/>
            <a:ext cx="1905000" cy="11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749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1514" y="505235"/>
            <a:ext cx="6121080" cy="6352765"/>
          </a:xfrm>
          <a:prstGeom prst="rect">
            <a:avLst/>
          </a:prstGeom>
        </p:spPr>
        <p:txBody>
          <a:bodyPr wrap="square">
            <a:spAutoFit/>
          </a:bodyPr>
          <a:lstStyle/>
          <a:p>
            <a:pPr marL="1143000" marR="0" algn="r">
              <a:lnSpc>
                <a:spcPct val="107000"/>
              </a:lnSpc>
              <a:spcBef>
                <a:spcPts val="0"/>
              </a:spcBef>
              <a:spcAft>
                <a:spcPts val="800"/>
              </a:spcAft>
            </a:pPr>
            <a:r>
              <a:rPr lang="ar-SA" sz="2400" b="1" dirty="0">
                <a:latin typeface="Calibri" panose="020F0502020204030204" pitchFamily="34" charset="0"/>
                <a:ea typeface="Times New Roman" panose="02020603050405020304" pitchFamily="18" charset="0"/>
                <a:cs typeface="Times New Roman" panose="02020603050405020304" pitchFamily="18" charset="0"/>
              </a:rPr>
              <a:t>أحلام بشارات</a:t>
            </a:r>
            <a:r>
              <a:rPr lang="ar-SA" sz="2400" dirty="0">
                <a:latin typeface="Calibri" panose="020F0502020204030204" pitchFamily="34" charset="0"/>
                <a:ea typeface="Times New Roman" panose="02020603050405020304" pitchFamily="18" charset="0"/>
                <a:cs typeface="Times New Roman" panose="02020603050405020304" pitchFamily="18" charset="0"/>
              </a:rPr>
              <a:t> هي كاتبة وشاعرة فلسطينية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2457450" marR="0" algn="r">
              <a:lnSpc>
                <a:spcPct val="107000"/>
              </a:lnSpc>
              <a:spcBef>
                <a:spcPts val="0"/>
              </a:spcBef>
              <a:spcAft>
                <a:spcPts val="800"/>
              </a:spcAft>
            </a:pPr>
            <a:r>
              <a:rPr lang="ar-SA" sz="2400" dirty="0">
                <a:latin typeface="Calibri" panose="020F0502020204030204" pitchFamily="34" charset="0"/>
                <a:ea typeface="Times New Roman" panose="02020603050405020304" pitchFamily="18" charset="0"/>
                <a:cs typeface="Times New Roman" panose="02020603050405020304" pitchFamily="18" charset="0"/>
              </a:rPr>
              <a:t>وُلدت في بلدة </a:t>
            </a:r>
            <a:r>
              <a:rPr lang="ar-SA" sz="2400" b="1" dirty="0">
                <a:latin typeface="Calibri" panose="020F0502020204030204" pitchFamily="34" charset="0"/>
                <a:ea typeface="Times New Roman" panose="02020603050405020304" pitchFamily="18" charset="0"/>
                <a:cs typeface="Times New Roman" panose="02020603050405020304" pitchFamily="18" charset="0"/>
              </a:rPr>
              <a:t>تامّون</a:t>
            </a:r>
            <a:r>
              <a:rPr lang="ar-SA" sz="2400" dirty="0">
                <a:latin typeface="Calibri" panose="020F0502020204030204" pitchFamily="34" charset="0"/>
                <a:ea typeface="Times New Roman" panose="02020603050405020304" pitchFamily="18" charset="0"/>
                <a:cs typeface="Times New Roman" panose="02020603050405020304" pitchFamily="18" charset="0"/>
              </a:rPr>
              <a:t> في وادي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الأردن</a:t>
            </a:r>
            <a:r>
              <a:rPr lang="ar-JO" sz="2400" dirty="0" smtClean="0">
                <a:latin typeface="Calibri" panose="020F0502020204030204" pitchFamily="34" charset="0"/>
                <a:ea typeface="Times New Roman" panose="02020603050405020304" pitchFamily="18" charset="0"/>
                <a:cs typeface="Times New Roman" panose="02020603050405020304" pitchFamily="18" charset="0"/>
              </a:rPr>
              <a:t> و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درست </a:t>
            </a:r>
            <a:r>
              <a:rPr lang="ar-SA" sz="2400" dirty="0">
                <a:latin typeface="Calibri" panose="020F0502020204030204" pitchFamily="34" charset="0"/>
                <a:ea typeface="Times New Roman" panose="02020603050405020304" pitchFamily="18" charset="0"/>
                <a:cs typeface="Times New Roman" panose="02020603050405020304" pitchFamily="18" charset="0"/>
              </a:rPr>
              <a:t>الأدب العربي (حصلت على البكالوريوس والماجستير) من جامعة النجاح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الوطنية</a:t>
            </a:r>
            <a:r>
              <a:rPr lang="ar-JO" sz="2400" dirty="0" smtClean="0">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 </a:t>
            </a:r>
            <a:endParaRPr lang="ar-JO" sz="2400" dirty="0" smtClean="0">
              <a:latin typeface="Calibri" panose="020F0502020204030204" pitchFamily="34" charset="0"/>
              <a:ea typeface="Times New Roman" panose="02020603050405020304" pitchFamily="18" charset="0"/>
              <a:cs typeface="Arial" panose="020B0604020202020204" pitchFamily="34" charset="0"/>
            </a:endParaRPr>
          </a:p>
          <a:p>
            <a:pPr marL="1143000" marR="0" algn="r">
              <a:lnSpc>
                <a:spcPct val="107000"/>
              </a:lnSpc>
              <a:spcBef>
                <a:spcPts val="0"/>
              </a:spcBef>
              <a:spcAft>
                <a:spcPts val="800"/>
              </a:spcAft>
            </a:pP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عملت </a:t>
            </a:r>
            <a:r>
              <a:rPr lang="ar-SA" sz="2400" dirty="0">
                <a:latin typeface="Calibri" panose="020F0502020204030204" pitchFamily="34" charset="0"/>
                <a:ea typeface="Times New Roman" panose="02020603050405020304" pitchFamily="18" charset="0"/>
                <a:cs typeface="Times New Roman" panose="02020603050405020304" pitchFamily="18" charset="0"/>
              </a:rPr>
              <a:t>كمعلمة ثم أصبحت مديرة قسم أدب الأطفال في وزارة الثقافة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الفلسطينية</a:t>
            </a:r>
            <a:r>
              <a:rPr lang="ar-JO" sz="2400" dirty="0" smtClean="0">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marL="2457450" marR="0" algn="r">
              <a:lnSpc>
                <a:spcPct val="107000"/>
              </a:lnSpc>
              <a:spcBef>
                <a:spcPts val="0"/>
              </a:spcBef>
              <a:spcAft>
                <a:spcPts val="800"/>
              </a:spcAft>
            </a:pPr>
            <a:r>
              <a:rPr lang="ar-SA" sz="2400" dirty="0">
                <a:latin typeface="Calibri" panose="020F0502020204030204" pitchFamily="34" charset="0"/>
                <a:ea typeface="Times New Roman" panose="02020603050405020304" pitchFamily="18" charset="0"/>
                <a:cs typeface="Times New Roman" panose="02020603050405020304" pitchFamily="18" charset="0"/>
              </a:rPr>
              <a:t>كتبت عدة روايات لليافعين، وقصص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أطفال، ومجموعات </a:t>
            </a:r>
            <a:r>
              <a:rPr lang="ar-SA" sz="2400" dirty="0">
                <a:latin typeface="Calibri" panose="020F0502020204030204" pitchFamily="34" charset="0"/>
                <a:ea typeface="Times New Roman" panose="02020603050405020304" pitchFamily="18" charset="0"/>
                <a:cs typeface="Times New Roman" panose="02020603050405020304" pitchFamily="18" charset="0"/>
              </a:rPr>
              <a:t>قصصية. من أعمالها: “جنجر” و “أشجار للناس الغائبين”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وغيرها</a:t>
            </a:r>
            <a:r>
              <a:rPr lang="ar-JO" sz="2400" dirty="0" smtClean="0">
                <a:latin typeface="Calibri" panose="020F0502020204030204" pitchFamily="34" charset="0"/>
                <a:ea typeface="Times New Roman" panose="02020603050405020304" pitchFamily="18" charset="0"/>
                <a:cs typeface="Times New Roman" panose="02020603050405020304" pitchFamily="18" charset="0"/>
              </a:rPr>
              <a:t>.</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a:r>
              <a:rPr lang="ar-SA" sz="2400" dirty="0">
                <a:ea typeface="Times New Roman" panose="02020603050405020304" pitchFamily="18" charset="0"/>
                <a:cs typeface="Times New Roman" panose="02020603050405020304" pitchFamily="18" charset="0"/>
              </a:rPr>
              <a:t>نشأت في بيئة ريفية زراعية، وهذا أثر على خيالها؛ تحب الطبيعة (الوديان، التلال) كثيرًا، وتستخدم صورًا طبيعية في </a:t>
            </a:r>
            <a:r>
              <a:rPr lang="ar-SA" sz="2400" dirty="0" smtClean="0">
                <a:ea typeface="Times New Roman" panose="02020603050405020304" pitchFamily="18" charset="0"/>
                <a:cs typeface="Times New Roman" panose="02020603050405020304" pitchFamily="18" charset="0"/>
              </a:rPr>
              <a:t>كتاباتها</a:t>
            </a:r>
            <a:r>
              <a:rPr lang="ar-JO" sz="2400" dirty="0" smtClean="0">
                <a:ea typeface="Times New Roman" panose="02020603050405020304" pitchFamily="18" charset="0"/>
                <a:cs typeface="Times New Roman" panose="02020603050405020304" pitchFamily="18" charset="0"/>
              </a:rPr>
              <a:t>.</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2" y="920187"/>
            <a:ext cx="6947338" cy="4577787"/>
          </a:xfrm>
          <a:prstGeom prst="rect">
            <a:avLst/>
          </a:prstGeom>
        </p:spPr>
      </p:pic>
    </p:spTree>
    <p:extLst>
      <p:ext uri="{BB962C8B-B14F-4D97-AF65-F5344CB8AC3E}">
        <p14:creationId xmlns:p14="http://schemas.microsoft.com/office/powerpoint/2010/main" val="584350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1651" y="352961"/>
            <a:ext cx="8024898" cy="6701193"/>
          </a:xfrm>
          <a:prstGeom prst="rect">
            <a:avLst/>
          </a:prstGeom>
        </p:spPr>
        <p:txBody>
          <a:bodyPr wrap="square">
            <a:spAutoFit/>
          </a:bodyPr>
          <a:lstStyle/>
          <a:p>
            <a:pPr algn="r">
              <a:lnSpc>
                <a:spcPct val="107000"/>
              </a:lnSpc>
              <a:spcAft>
                <a:spcPts val="800"/>
              </a:spcAft>
            </a:pPr>
            <a:r>
              <a:rPr lang="ar-JO" sz="2800" b="1" dirty="0" smtClean="0">
                <a:latin typeface="Times New Roman" panose="02020603050405020304" pitchFamily="18" charset="0"/>
                <a:ea typeface="Times New Roman" panose="02020603050405020304" pitchFamily="18" charset="0"/>
                <a:cs typeface="Arial" panose="020B0604020202020204" pitchFamily="34" charset="0"/>
              </a:rPr>
              <a:t>بداية الرواية:</a:t>
            </a:r>
          </a:p>
          <a:p>
            <a:pPr algn="r">
              <a:lnSpc>
                <a:spcPct val="107000"/>
              </a:lnSpc>
              <a:spcAft>
                <a:spcPts val="800"/>
              </a:spcAft>
            </a:pPr>
            <a:r>
              <a:rPr lang="ar-JO" sz="2800" dirty="0" smtClean="0">
                <a:latin typeface="Times New Roman" panose="02020603050405020304" pitchFamily="18" charset="0"/>
                <a:ea typeface="Times New Roman" panose="02020603050405020304" pitchFamily="18" charset="0"/>
                <a:cs typeface="Arial" panose="020B0604020202020204" pitchFamily="34" charset="0"/>
              </a:rPr>
              <a:t>تتحدث الرواية عن أربعة أصدقاء هم : جابر ، رافيا، منصور، عدلي. </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 </a:t>
            </a:r>
            <a:endParaRPr lang="en-US" sz="2800" dirty="0" smtClean="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كبروا معًا منذ الروضة، وظلّت صداقتهم جزءًا أساسيًا من حياتهم. </a:t>
            </a:r>
            <a:endParaRPr lang="ar-JO" sz="2800" dirty="0" smtClean="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المكان الذي يجمعهم دائمًا هو </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تلّ العاصور</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 تحت شجرة الخروب حيث يجلسون منذ كانوا صغارًا، ويتشاركون ذكرياتهم وأسرارهم</a:t>
            </a:r>
            <a:r>
              <a:rPr lang="ar-JO"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800" dirty="0" smtClean="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endParaRPr lang="ar-JO" sz="2800" dirty="0" smtClean="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مع حلول العطلة الصيفية وقبل انتقالهم إلى الصف العاشر، يقرر الأصدقاء إحياء لعبة قديمة اسمها</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 (لعبة الذكريات).</a:t>
            </a:r>
            <a:r>
              <a:rPr lang="en-US" sz="2800" dirty="0" smtClean="0">
                <a:latin typeface="Times New Roman" panose="02020603050405020304" pitchFamily="18" charset="0"/>
                <a:ea typeface="Times New Roman" panose="02020603050405020304" pitchFamily="18" charset="0"/>
                <a:cs typeface="Arial" panose="020B0604020202020204" pitchFamily="34" charset="0"/>
              </a:rPr>
              <a:t/>
            </a:r>
            <a:br>
              <a:rPr lang="en-US" sz="2800" dirty="0" smtClean="0">
                <a:latin typeface="Times New Roman" panose="02020603050405020304" pitchFamily="18" charset="0"/>
                <a:ea typeface="Times New Roman" panose="02020603050405020304" pitchFamily="18" charset="0"/>
                <a:cs typeface="Arial" panose="020B0604020202020204" pitchFamily="34" charset="0"/>
              </a:rPr>
            </a:br>
            <a:r>
              <a:rPr lang="ar-SA" sz="2800" dirty="0" smtClean="0">
                <a:latin typeface="Times New Roman" panose="02020603050405020304" pitchFamily="18" charset="0"/>
                <a:ea typeface="Times New Roman" panose="02020603050405020304" pitchFamily="18" charset="0"/>
              </a:rPr>
              <a:t>كل واحد منهم يروي ذكرى مؤثرة من طفولته، ويتناقشون فيها، ويضحكون أو يتأثرون حسب طبيعتها</a:t>
            </a:r>
            <a:r>
              <a:rPr lang="ar-JO" sz="2800" dirty="0" smtClean="0">
                <a:latin typeface="Times New Roman" panose="02020603050405020304" pitchFamily="18" charset="0"/>
                <a:ea typeface="Times New Roman" panose="02020603050405020304" pitchFamily="18" charset="0"/>
                <a:cs typeface="Arial" panose="020B0604020202020204" pitchFamily="34" charset="0"/>
              </a:rPr>
              <a:t>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 لكن أكثرهم تعلقًا بالذكريات هو جابر</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1000" dirty="0" smtClean="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765"/>
            <a:ext cx="4166886" cy="4886049"/>
          </a:xfrm>
          <a:prstGeom prst="rect">
            <a:avLst/>
          </a:prstGeom>
        </p:spPr>
      </p:pic>
    </p:spTree>
    <p:extLst>
      <p:ext uri="{BB962C8B-B14F-4D97-AF65-F5344CB8AC3E}">
        <p14:creationId xmlns:p14="http://schemas.microsoft.com/office/powerpoint/2010/main" val="1076114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9034" y="985057"/>
            <a:ext cx="7957097" cy="5010346"/>
          </a:xfrm>
          <a:prstGeom prst="rect">
            <a:avLst/>
          </a:prstGeom>
        </p:spPr>
        <p:txBody>
          <a:bodyPr wrap="square">
            <a:spAutoFit/>
          </a:bodyPr>
          <a:lstStyle/>
          <a:p>
            <a:pPr algn="r">
              <a:lnSpc>
                <a:spcPct val="107000"/>
              </a:lnSpc>
              <a:spcAft>
                <a:spcPts val="800"/>
              </a:spcAft>
            </a:pPr>
            <a:r>
              <a:rPr lang="ar-JO" sz="2800" b="1" dirty="0" smtClean="0">
                <a:latin typeface="Times New Roman" panose="02020603050405020304" pitchFamily="18" charset="0"/>
                <a:ea typeface="Times New Roman" panose="02020603050405020304" pitchFamily="18" charset="0"/>
                <a:cs typeface="Arial" panose="020B0604020202020204" pitchFamily="34" charset="0"/>
              </a:rPr>
              <a:t>مصنع الذكريات:</a:t>
            </a:r>
            <a:r>
              <a:rPr lang="en-US" sz="2800" b="1" dirty="0">
                <a:latin typeface="Times New Roman" panose="02020603050405020304" pitchFamily="18" charset="0"/>
                <a:ea typeface="Times New Roman" panose="02020603050405020304" pitchFamily="18"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a:latin typeface="Calibri" panose="020F0502020204030204" pitchFamily="34" charset="0"/>
                <a:ea typeface="Times New Roman" panose="02020603050405020304" pitchFamily="18" charset="0"/>
                <a:cs typeface="Times New Roman" panose="02020603050405020304" pitchFamily="18" charset="0"/>
              </a:rPr>
              <a:t>جابر يعيش صراعًا داخليًا كبيرًا بسبب فقدانه لأمّه </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غزالة</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ar-JO" sz="2800" dirty="0">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ar-JO" sz="2800" dirty="0" smtClean="0">
                <a:latin typeface="Times New Roman" panose="02020603050405020304" pitchFamily="18" charset="0"/>
                <a:ea typeface="Times New Roman" panose="02020603050405020304" pitchFamily="18" charset="0"/>
              </a:rPr>
              <a:t>ذكرياته </a:t>
            </a:r>
            <a:r>
              <a:rPr lang="ar-SA" sz="2800" dirty="0" smtClean="0">
                <a:latin typeface="Times New Roman" panose="02020603050405020304" pitchFamily="18" charset="0"/>
                <a:ea typeface="Times New Roman" panose="02020603050405020304" pitchFamily="18" charset="0"/>
              </a:rPr>
              <a:t>معها </a:t>
            </a:r>
            <a:r>
              <a:rPr lang="ar-SA" sz="2800" dirty="0">
                <a:latin typeface="Times New Roman" panose="02020603050405020304" pitchFamily="18" charset="0"/>
                <a:ea typeface="Times New Roman" panose="02020603050405020304" pitchFamily="18" charset="0"/>
              </a:rPr>
              <a:t>هي الشيء الأكثر قيمة في حياته، لكنه يخاف أن تختفي أو تتغير مع مرور </a:t>
            </a:r>
            <a:r>
              <a:rPr lang="ar-SA" sz="2800" dirty="0" smtClean="0">
                <a:latin typeface="Times New Roman" panose="02020603050405020304" pitchFamily="18" charset="0"/>
                <a:ea typeface="Times New Roman" panose="02020603050405020304" pitchFamily="18" charset="0"/>
              </a:rPr>
              <a:t>الوقت</a:t>
            </a:r>
            <a:r>
              <a:rPr lang="ar-JO" sz="2800" dirty="0" smtClean="0">
                <a:latin typeface="Times New Roman" panose="02020603050405020304" pitchFamily="18" charset="0"/>
                <a:ea typeface="Times New Roman" panose="02020603050405020304" pitchFamily="18" charset="0"/>
              </a:rPr>
              <a:t>، </a:t>
            </a:r>
            <a:r>
              <a:rPr lang="ar-SA" sz="2800" dirty="0">
                <a:latin typeface="Times New Roman" panose="02020603050405020304" pitchFamily="18" charset="0"/>
                <a:ea typeface="Times New Roman" panose="02020603050405020304" pitchFamily="18" charset="0"/>
              </a:rPr>
              <a:t>لذلك يبدأ في تخيّل مكان في داخله يسميه</a:t>
            </a:r>
            <a:r>
              <a:rPr lang="ar-JO" sz="2800" dirty="0">
                <a:latin typeface="Times New Roman" panose="02020603050405020304" pitchFamily="18" charset="0"/>
                <a:ea typeface="Times New Roman" panose="02020603050405020304" pitchFamily="18" charset="0"/>
              </a:rPr>
              <a:t> "مصنع الذكريات</a:t>
            </a:r>
            <a:r>
              <a:rPr lang="ar-JO" sz="2800" dirty="0" smtClean="0">
                <a:latin typeface="Times New Roman" panose="02020603050405020304" pitchFamily="18" charset="0"/>
                <a:ea typeface="Times New Roman" panose="02020603050405020304" pitchFamily="18" charset="0"/>
              </a:rPr>
              <a:t>"، وهو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مصنع </a:t>
            </a:r>
            <a:r>
              <a:rPr lang="ar-SA" sz="2800" dirty="0">
                <a:latin typeface="Calibri" panose="020F0502020204030204" pitchFamily="34" charset="0"/>
                <a:ea typeface="Times New Roman" panose="02020603050405020304" pitchFamily="18" charset="0"/>
                <a:cs typeface="Times New Roman" panose="02020603050405020304" pitchFamily="18" charset="0"/>
              </a:rPr>
              <a:t>داخلي خيالي يخزن </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فيه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كل </a:t>
            </a:r>
            <a:r>
              <a:rPr lang="ar-SA" sz="2800" dirty="0">
                <a:latin typeface="Calibri" panose="020F0502020204030204" pitchFamily="34" charset="0"/>
                <a:ea typeface="Times New Roman" panose="02020603050405020304" pitchFamily="18" charset="0"/>
                <a:cs typeface="Times New Roman" panose="02020603050405020304" pitchFamily="18" charset="0"/>
              </a:rPr>
              <a:t>ذكرى يحبها</a:t>
            </a:r>
            <a:r>
              <a:rPr lang="ar-JO" sz="2800" dirty="0">
                <a:latin typeface="Calibri" panose="020F0502020204030204" pitchFamily="34" charset="0"/>
                <a:ea typeface="Times New Roman" panose="02020603050405020304" pitchFamily="18" charset="0"/>
                <a:cs typeface="Times New Roman" panose="02020603050405020304" pitchFamily="18" charset="0"/>
              </a:rPr>
              <a:t>، </a:t>
            </a:r>
            <a:r>
              <a:rPr lang="ar-SA" sz="2800" dirty="0">
                <a:latin typeface="Calibri" panose="020F0502020204030204" pitchFamily="34" charset="0"/>
                <a:ea typeface="Times New Roman" panose="02020603050405020304" pitchFamily="18" charset="0"/>
                <a:cs typeface="Times New Roman" panose="02020603050405020304" pitchFamily="18" charset="0"/>
              </a:rPr>
              <a:t>يرتّبها كما يريد</a:t>
            </a:r>
            <a:r>
              <a:rPr lang="ar-JO" sz="2800" dirty="0">
                <a:latin typeface="Calibri" panose="020F0502020204030204" pitchFamily="34" charset="0"/>
                <a:ea typeface="Calibri" panose="020F0502020204030204" pitchFamily="34" charset="0"/>
              </a:rPr>
              <a:t> </a:t>
            </a:r>
            <a:r>
              <a:rPr lang="ar-SA" sz="2800" dirty="0">
                <a:latin typeface="Calibri" panose="020F0502020204030204" pitchFamily="34" charset="0"/>
                <a:ea typeface="Times New Roman" panose="02020603050405020304" pitchFamily="18" charset="0"/>
                <a:cs typeface="Times New Roman" panose="02020603050405020304" pitchFamily="18" charset="0"/>
              </a:rPr>
              <a:t>ويحتفظ بها من الضياع</a:t>
            </a:r>
            <a:r>
              <a:rPr lang="ar-JO" sz="2800" dirty="0">
                <a:latin typeface="Calibri" panose="020F0502020204030204" pitchFamily="34" charset="0"/>
                <a:ea typeface="Times New Roman" panose="02020603050405020304" pitchFamily="18" charset="0"/>
                <a:cs typeface="Times New Roman" panose="02020603050405020304" pitchFamily="18" charset="0"/>
              </a:rPr>
              <a:t> </a:t>
            </a:r>
            <a:r>
              <a:rPr lang="ar-SA" sz="2800" dirty="0">
                <a:latin typeface="Calibri" panose="020F0502020204030204" pitchFamily="34" charset="0"/>
                <a:ea typeface="Times New Roman" panose="02020603050405020304" pitchFamily="18" charset="0"/>
                <a:cs typeface="Times New Roman" panose="02020603050405020304" pitchFamily="18" charset="0"/>
              </a:rPr>
              <a:t>وكأنها “غرفة أسراره” التي لا يدخلها إلا هو</a:t>
            </a:r>
            <a:r>
              <a:rPr lang="ar-JO" sz="2800" dirty="0">
                <a:latin typeface="Calibri" panose="020F0502020204030204" pitchFamily="34" charset="0"/>
                <a:ea typeface="Times New Roman" panose="02020603050405020304" pitchFamily="18" charset="0"/>
                <a:cs typeface="Times New Roman" panose="02020603050405020304" pitchFamily="18" charset="0"/>
              </a:rPr>
              <a:t>.</a:t>
            </a:r>
            <a:endParaRPr lang="ar-JO" sz="2800" dirty="0">
              <a:latin typeface="Calibri" panose="020F0502020204030204" pitchFamily="34" charset="0"/>
              <a:ea typeface="Calibri" panose="020F0502020204030204" pitchFamily="34" charset="0"/>
            </a:endParaRPr>
          </a:p>
          <a:p>
            <a:pPr algn="r">
              <a:lnSpc>
                <a:spcPct val="107000"/>
              </a:lnSpc>
              <a:spcAft>
                <a:spcPts val="800"/>
              </a:spcAft>
            </a:pPr>
            <a:r>
              <a:rPr lang="en-US" sz="2800" dirty="0">
                <a:latin typeface="Times New Roman" panose="02020603050405020304" pitchFamily="18" charset="0"/>
                <a:ea typeface="Times New Roman" panose="02020603050405020304" pitchFamily="18" charset="0"/>
                <a:cs typeface="Arial" panose="020B0604020202020204" pitchFamily="34" charset="0"/>
              </a:rPr>
              <a:t/>
            </a:r>
            <a:br>
              <a:rPr lang="en-US" sz="2800" dirty="0">
                <a:latin typeface="Times New Roman" panose="02020603050405020304" pitchFamily="18" charset="0"/>
                <a:ea typeface="Times New Roman" panose="02020603050405020304" pitchFamily="18" charset="0"/>
                <a:cs typeface="Arial" panose="020B0604020202020204" pitchFamily="34" charset="0"/>
              </a:rPr>
            </a:br>
            <a:r>
              <a:rPr lang="ar-SA" sz="2800" dirty="0" smtClean="0">
                <a:ea typeface="Times New Roman" panose="02020603050405020304" pitchFamily="18" charset="0"/>
                <a:cs typeface="Times New Roman" panose="02020603050405020304" pitchFamily="18" charset="0"/>
              </a:rPr>
              <a:t>مصنعه </a:t>
            </a:r>
            <a:r>
              <a:rPr lang="ar-SA" sz="2800" dirty="0">
                <a:ea typeface="Times New Roman" panose="02020603050405020304" pitchFamily="18" charset="0"/>
                <a:cs typeface="Times New Roman" panose="02020603050405020304" pitchFamily="18" charset="0"/>
              </a:rPr>
              <a:t>ليس مكانًا جميلًا دائمًا، بل ممتلئ بذكريات حقيقية وأخرى مؤلمة، لكنه يشعر أنه بحاجة إليه ليحافظ على </a:t>
            </a:r>
            <a:r>
              <a:rPr lang="ar-SA" sz="2800" dirty="0" smtClean="0">
                <a:ea typeface="Times New Roman" panose="02020603050405020304" pitchFamily="18" charset="0"/>
                <a:cs typeface="Times New Roman" panose="02020603050405020304" pitchFamily="18" charset="0"/>
              </a:rPr>
              <a:t>نفسه</a:t>
            </a:r>
            <a:r>
              <a:rPr lang="ar-JO" sz="2800" dirty="0" smtClean="0">
                <a:ea typeface="Times New Roman" panose="02020603050405020304" pitchFamily="18" charset="0"/>
                <a:cs typeface="Times New Roman" panose="02020603050405020304" pitchFamily="18" charset="0"/>
              </a:rPr>
              <a:t>.</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67" y="80681"/>
            <a:ext cx="4065601" cy="3466960"/>
          </a:xfrm>
          <a:prstGeom prst="rect">
            <a:avLst/>
          </a:prstGeom>
        </p:spPr>
      </p:pic>
    </p:spTree>
    <p:extLst>
      <p:ext uri="{BB962C8B-B14F-4D97-AF65-F5344CB8AC3E}">
        <p14:creationId xmlns:p14="http://schemas.microsoft.com/office/powerpoint/2010/main" val="3400660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8315" y="2303830"/>
            <a:ext cx="7537240" cy="3832459"/>
          </a:xfrm>
          <a:prstGeom prst="rect">
            <a:avLst/>
          </a:prstGeom>
        </p:spPr>
        <p:txBody>
          <a:bodyPr wrap="square">
            <a:spAutoFit/>
          </a:bodyPr>
          <a:lstStyle/>
          <a:p>
            <a:pPr algn="r">
              <a:lnSpc>
                <a:spcPct val="107000"/>
              </a:lnSpc>
              <a:spcAft>
                <a:spcPts val="800"/>
              </a:spcAft>
            </a:pPr>
            <a:r>
              <a:rPr lang="ar-JO" sz="2800" b="1" dirty="0" smtClean="0">
                <a:latin typeface="Calibri" panose="020F0502020204030204" pitchFamily="34" charset="0"/>
                <a:ea typeface="Times New Roman" panose="02020603050405020304" pitchFamily="18" charset="0"/>
                <a:cs typeface="Times New Roman" panose="02020603050405020304" pitchFamily="18" charset="0"/>
              </a:rPr>
              <a:t>دور الأصدقاء:</a:t>
            </a:r>
          </a:p>
          <a:p>
            <a:pPr algn="r">
              <a:lnSpc>
                <a:spcPct val="107000"/>
              </a:lnSpc>
              <a:spcAft>
                <a:spcPts val="800"/>
              </a:spcAf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الأصدقاء </a:t>
            </a:r>
            <a:r>
              <a:rPr lang="ar-SA" sz="2800" dirty="0">
                <a:latin typeface="Calibri" panose="020F0502020204030204" pitchFamily="34" charset="0"/>
                <a:ea typeface="Times New Roman" panose="02020603050405020304" pitchFamily="18" charset="0"/>
                <a:cs typeface="Times New Roman" panose="02020603050405020304" pitchFamily="18" charset="0"/>
              </a:rPr>
              <a:t>الثلاثة يفهمون جابر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جيدًا</a:t>
            </a:r>
            <a:r>
              <a:rPr lang="ar-JO" sz="2800" dirty="0" smtClean="0">
                <a:latin typeface="Times New Roman" panose="02020603050405020304" pitchFamily="18" charset="0"/>
                <a:ea typeface="Times New Roman" panose="02020603050405020304" pitchFamily="18" charset="0"/>
                <a:cs typeface="Arial" panose="020B0604020202020204" pitchFamily="34" charset="0"/>
              </a:rPr>
              <a:t>: </a:t>
            </a:r>
          </a:p>
          <a:p>
            <a:pPr algn="r">
              <a:lnSpc>
                <a:spcPct val="107000"/>
              </a:lnSpc>
              <a:spcAft>
                <a:spcPts val="800"/>
              </a:spcAft>
            </a:pPr>
            <a:r>
              <a:rPr lang="ar-SA" sz="2800" b="1" dirty="0">
                <a:latin typeface="Calibri" panose="020F0502020204030204" pitchFamily="34" charset="0"/>
                <a:ea typeface="Times New Roman" panose="02020603050405020304" pitchFamily="18" charset="0"/>
                <a:cs typeface="Times New Roman" panose="02020603050405020304" pitchFamily="18" charset="0"/>
              </a:rPr>
              <a:t>رافيا</a:t>
            </a:r>
            <a:r>
              <a:rPr lang="ar-SA" sz="2800" dirty="0">
                <a:latin typeface="Calibri" panose="020F0502020204030204" pitchFamily="34" charset="0"/>
                <a:ea typeface="Times New Roman" panose="02020603050405020304" pitchFamily="18" charset="0"/>
                <a:cs typeface="Times New Roman" panose="02020603050405020304" pitchFamily="18" charset="0"/>
              </a:rPr>
              <a:t> تسانده وتخفف عنه بأسلوبها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الحنون</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b="1" dirty="0">
                <a:latin typeface="Calibri" panose="020F0502020204030204" pitchFamily="34" charset="0"/>
                <a:ea typeface="Times New Roman" panose="02020603050405020304" pitchFamily="18" charset="0"/>
                <a:cs typeface="Times New Roman" panose="02020603050405020304" pitchFamily="18" charset="0"/>
              </a:rPr>
              <a:t>منصور</a:t>
            </a:r>
            <a:r>
              <a:rPr lang="ar-SA" sz="2800" dirty="0">
                <a:latin typeface="Calibri" panose="020F0502020204030204" pitchFamily="34" charset="0"/>
                <a:ea typeface="Times New Roman" panose="02020603050405020304" pitchFamily="18" charset="0"/>
                <a:cs typeface="Times New Roman" panose="02020603050405020304" pitchFamily="18" charset="0"/>
              </a:rPr>
              <a:t> يقدّم له وجهات نظر واقعية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وحكيمة</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b="1" dirty="0">
                <a:latin typeface="Calibri" panose="020F0502020204030204" pitchFamily="34" charset="0"/>
                <a:ea typeface="Times New Roman" panose="02020603050405020304" pitchFamily="18" charset="0"/>
                <a:cs typeface="Times New Roman" panose="02020603050405020304" pitchFamily="18" charset="0"/>
              </a:rPr>
              <a:t>عدلي</a:t>
            </a:r>
            <a:r>
              <a:rPr lang="ar-SA" sz="2800" dirty="0">
                <a:latin typeface="Calibri" panose="020F0502020204030204" pitchFamily="34" charset="0"/>
                <a:ea typeface="Times New Roman" panose="02020603050405020304" pitchFamily="18" charset="0"/>
                <a:cs typeface="Times New Roman" panose="02020603050405020304" pitchFamily="18" charset="0"/>
              </a:rPr>
              <a:t> يضيف المرح ويجعله يشعر بأن الحياة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ليست</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 كلها حز</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نً</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ا.</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وجودهم </a:t>
            </a:r>
            <a:r>
              <a:rPr lang="ar-SA" sz="2800" dirty="0">
                <a:latin typeface="Calibri" panose="020F0502020204030204" pitchFamily="34" charset="0"/>
                <a:ea typeface="Times New Roman" panose="02020603050405020304" pitchFamily="18" charset="0"/>
                <a:cs typeface="Times New Roman" panose="02020603050405020304" pitchFamily="18" charset="0"/>
              </a:rPr>
              <a:t>في حياته يساعده على أن يرى أن الذكريات ليست فقط ماضٍ، بل أساس للتقدّم إلى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الأمام</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357" y="-16894"/>
            <a:ext cx="4607660" cy="4607660"/>
          </a:xfrm>
          <a:prstGeom prst="rect">
            <a:avLst/>
          </a:prstGeom>
        </p:spPr>
      </p:pic>
    </p:spTree>
    <p:extLst>
      <p:ext uri="{BB962C8B-B14F-4D97-AF65-F5344CB8AC3E}">
        <p14:creationId xmlns:p14="http://schemas.microsoft.com/office/powerpoint/2010/main" val="2979173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1317" y="3694745"/>
            <a:ext cx="9758684" cy="2602636"/>
          </a:xfrm>
          <a:prstGeom prst="rect">
            <a:avLst/>
          </a:prstGeom>
        </p:spPr>
        <p:txBody>
          <a:bodyPr wrap="square">
            <a:spAutoFit/>
          </a:bodyPr>
          <a:lstStyle/>
          <a:p>
            <a:pPr algn="r">
              <a:lnSpc>
                <a:spcPct val="107000"/>
              </a:lnSpc>
              <a:spcAft>
                <a:spcPts val="800"/>
              </a:spcAft>
            </a:pPr>
            <a:r>
              <a:rPr lang="ar-SA" sz="2800" b="1" dirty="0">
                <a:latin typeface="Times New Roman" panose="02020603050405020304" pitchFamily="18" charset="0"/>
                <a:ea typeface="Times New Roman" panose="02020603050405020304" pitchFamily="18" charset="0"/>
              </a:rPr>
              <a:t>تطوّر الأحداث: ضغط الذكريات</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a:latin typeface="Calibri" panose="020F0502020204030204" pitchFamily="34" charset="0"/>
                <a:ea typeface="Times New Roman" panose="02020603050405020304" pitchFamily="18" charset="0"/>
                <a:cs typeface="Times New Roman" panose="02020603050405020304" pitchFamily="18" charset="0"/>
              </a:rPr>
              <a:t>مع الوقت، يبدأ جابر يشعر أن مصنعه الكبير يجذبه إلى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الوراء</a:t>
            </a:r>
            <a:r>
              <a:rPr lang="ar-JO" sz="2800" dirty="0" smtClean="0">
                <a:latin typeface="Times New Roman" panose="02020603050405020304" pitchFamily="18" charset="0"/>
                <a:ea typeface="Times New Roman" panose="02020603050405020304" pitchFamily="18" charset="0"/>
                <a:cs typeface="Arial" panose="020B0604020202020204" pitchFamily="34" charset="0"/>
              </a:rPr>
              <a:t>، اذ ان </a:t>
            </a:r>
            <a:r>
              <a:rPr lang="ar-SA" sz="2800" dirty="0" smtClean="0">
                <a:latin typeface="Times New Roman" panose="02020603050405020304" pitchFamily="18" charset="0"/>
                <a:ea typeface="Times New Roman" panose="02020603050405020304" pitchFamily="18" charset="0"/>
              </a:rPr>
              <a:t>ذكرياته </a:t>
            </a:r>
            <a:r>
              <a:rPr lang="ar-SA" sz="2800" dirty="0">
                <a:latin typeface="Times New Roman" panose="02020603050405020304" pitchFamily="18" charset="0"/>
                <a:ea typeface="Times New Roman" panose="02020603050405020304" pitchFamily="18" charset="0"/>
              </a:rPr>
              <a:t>الجميلة مع أمه تتحوّل إلى مساحة حزينة تجعله يعيش في الماضي أكثر من </a:t>
            </a:r>
            <a:r>
              <a:rPr lang="ar-SA" sz="2800" dirty="0" smtClean="0">
                <a:latin typeface="Times New Roman" panose="02020603050405020304" pitchFamily="18" charset="0"/>
                <a:ea typeface="Times New Roman" panose="02020603050405020304" pitchFamily="18" charset="0"/>
              </a:rPr>
              <a:t>الحاضر</a:t>
            </a:r>
            <a:r>
              <a:rPr lang="ar-JO" sz="2800" dirty="0" smtClean="0">
                <a:latin typeface="Times New Roman" panose="02020603050405020304" pitchFamily="18" charset="0"/>
                <a:ea typeface="Times New Roman" panose="02020603050405020304" pitchFamily="18"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a:latin typeface="Calibri" panose="020F0502020204030204" pitchFamily="34" charset="0"/>
                <a:ea typeface="Times New Roman" panose="02020603050405020304" pitchFamily="18" charset="0"/>
                <a:cs typeface="Times New Roman" panose="02020603050405020304" pitchFamily="18" charset="0"/>
              </a:rPr>
              <a:t>يخاف أن النسيان سيكون خيانة لها، فيتمسّك بكل ذكرى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بقوة</a:t>
            </a:r>
            <a:r>
              <a:rPr lang="ar-JO" sz="2800" dirty="0" smtClean="0">
                <a:latin typeface="Calibri" panose="020F0502020204030204" pitchFamily="34" charset="0"/>
                <a:ea typeface="Times New Roman" panose="02020603050405020304" pitchFamily="18" charset="0"/>
                <a:cs typeface="Times New Roman" panose="02020603050405020304" pitchFamily="18" charset="0"/>
              </a:rPr>
              <a:t> </a:t>
            </a:r>
            <a:r>
              <a:rPr lang="ar-SA" sz="2800" dirty="0" smtClean="0">
                <a:ea typeface="Times New Roman" panose="02020603050405020304" pitchFamily="18" charset="0"/>
                <a:cs typeface="Times New Roman" panose="02020603050405020304" pitchFamily="18" charset="0"/>
              </a:rPr>
              <a:t>لكنّ </a:t>
            </a:r>
            <a:r>
              <a:rPr lang="ar-SA" sz="2800" dirty="0">
                <a:ea typeface="Times New Roman" panose="02020603050405020304" pitchFamily="18" charset="0"/>
                <a:cs typeface="Times New Roman" panose="02020603050405020304" pitchFamily="18" charset="0"/>
              </a:rPr>
              <a:t>أصدقاءه يلاحظون هذا ويقلقون عليه، خاصة عندما يفقد اهتمامه بالأنشطة اليومية ويهرب كثيرًا إلى </a:t>
            </a:r>
            <a:r>
              <a:rPr lang="ar-SA" sz="2800" dirty="0" smtClean="0">
                <a:ea typeface="Times New Roman" panose="02020603050405020304" pitchFamily="18" charset="0"/>
                <a:cs typeface="Times New Roman" panose="02020603050405020304" pitchFamily="18" charset="0"/>
              </a:rPr>
              <a:t>خياله</a:t>
            </a:r>
            <a:r>
              <a:rPr lang="ar-JO" sz="2800" dirty="0" smtClean="0">
                <a:ea typeface="Times New Roman" panose="02020603050405020304" pitchFamily="18" charset="0"/>
                <a:cs typeface="Times New Roman" panose="02020603050405020304" pitchFamily="18" charset="0"/>
              </a:rPr>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62" y="0"/>
            <a:ext cx="7391812" cy="4080076"/>
          </a:xfrm>
          <a:prstGeom prst="rect">
            <a:avLst/>
          </a:prstGeom>
        </p:spPr>
      </p:pic>
    </p:spTree>
    <p:extLst>
      <p:ext uri="{BB962C8B-B14F-4D97-AF65-F5344CB8AC3E}">
        <p14:creationId xmlns:p14="http://schemas.microsoft.com/office/powerpoint/2010/main" val="1512608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9322" y="681752"/>
            <a:ext cx="7072820" cy="5244705"/>
          </a:xfrm>
          <a:prstGeom prst="rect">
            <a:avLst/>
          </a:prstGeom>
        </p:spPr>
        <p:txBody>
          <a:bodyPr wrap="square">
            <a:spAutoFit/>
          </a:bodyPr>
          <a:lstStyle/>
          <a:p>
            <a:pPr algn="r">
              <a:lnSpc>
                <a:spcPct val="107000"/>
              </a:lnSpc>
              <a:spcAft>
                <a:spcPts val="800"/>
              </a:spcAft>
            </a:pPr>
            <a:r>
              <a:rPr lang="ar-JO" sz="3600" b="1" dirty="0" smtClean="0">
                <a:latin typeface="Times New Roman" panose="02020603050405020304" pitchFamily="18" charset="0"/>
                <a:ea typeface="Times New Roman" panose="02020603050405020304" pitchFamily="18" charset="0"/>
                <a:cs typeface="Arial" panose="020B0604020202020204" pitchFamily="34" charset="0"/>
              </a:rPr>
              <a:t>ذروة الرواية:</a:t>
            </a:r>
            <a:r>
              <a:rPr lang="en-US" b="1" dirty="0">
                <a:latin typeface="Times New Roman" panose="02020603050405020304" pitchFamily="18" charset="0"/>
                <a:ea typeface="Times New Roman" panose="02020603050405020304" pitchFamily="18" charset="0"/>
                <a:cs typeface="Arial" panose="020B0604020202020204" pitchFamily="34" charset="0"/>
              </a:rPr>
              <a:t> </a:t>
            </a:r>
            <a:endParaRPr lang="en-US" sz="10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a:latin typeface="Calibri" panose="020F0502020204030204" pitchFamily="34" charset="0"/>
                <a:ea typeface="Times New Roman" panose="02020603050405020304" pitchFamily="18" charset="0"/>
                <a:cs typeface="Times New Roman" panose="02020603050405020304" pitchFamily="18" charset="0"/>
              </a:rPr>
              <a:t>يقرر الأصدقاء أن يساعدوه بشكل عملي، فيأخذونه إلى أماكن عاش فيها مع أمّه، ويحكون له عن ذكرياتهم معه عندما كان يعاني بعد موتها، كي يفهم أن حياته لم تتوقف، وأنه لم يكن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وحيدًا</a:t>
            </a:r>
            <a:r>
              <a:rPr lang="ar-JO"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a:latin typeface="Calibri" panose="020F0502020204030204" pitchFamily="34" charset="0"/>
                <a:ea typeface="Times New Roman" panose="02020603050405020304" pitchFamily="18" charset="0"/>
                <a:cs typeface="Times New Roman" panose="02020603050405020304" pitchFamily="18" charset="0"/>
              </a:rPr>
              <a:t>وفي أحد الأيام يجلسون جميعًا تحت شجرة الخروب، ويواجهونه بحقيقة </a:t>
            </a:r>
            <a:r>
              <a:rPr lang="ar-SA" sz="2800" dirty="0" smtClean="0">
                <a:latin typeface="Calibri" panose="020F0502020204030204" pitchFamily="34" charset="0"/>
                <a:ea typeface="Times New Roman" panose="02020603050405020304" pitchFamily="18" charset="0"/>
                <a:cs typeface="Times New Roman" panose="02020603050405020304" pitchFamily="18" charset="0"/>
              </a:rPr>
              <a:t>بسيطة</a:t>
            </a:r>
            <a:r>
              <a:rPr lang="ar-JO" sz="28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8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b="1" dirty="0">
                <a:latin typeface="Calibri" panose="020F0502020204030204" pitchFamily="34" charset="0"/>
                <a:ea typeface="Times New Roman" panose="02020603050405020304" pitchFamily="18" charset="0"/>
                <a:cs typeface="Times New Roman" panose="02020603050405020304" pitchFamily="18" charset="0"/>
              </a:rPr>
              <a:t>الذكريات مكان جميل نزوره</a:t>
            </a:r>
            <a:r>
              <a:rPr lang="en-US" sz="2800" b="1" dirty="0">
                <a:latin typeface="Times New Roman" panose="02020603050405020304" pitchFamily="18" charset="0"/>
                <a:ea typeface="Times New Roman" panose="02020603050405020304" pitchFamily="18" charset="0"/>
                <a:cs typeface="Arial" panose="020B0604020202020204" pitchFamily="34" charset="0"/>
              </a:rPr>
              <a:t>…</a:t>
            </a:r>
            <a:br>
              <a:rPr lang="en-US" sz="2800" b="1" dirty="0">
                <a:latin typeface="Times New Roman" panose="02020603050405020304" pitchFamily="18" charset="0"/>
                <a:ea typeface="Times New Roman" panose="02020603050405020304" pitchFamily="18" charset="0"/>
                <a:cs typeface="Arial" panose="020B0604020202020204" pitchFamily="34" charset="0"/>
              </a:rPr>
            </a:br>
            <a:r>
              <a:rPr lang="ar-SA" sz="2800" b="1" dirty="0">
                <a:latin typeface="Times New Roman" panose="02020603050405020304" pitchFamily="18" charset="0"/>
                <a:ea typeface="Times New Roman" panose="02020603050405020304" pitchFamily="18" charset="0"/>
              </a:rPr>
              <a:t>لكنّه ليس مكانًا نعيش </a:t>
            </a:r>
            <a:r>
              <a:rPr lang="ar-SA" sz="2800" b="1" dirty="0" smtClean="0">
                <a:latin typeface="Times New Roman" panose="02020603050405020304" pitchFamily="18" charset="0"/>
                <a:ea typeface="Times New Roman" panose="02020603050405020304" pitchFamily="18" charset="0"/>
              </a:rPr>
              <a:t>فيه</a:t>
            </a:r>
            <a:r>
              <a:rPr lang="ar-JO" sz="2800" b="1" dirty="0" smtClean="0">
                <a:latin typeface="Times New Roman" panose="02020603050405020304" pitchFamily="18" charset="0"/>
                <a:ea typeface="Times New Roman" panose="02020603050405020304" pitchFamily="18" charset="0"/>
              </a:rPr>
              <a:t>.</a:t>
            </a:r>
            <a:endParaRPr lang="ar-JO" sz="2800" dirty="0" smtClean="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800" dirty="0" smtClean="0">
                <a:ea typeface="Times New Roman" panose="02020603050405020304" pitchFamily="18" charset="0"/>
                <a:cs typeface="Times New Roman" panose="02020603050405020304" pitchFamily="18" charset="0"/>
              </a:rPr>
              <a:t>هذه </a:t>
            </a:r>
            <a:r>
              <a:rPr lang="ar-SA" sz="2800" dirty="0">
                <a:ea typeface="Times New Roman" panose="02020603050405020304" pitchFamily="18" charset="0"/>
                <a:cs typeface="Times New Roman" panose="02020603050405020304" pitchFamily="18" charset="0"/>
              </a:rPr>
              <a:t>الجملة تُصدم جابر، لكنها تكون بداية </a:t>
            </a:r>
            <a:r>
              <a:rPr lang="ar-SA" sz="2800" dirty="0" smtClean="0">
                <a:ea typeface="Times New Roman" panose="02020603050405020304" pitchFamily="18" charset="0"/>
                <a:cs typeface="Times New Roman" panose="02020603050405020304" pitchFamily="18" charset="0"/>
              </a:rPr>
              <a:t>تغيّره</a:t>
            </a:r>
            <a:r>
              <a:rPr lang="ar-JO" sz="2800" dirty="0" smtClean="0">
                <a:ea typeface="Times New Roman" panose="02020603050405020304" pitchFamily="18" charset="0"/>
                <a:cs typeface="Times New Roman" panose="02020603050405020304" pitchFamily="18" charset="0"/>
              </a:rPr>
              <a:t>.</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25050" cy="5978325"/>
          </a:xfrm>
          <a:prstGeom prst="rect">
            <a:avLst/>
          </a:prstGeom>
        </p:spPr>
      </p:pic>
    </p:spTree>
    <p:extLst>
      <p:ext uri="{BB962C8B-B14F-4D97-AF65-F5344CB8AC3E}">
        <p14:creationId xmlns:p14="http://schemas.microsoft.com/office/powerpoint/2010/main" val="12710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3768" y="2990782"/>
            <a:ext cx="10464357" cy="3246402"/>
          </a:xfrm>
          <a:prstGeom prst="rect">
            <a:avLst/>
          </a:prstGeom>
        </p:spPr>
        <p:txBody>
          <a:bodyPr wrap="square">
            <a:spAutoFit/>
          </a:bodyPr>
          <a:lstStyle/>
          <a:p>
            <a:pPr algn="r">
              <a:lnSpc>
                <a:spcPct val="107000"/>
              </a:lnSpc>
              <a:spcAft>
                <a:spcPts val="800"/>
              </a:spcAft>
            </a:pPr>
            <a:r>
              <a:rPr lang="ar-SA" sz="3200" b="1" dirty="0" smtClean="0">
                <a:latin typeface="Times New Roman" panose="02020603050405020304" pitchFamily="18" charset="0"/>
                <a:ea typeface="Times New Roman" panose="02020603050405020304" pitchFamily="18" charset="0"/>
              </a:rPr>
              <a:t>النهاية</a:t>
            </a:r>
            <a:r>
              <a:rPr lang="ar-JO" sz="3200" b="1" dirty="0" smtClean="0">
                <a:latin typeface="Times New Roman" panose="02020603050405020304" pitchFamily="18" charset="0"/>
                <a:ea typeface="Times New Roman" panose="02020603050405020304" pitchFamily="18" charset="0"/>
              </a:rPr>
              <a:t>:</a:t>
            </a:r>
            <a:endParaRPr lang="en-US" sz="3200" b="1"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400" dirty="0">
                <a:latin typeface="Calibri" panose="020F0502020204030204" pitchFamily="34" charset="0"/>
                <a:ea typeface="Times New Roman" panose="02020603050405020304" pitchFamily="18" charset="0"/>
                <a:cs typeface="Times New Roman" panose="02020603050405020304" pitchFamily="18" charset="0"/>
              </a:rPr>
              <a:t>تنتهي الرواية على مشهد </a:t>
            </a:r>
            <a:r>
              <a:rPr lang="ar-JO" sz="2400" dirty="0" smtClean="0">
                <a:latin typeface="Times New Roman" panose="02020603050405020304" pitchFamily="18" charset="0"/>
                <a:ea typeface="Times New Roman" panose="02020603050405020304" pitchFamily="18" charset="0"/>
                <a:cs typeface="Arial" panose="020B0604020202020204" pitchFamily="34" charset="0"/>
              </a:rPr>
              <a:t>بحيث يكون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جابر </a:t>
            </a:r>
            <a:r>
              <a:rPr lang="ar-SA" sz="2400" dirty="0">
                <a:latin typeface="Calibri" panose="020F0502020204030204" pitchFamily="34" charset="0"/>
                <a:ea typeface="Times New Roman" panose="02020603050405020304" pitchFamily="18" charset="0"/>
                <a:cs typeface="Times New Roman" panose="02020603050405020304" pitchFamily="18" charset="0"/>
              </a:rPr>
              <a:t>وأصدقاؤه على تلة العاصور، تحت شجرة الخروب، ولكن هذه المرّة ليسوا في لعبة “الهروب إلى الماضي” بل في بداية مرحلة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جديدة</a:t>
            </a:r>
            <a:r>
              <a:rPr lang="ar-JO" sz="2400" dirty="0" smtClean="0">
                <a:latin typeface="Times New Roman" panose="02020603050405020304" pitchFamily="18" charset="0"/>
                <a:ea typeface="Times New Roman" panose="02020603050405020304" pitchFamily="18"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a:lnSpc>
                <a:spcPct val="107000"/>
              </a:lnSpc>
              <a:spcAft>
                <a:spcPts val="800"/>
              </a:spcAft>
            </a:pPr>
            <a:r>
              <a:rPr lang="ar-SA" sz="2400" dirty="0">
                <a:latin typeface="Calibri" panose="020F0502020204030204" pitchFamily="34" charset="0"/>
                <a:ea typeface="Times New Roman" panose="02020603050405020304" pitchFamily="18" charset="0"/>
                <a:cs typeface="Times New Roman" panose="02020603050405020304" pitchFamily="18" charset="0"/>
              </a:rPr>
              <a:t>جابر يقول لهم إنه مستعد أخيرًا أن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يعيش</a:t>
            </a:r>
            <a:r>
              <a:rPr lang="ar-JO" sz="2400" dirty="0" smtClean="0">
                <a:latin typeface="Calibri" panose="020F0502020204030204" pitchFamily="34" charset="0"/>
                <a:ea typeface="Times New Roman" panose="02020603050405020304" pitchFamily="18" charset="0"/>
                <a:cs typeface="Times New Roman" panose="02020603050405020304" pitchFamily="18" charset="0"/>
              </a:rPr>
              <a:t> و </a:t>
            </a:r>
            <a:r>
              <a:rPr lang="ar-SA" sz="2400" dirty="0">
                <a:latin typeface="Calibri" panose="020F0502020204030204" pitchFamily="34" charset="0"/>
                <a:ea typeface="Times New Roman" panose="02020603050405020304" pitchFamily="18" charset="0"/>
                <a:cs typeface="Times New Roman" panose="02020603050405020304" pitchFamily="18" charset="0"/>
              </a:rPr>
              <a:t>أن يحتفظ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بذكرياته</a:t>
            </a:r>
            <a:r>
              <a:rPr lang="ar-JO" sz="2400" dirty="0" smtClean="0">
                <a:latin typeface="Calibri" panose="020F0502020204030204" pitchFamily="34" charset="0"/>
                <a:ea typeface="Times New Roman" panose="02020603050405020304" pitchFamily="18" charset="0"/>
                <a:cs typeface="Times New Roman" panose="02020603050405020304" pitchFamily="18" charset="0"/>
              </a:rPr>
              <a:t> لكن بلا خوف.</a:t>
            </a:r>
            <a:r>
              <a:rPr lang="ar-JO" sz="2400" dirty="0" smtClean="0">
                <a:latin typeface="Calibri" panose="020F0502020204030204" pitchFamily="34" charset="0"/>
                <a:ea typeface="Calibri" panose="020F0502020204030204" pitchFamily="34" charset="0"/>
                <a:cs typeface="Arial" panose="020B0604020202020204" pitchFamily="34" charset="0"/>
              </a:rPr>
              <a:t>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وأن </a:t>
            </a:r>
            <a:r>
              <a:rPr lang="ar-SA" sz="2400" dirty="0">
                <a:latin typeface="Calibri" panose="020F0502020204030204" pitchFamily="34" charset="0"/>
                <a:ea typeface="Times New Roman" panose="02020603050405020304" pitchFamily="18" charset="0"/>
                <a:cs typeface="Times New Roman" panose="02020603050405020304" pitchFamily="18" charset="0"/>
              </a:rPr>
              <a:t>يبني ذكريات جديدة دون أن يشعر أنه يخون ذكريات </a:t>
            </a:r>
            <a:r>
              <a:rPr lang="ar-SA" sz="2400" dirty="0" smtClean="0">
                <a:latin typeface="Calibri" panose="020F0502020204030204" pitchFamily="34" charset="0"/>
                <a:ea typeface="Times New Roman" panose="02020603050405020304" pitchFamily="18" charset="0"/>
                <a:cs typeface="Times New Roman" panose="02020603050405020304" pitchFamily="18" charset="0"/>
              </a:rPr>
              <a:t>أمّه</a:t>
            </a:r>
            <a:r>
              <a:rPr lang="ar-JO" sz="24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a:r>
              <a:rPr lang="ar-SA" sz="2400" dirty="0">
                <a:ea typeface="Times New Roman" panose="02020603050405020304" pitchFamily="18" charset="0"/>
                <a:cs typeface="Times New Roman" panose="02020603050405020304" pitchFamily="18" charset="0"/>
              </a:rPr>
              <a:t>مصنع الذكريات يبقى في داخله، لكن لم يعد سجنًا… بل أصبح مساحة دافئة يعود إليها عندما يحتاج، دون أن يتوقف فيها عن </a:t>
            </a:r>
            <a:r>
              <a:rPr lang="ar-SA" sz="2400" dirty="0" smtClean="0">
                <a:ea typeface="Times New Roman" panose="02020603050405020304" pitchFamily="18" charset="0"/>
                <a:cs typeface="Times New Roman" panose="02020603050405020304" pitchFamily="18" charset="0"/>
              </a:rPr>
              <a:t>العيش</a:t>
            </a:r>
            <a:r>
              <a:rPr lang="ar-JO" sz="2400" dirty="0" smtClean="0">
                <a:ea typeface="Times New Roman" panose="02020603050405020304" pitchFamily="18" charset="0"/>
                <a:cs typeface="Times New Roman" panose="02020603050405020304" pitchFamily="18" charset="0"/>
              </a:rPr>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1033" y="0"/>
            <a:ext cx="6290840" cy="3379202"/>
          </a:xfrm>
          <a:prstGeom prst="rect">
            <a:avLst/>
          </a:prstGeom>
        </p:spPr>
      </p:pic>
    </p:spTree>
    <p:extLst>
      <p:ext uri="{BB962C8B-B14F-4D97-AF65-F5344CB8AC3E}">
        <p14:creationId xmlns:p14="http://schemas.microsoft.com/office/powerpoint/2010/main" val="13947057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484</Words>
  <Application>Microsoft Office PowerPoint</Application>
  <PresentationFormat>Widescreen</PresentationFormat>
  <Paragraphs>45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Sami Twal</cp:lastModifiedBy>
  <cp:revision>62</cp:revision>
  <dcterms:created xsi:type="dcterms:W3CDTF">2025-11-19T08:17:18Z</dcterms:created>
  <dcterms:modified xsi:type="dcterms:W3CDTF">2025-11-21T20:31:00Z</dcterms:modified>
</cp:coreProperties>
</file>