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07249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7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4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91236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0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8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6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152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994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46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8AA4-66F0-7808-37E9-778B91A2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0" i="0" dirty="0">
                <a:effectLst/>
                <a:latin typeface="Helvetica" pitchFamily="2" charset="0"/>
              </a:rPr>
              <a:t>القدّيسة ماري ألفونسي</a:t>
            </a:r>
            <a:r>
              <a:rPr lang="ar-SA" b="0" i="0" dirty="0">
                <a:effectLst/>
                <a:latin typeface="Helvetica" pitchFamily="2" charset="0"/>
              </a:rPr>
              <a:t>ن                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DE04DC-C0C7-2580-FD55-3E9FA7CBB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77" y="2026224"/>
            <a:ext cx="2980099" cy="4034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9E6AAD-7B5D-B59D-9865-BB9942043A71}"/>
              </a:ext>
            </a:extLst>
          </p:cNvPr>
          <p:cNvSpPr txBox="1"/>
          <p:nvPr/>
        </p:nvSpPr>
        <p:spPr>
          <a:xfrm>
            <a:off x="4713254" y="3034628"/>
            <a:ext cx="1371600" cy="13716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endParaRPr lang="en-JO" sz="1349" dirty="0"/>
          </a:p>
        </p:txBody>
      </p:sp>
    </p:spTree>
    <p:extLst>
      <p:ext uri="{BB962C8B-B14F-4D97-AF65-F5344CB8AC3E}">
        <p14:creationId xmlns:p14="http://schemas.microsoft.com/office/powerpoint/2010/main" val="2069590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2DAA-245E-A9EC-4613-EC6CA34D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b="0" i="0" dirty="0">
                <a:effectLst/>
                <a:latin typeface="Helvetica" pitchFamily="2" charset="0"/>
              </a:rPr>
              <a:t>أكثر شيء أعجبني في شخصيتها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EE289B-21ED-B6B7-E739-3133BEE14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AE" b="0" i="0" dirty="0">
                <a:effectLst/>
                <a:latin typeface="Helvetica" pitchFamily="2" charset="0"/>
              </a:rPr>
              <a:t>.تواضعها الكبير وحبها للناس رغم الصعوبا</a:t>
            </a:r>
            <a:r>
              <a:rPr lang="ar-SA" b="0" i="0" dirty="0">
                <a:effectLst/>
                <a:latin typeface="Helvetica" pitchFamily="2" charset="0"/>
              </a:rPr>
              <a:t>ت</a:t>
            </a:r>
            <a:endParaRPr lang="ar-AE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9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79D004-5B36-CB3E-6434-81F716AE5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495" y="2363960"/>
            <a:ext cx="8407651" cy="2451981"/>
          </a:xfrm>
        </p:spPr>
        <p:txBody>
          <a:bodyPr anchor="b">
            <a:normAutofit/>
          </a:bodyPr>
          <a:lstStyle/>
          <a:p>
            <a:r>
              <a:rPr lang="ar-SA" sz="9600" dirty="0"/>
              <a:t>كارلا عجيلات</a:t>
            </a:r>
            <a:endParaRPr lang="en-JO" sz="9600" dirty="0"/>
          </a:p>
        </p:txBody>
      </p:sp>
    </p:spTree>
    <p:extLst>
      <p:ext uri="{BB962C8B-B14F-4D97-AF65-F5344CB8AC3E}">
        <p14:creationId xmlns:p14="http://schemas.microsoft.com/office/powerpoint/2010/main" val="2230319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4D8E5-206E-79C7-6647-2C9EBAE7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AE" b="0" i="0" dirty="0">
                <a:effectLst/>
                <a:latin typeface="Helvetica" pitchFamily="2" charset="0"/>
              </a:rPr>
              <a:t>من هي القدّيسة ماري ألفونسين؟</a:t>
            </a:r>
            <a:r>
              <a:rPr lang="ar-SA" b="0" i="0" dirty="0">
                <a:effectLst/>
                <a:latin typeface="Helvetica" pitchFamily="2" charset="0"/>
              </a:rPr>
              <a:t>           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FCA9A-64DF-ECE6-61C9-3BF71FE71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ar-AE" b="0" i="0" dirty="0">
                <a:effectLst/>
                <a:latin typeface="Helvetica" pitchFamily="2" charset="0"/>
              </a:rPr>
              <a:t>وُلدت سلطانة غطّاس في القدس سنة</a:t>
            </a:r>
            <a:r>
              <a:rPr lang="ar-SA" dirty="0">
                <a:latin typeface="Helvetica" pitchFamily="2" charset="0"/>
              </a:rPr>
              <a:t> </a:t>
            </a:r>
            <a:r>
              <a:rPr lang="ar-AE" b="0" i="0" dirty="0">
                <a:effectLst/>
                <a:latin typeface="Helvetica" pitchFamily="2" charset="0"/>
              </a:rPr>
              <a:t>1843</a:t>
            </a:r>
            <a:r>
              <a:rPr lang="ar-SA" b="0" i="0" dirty="0">
                <a:effectLst/>
                <a:latin typeface="Helvetica" pitchFamily="2" charset="0"/>
              </a:rPr>
              <a:t>.      </a:t>
            </a:r>
          </a:p>
          <a:p>
            <a:pPr algn="r" rtl="1">
              <a:buFont typeface="Wingdings" pitchFamily="2" charset="2"/>
              <a:buChar char="q"/>
            </a:pPr>
            <a:r>
              <a:rPr lang="ar-AE" b="0" i="0" dirty="0">
                <a:effectLst/>
                <a:latin typeface="Helvetica" pitchFamily="2" charset="0"/>
              </a:rPr>
              <a:t> أحبت الخدمة منذ صغرها وقررت أن تصبح راهبة لتكري</a:t>
            </a:r>
            <a:r>
              <a:rPr lang="ar-SA" b="0" i="0" dirty="0">
                <a:effectLst/>
                <a:latin typeface="Helvetica" pitchFamily="2" charset="0"/>
              </a:rPr>
              <a:t>س</a:t>
            </a:r>
            <a:r>
              <a:rPr lang="ar-SA" dirty="0">
                <a:latin typeface="Helvetica" pitchFamily="2" charset="0"/>
              </a:rPr>
              <a:t> حياتها لرب.</a:t>
            </a:r>
            <a:endParaRPr lang="ar-SA" b="0" i="0" dirty="0">
              <a:effectLst/>
              <a:latin typeface="Helvetica" pitchFamily="2" charset="0"/>
            </a:endParaRPr>
          </a:p>
          <a:p>
            <a:pPr rtl="1"/>
            <a:endParaRPr lang="ar-SA" dirty="0">
              <a:latin typeface="Helvetica" pitchFamily="2" charset="0"/>
            </a:endParaRPr>
          </a:p>
          <a:p>
            <a:pPr lvl="8" algn="r" rtl="1"/>
            <a:endParaRPr lang="ar-SA" dirty="0">
              <a:effectLst/>
              <a:latin typeface="Helvetica" pitchFamily="2" charset="0"/>
            </a:endParaRPr>
          </a:p>
          <a:p>
            <a:pPr rtl="1"/>
            <a:endParaRPr lang="ar-AE" dirty="0">
              <a:effectLst/>
              <a:latin typeface="Helvetica" pitchFamily="2" charset="0"/>
            </a:endParaRP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1457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17F3-3341-7C41-458B-C59EF3DD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0" i="0" dirty="0">
                <a:effectLst/>
                <a:latin typeface="Helvetica" pitchFamily="2" charset="0"/>
              </a:rPr>
              <a:t>خدمتها وإيمانها</a:t>
            </a:r>
            <a:r>
              <a:rPr lang="ar-SA" b="0" i="0" dirty="0">
                <a:effectLst/>
                <a:latin typeface="Helvetica" pitchFamily="2" charset="0"/>
              </a:rPr>
              <a:t>                        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5DFEA-CF91-CB1D-8396-270FF573D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ar-SA" dirty="0">
                <a:latin typeface="Helvetica" pitchFamily="2" charset="0"/>
              </a:rPr>
              <a:t> </a:t>
            </a:r>
            <a:r>
              <a:rPr lang="ar-AE" b="0" i="0" dirty="0">
                <a:effectLst/>
                <a:latin typeface="Helvetica" pitchFamily="2" charset="0"/>
              </a:rPr>
              <a:t>كانت تخدم الناس بتواضع وتساعد الفقراء وتعلّم الأطفال</a:t>
            </a:r>
            <a:r>
              <a:rPr lang="ar-SA" b="0" i="0" dirty="0">
                <a:effectLst/>
                <a:latin typeface="Helvetica" pitchFamily="2" charset="0"/>
              </a:rPr>
              <a:t> .</a:t>
            </a:r>
          </a:p>
          <a:p>
            <a:pPr algn="r" rtl="1">
              <a:buFont typeface="Wingdings" pitchFamily="2" charset="2"/>
              <a:buChar char="q"/>
            </a:pPr>
            <a:r>
              <a:rPr lang="ar-AE" b="0" i="0" dirty="0">
                <a:effectLst/>
                <a:latin typeface="Helvetica" pitchFamily="2" charset="0"/>
              </a:rPr>
              <a:t>  أسّست رهبنة الوردية المقدّسة سنة 1880 استجابة لرسالة </a:t>
            </a:r>
            <a:r>
              <a:rPr lang="ar-SA" b="0" i="0">
                <a:effectLst/>
                <a:latin typeface="Helvetica" pitchFamily="2" charset="0"/>
              </a:rPr>
              <a:t>.</a:t>
            </a:r>
            <a:endParaRPr lang="ar-AE" dirty="0">
              <a:effectLst/>
              <a:latin typeface="Helvetica" pitchFamily="2" charset="0"/>
            </a:endParaRP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778346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90C00-6648-280C-C21D-5997A08F3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b="0" i="0" dirty="0">
                <a:effectLst/>
                <a:latin typeface="Helvetica" pitchFamily="2" charset="0"/>
              </a:rPr>
              <a:t>علاقتها بمريم العذراء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C33A-95E3-5F43-1259-316864DAC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ar-AE" b="0" i="0" dirty="0">
                <a:effectLst/>
                <a:latin typeface="Helvetica" pitchFamily="2" charset="0"/>
              </a:rPr>
              <a:t>كانت تربطها علاقة روحية عميقة بالعذراء وتشجع على </a:t>
            </a:r>
            <a:r>
              <a:rPr lang="ar-SA" b="0" i="0" dirty="0">
                <a:latin typeface="Helvetica" pitchFamily="2" charset="0"/>
              </a:rPr>
              <a:t>تلاوة المسبح</a:t>
            </a:r>
            <a:r>
              <a:rPr lang="ar-SA" dirty="0">
                <a:latin typeface="Helvetica" pitchFamily="2" charset="0"/>
              </a:rPr>
              <a:t>ة.</a:t>
            </a:r>
            <a:endParaRPr lang="ar-AE" dirty="0">
              <a:effectLst/>
              <a:latin typeface="Helvetica" pitchFamily="2" charset="0"/>
            </a:endParaRPr>
          </a:p>
          <a:p>
            <a:pPr>
              <a:buFont typeface="Wingdings" pitchFamily="2" charset="2"/>
              <a:buChar char="q"/>
            </a:pP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98448852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451B-14B0-D598-C8EB-22EB6F50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990" y="365126"/>
            <a:ext cx="10046812" cy="1325563"/>
          </a:xfrm>
        </p:spPr>
        <p:txBody>
          <a:bodyPr/>
          <a:lstStyle/>
          <a:p>
            <a:pPr algn="ctr"/>
            <a:r>
              <a:rPr lang="ar-AE" b="0" i="0" dirty="0">
                <a:effectLst/>
                <a:latin typeface="Helvetica" pitchFamily="2" charset="0"/>
              </a:rPr>
              <a:t>صفات تميّزها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94BE-C483-B5EA-A2EA-7B05BBBF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90689"/>
            <a:ext cx="9531410" cy="4486274"/>
          </a:xfrm>
        </p:spPr>
        <p:txBody>
          <a:bodyPr/>
          <a:lstStyle/>
          <a:p>
            <a:pPr algn="r"/>
            <a:r>
              <a:rPr lang="ar-AE" b="0" i="0" dirty="0">
                <a:effectLst/>
                <a:latin typeface="Helvetica" pitchFamily="2" charset="0"/>
              </a:rPr>
              <a:t>.التواضع - الصبر - المحبة - الإيمان العميق - الحكم</a:t>
            </a:r>
            <a:r>
              <a:rPr lang="ar-SA" b="0" i="0" dirty="0">
                <a:effectLst/>
                <a:latin typeface="Helvetica" pitchFamily="2" charset="0"/>
              </a:rPr>
              <a:t>ة</a:t>
            </a:r>
            <a:endParaRPr lang="ar-AE" dirty="0">
              <a:effectLst/>
              <a:latin typeface="Helvetica" pitchFamily="2" charset="0"/>
            </a:endParaRPr>
          </a:p>
          <a:p>
            <a:pPr>
              <a:buFont typeface="Wingdings" pitchFamily="2" charset="2"/>
              <a:buChar char="q"/>
            </a:pP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1957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10D4-49B3-CF2B-B2B8-355ED4A6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b="0" i="0" dirty="0">
                <a:effectLst/>
                <a:latin typeface="Helvetica" pitchFamily="2" charset="0"/>
              </a:rPr>
              <a:t>قول أعجبني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76C2C-12F2-1E4F-957E-EA1FD6DCD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AE" b="0" i="0" dirty="0">
                <a:effectLst/>
                <a:latin typeface="Helvetica" pitchFamily="2" charset="0"/>
              </a:rPr>
              <a:t>«.اعمل الخير بصمت، فالسماء ترى وتكافئ»</a:t>
            </a:r>
            <a:endParaRPr lang="ar-AE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0601-0FC1-6BC3-507C-DA2B1DA4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b="0" i="0" dirty="0">
                <a:effectLst/>
                <a:latin typeface="Helvetica" pitchFamily="2" charset="0"/>
              </a:rPr>
              <a:t>تطبيق القول في الحياة اليومية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7D192-28FA-2FC4-8A5C-56E49989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AE" b="0" i="0" dirty="0">
                <a:effectLst/>
                <a:latin typeface="Helvetica" pitchFamily="2" charset="0"/>
              </a:rPr>
              <a:t>مساعدة الآخرين دون انتظار مديح، والقيام بالعمل </a:t>
            </a:r>
            <a:r>
              <a:rPr lang="ar-SA" b="0" i="0" dirty="0">
                <a:effectLst/>
                <a:latin typeface="Helvetica" pitchFamily="2" charset="0"/>
              </a:rPr>
              <a:t>بإخلاص.</a:t>
            </a:r>
            <a:endParaRPr lang="ar-AE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9DAA-A63D-4B21-FABF-BDC47A1A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b="0" i="0" dirty="0">
                <a:effectLst/>
                <a:latin typeface="Helvetica" pitchFamily="2" charset="0"/>
              </a:rPr>
              <a:t>ماذا تعلّمت منها؟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BFB46-BA61-B429-51D5-47F0F6824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AE" b="0" i="0" dirty="0">
                <a:effectLst/>
                <a:latin typeface="Helvetica" pitchFamily="2" charset="0"/>
              </a:rPr>
              <a:t>تعلمت أن المحبة الحقيقية تُظهر الإيمان، وأن التواضع </a:t>
            </a:r>
            <a:r>
              <a:rPr lang="ar-SA" b="0" i="0" dirty="0">
                <a:effectLst/>
                <a:latin typeface="Helvetica" pitchFamily="2" charset="0"/>
              </a:rPr>
              <a:t>يصنع أثراً كبيراً.                     </a:t>
            </a:r>
            <a:endParaRPr lang="ar-AE" dirty="0">
              <a:effectLst/>
              <a:latin typeface="Helvetica" pitchFamily="2" charset="0"/>
            </a:endParaRP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96864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B9702-A8C5-0C37-C964-D19205C3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b="0" i="0" dirty="0">
                <a:effectLst/>
                <a:latin typeface="Helvetica" pitchFamily="2" charset="0"/>
              </a:rPr>
              <a:t>كيف كنت سأخدم الرب لو كنت مكانها؟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9022-1FAD-13BB-A317-B13A0E59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AE" b="0" i="0" dirty="0">
                <a:effectLst/>
                <a:latin typeface="Helvetica" pitchFamily="2" charset="0"/>
              </a:rPr>
              <a:t>كنت سأخدم المحتاجين وأساعد الأطفال وأنشر السلام</a:t>
            </a:r>
            <a:r>
              <a:rPr lang="ar-SA" b="0" i="0" dirty="0">
                <a:effectLst/>
                <a:latin typeface="Helvetica" pitchFamily="2" charset="0"/>
              </a:rPr>
              <a:t>.</a:t>
            </a:r>
            <a:endParaRPr lang="ar-AE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8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Crop</vt:lpstr>
      <vt:lpstr>القدّيسة ماري ألفونسين                 </vt:lpstr>
      <vt:lpstr>من هي القدّيسة ماري ألفونسين؟            </vt:lpstr>
      <vt:lpstr>خدمتها وإيمانها                         </vt:lpstr>
      <vt:lpstr>علاقتها بمريم العذراء </vt:lpstr>
      <vt:lpstr>صفات تميّزها </vt:lpstr>
      <vt:lpstr>قول أعجبني </vt:lpstr>
      <vt:lpstr>تطبيق القول في الحياة اليومية </vt:lpstr>
      <vt:lpstr>ماذا تعلّمت منها؟ </vt:lpstr>
      <vt:lpstr>كيف كنت سأخدم الرب لو كنت مكانها؟ </vt:lpstr>
      <vt:lpstr>أكثر شيء أعجبني في شخصيتها </vt:lpstr>
      <vt:lpstr>كارلا عجيلات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القدّيسة ماري ألفونسين                 </dc:title>
  <dc:creator>Microsoft Office User</dc:creator>
  <cp:lastModifiedBy>urfavcarla31@gmail.com</cp:lastModifiedBy>
  <cp:revision>6</cp:revision>
  <dcterms:created xsi:type="dcterms:W3CDTF">2025-11-23T09:35:14Z</dcterms:created>
  <dcterms:modified xsi:type="dcterms:W3CDTF">2025-11-23T11:01:14Z</dcterms:modified>
</cp:coreProperties>
</file>