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B7E6-C6B8-4C78-8A1F-16EF8A5E48B5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AC5A-3458-4746-928E-CD4CD1C5D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01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B7E6-C6B8-4C78-8A1F-16EF8A5E48B5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AC5A-3458-4746-928E-CD4CD1C5D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9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B7E6-C6B8-4C78-8A1F-16EF8A5E48B5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AC5A-3458-4746-928E-CD4CD1C5D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7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B7E6-C6B8-4C78-8A1F-16EF8A5E48B5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AC5A-3458-4746-928E-CD4CD1C5D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31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B7E6-C6B8-4C78-8A1F-16EF8A5E48B5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AC5A-3458-4746-928E-CD4CD1C5D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40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B7E6-C6B8-4C78-8A1F-16EF8A5E48B5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AC5A-3458-4746-928E-CD4CD1C5D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18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B7E6-C6B8-4C78-8A1F-16EF8A5E48B5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AC5A-3458-4746-928E-CD4CD1C5D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86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B7E6-C6B8-4C78-8A1F-16EF8A5E48B5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AC5A-3458-4746-928E-CD4CD1C5D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16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B7E6-C6B8-4C78-8A1F-16EF8A5E48B5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AC5A-3458-4746-928E-CD4CD1C5D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00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B7E6-C6B8-4C78-8A1F-16EF8A5E48B5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AC5A-3458-4746-928E-CD4CD1C5D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8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B7E6-C6B8-4C78-8A1F-16EF8A5E48B5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AC5A-3458-4746-928E-CD4CD1C5D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3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7B7E6-C6B8-4C78-8A1F-16EF8A5E48B5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FAC5A-3458-4746-928E-CD4CD1C5D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6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2782" y="336096"/>
            <a:ext cx="5595257" cy="2325189"/>
          </a:xfrm>
        </p:spPr>
        <p:txBody>
          <a:bodyPr/>
          <a:lstStyle/>
          <a:p>
            <a:r>
              <a:rPr lang="ar-JO" dirty="0">
                <a:solidFill>
                  <a:schemeClr val="tx2">
                    <a:lumMod val="75000"/>
                  </a:schemeClr>
                </a:solidFill>
              </a:rPr>
              <a:t>القديسة </a:t>
            </a:r>
            <a:br>
              <a:rPr lang="ar-JO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ar-JO" dirty="0">
                <a:solidFill>
                  <a:schemeClr val="tx2">
                    <a:lumMod val="75000"/>
                  </a:schemeClr>
                </a:solidFill>
              </a:rPr>
              <a:t>ماري الفونسين غطاس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302326" y="3249637"/>
            <a:ext cx="4685713" cy="23419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268203" rIns="0" bIns="14283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36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Google Sans"/>
                <a:cs typeface="Arial" panose="020B0604020202020204" pitchFamily="34" charset="0"/>
              </a:rPr>
              <a:t>أول قديسة فلسطينية عربية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42" y="345621"/>
            <a:ext cx="5018316" cy="5607504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73035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b="1" dirty="0">
                <a:solidFill>
                  <a:schemeClr val="tx2">
                    <a:lumMod val="75000"/>
                  </a:schemeClr>
                </a:solidFill>
              </a:rPr>
              <a:t>من هي القديسة؟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4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0" lvl="0" indent="0" algn="r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ar-SA" altLang="en-US" b="1" dirty="0">
                <a:solidFill>
                  <a:schemeClr val="tx2">
                    <a:lumMod val="75000"/>
                  </a:schemeClr>
                </a:solidFill>
                <a:latin typeface="Google Sans"/>
              </a:rPr>
              <a:t>الاسم</a:t>
            </a: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Google Sans"/>
              </a:rPr>
              <a:t>: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  <a:latin typeface="Google Sans"/>
              </a:rPr>
              <a:t> </a:t>
            </a:r>
            <a:r>
              <a:rPr lang="ar-SA" altLang="en-US" dirty="0">
                <a:solidFill>
                  <a:schemeClr val="tx2">
                    <a:lumMod val="75000"/>
                  </a:schemeClr>
                </a:solidFill>
                <a:latin typeface="Google Sans"/>
              </a:rPr>
              <a:t>سلطانة دانيل غطاس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  <a:latin typeface="Google Sans"/>
                <a:cs typeface="Arial" panose="020B0604020202020204" pitchFamily="34" charset="0"/>
              </a:rPr>
              <a:t>.</a:t>
            </a:r>
            <a:endParaRPr lang="en-US" altLang="en-US" dirty="0">
              <a:solidFill>
                <a:schemeClr val="tx2">
                  <a:lumMod val="75000"/>
                </a:schemeClr>
              </a:solidFill>
              <a:latin typeface="Google Sans"/>
            </a:endParaRPr>
          </a:p>
          <a:p>
            <a:pPr marL="0" lvl="0" indent="0" algn="r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ar-SA" altLang="en-US" b="1" dirty="0">
                <a:solidFill>
                  <a:schemeClr val="tx2">
                    <a:lumMod val="75000"/>
                  </a:schemeClr>
                </a:solidFill>
                <a:latin typeface="Google Sans"/>
              </a:rPr>
              <a:t>الميلا</a:t>
            </a:r>
            <a:r>
              <a:rPr lang="ar-JO" altLang="en-US" b="1" dirty="0">
                <a:solidFill>
                  <a:schemeClr val="tx2">
                    <a:lumMod val="75000"/>
                  </a:schemeClr>
                </a:solidFill>
                <a:latin typeface="Google Sans"/>
              </a:rPr>
              <a:t>د: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  <a:latin typeface="Google Sans"/>
              </a:rPr>
              <a:t> 4 </a:t>
            </a:r>
            <a:r>
              <a:rPr lang="ar-SA" altLang="en-US" dirty="0">
                <a:solidFill>
                  <a:schemeClr val="tx2">
                    <a:lumMod val="75000"/>
                  </a:schemeClr>
                </a:solidFill>
                <a:latin typeface="Google Sans"/>
              </a:rPr>
              <a:t>أكتوبر 1843</a:t>
            </a:r>
            <a:r>
              <a:rPr lang="ar-JO" altLang="en-US" dirty="0">
                <a:solidFill>
                  <a:schemeClr val="tx2">
                    <a:lumMod val="75000"/>
                  </a:schemeClr>
                </a:solidFill>
                <a:latin typeface="Google Sans"/>
              </a:rPr>
              <a:t> في مدينة</a:t>
            </a:r>
            <a:r>
              <a:rPr lang="ar-SA" altLang="en-US" dirty="0">
                <a:solidFill>
                  <a:schemeClr val="tx2">
                    <a:lumMod val="75000"/>
                  </a:schemeClr>
                </a:solidFill>
                <a:latin typeface="Google Sans"/>
              </a:rPr>
              <a:t> </a:t>
            </a:r>
            <a:r>
              <a:rPr lang="ar-SA" altLang="en-US" b="1" dirty="0">
                <a:solidFill>
                  <a:schemeClr val="tx2">
                    <a:lumMod val="75000"/>
                  </a:schemeClr>
                </a:solidFill>
                <a:latin typeface="Google Sans"/>
              </a:rPr>
              <a:t>القدس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  <a:latin typeface="Google Sans"/>
              </a:rPr>
              <a:t>.</a:t>
            </a:r>
          </a:p>
          <a:p>
            <a:pPr marL="0" lvl="0" indent="0" algn="r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ar-JO" altLang="en-US" dirty="0">
              <a:solidFill>
                <a:schemeClr val="tx2">
                  <a:lumMod val="75000"/>
                </a:schemeClr>
              </a:solidFill>
              <a:latin typeface="Google Sans"/>
            </a:endParaRPr>
          </a:p>
          <a:p>
            <a:pPr marL="0" lvl="0" indent="0" algn="r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ar-JO" altLang="en-US" dirty="0">
                <a:solidFill>
                  <a:schemeClr val="tx2">
                    <a:lumMod val="75000"/>
                  </a:schemeClr>
                </a:solidFill>
                <a:latin typeface="Google Sans"/>
              </a:rPr>
              <a:t>وهي أول </a:t>
            </a:r>
            <a:r>
              <a:rPr lang="ar-SA" altLang="en-US" dirty="0">
                <a:solidFill>
                  <a:schemeClr val="tx2">
                    <a:lumMod val="75000"/>
                  </a:schemeClr>
                </a:solidFill>
                <a:latin typeface="Google Sans"/>
              </a:rPr>
              <a:t>قديسة فلسطينية وعربية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  <a:latin typeface="Google Sans"/>
                <a:cs typeface="Arial" panose="020B0604020202020204" pitchFamily="34" charset="0"/>
              </a:rPr>
              <a:t>.</a:t>
            </a:r>
            <a:endParaRPr lang="en-US" altLang="en-US" dirty="0">
              <a:solidFill>
                <a:schemeClr val="tx2">
                  <a:lumMod val="75000"/>
                </a:schemeClr>
              </a:solidFill>
              <a:latin typeface="Google Sans"/>
            </a:endParaRPr>
          </a:p>
          <a:p>
            <a:pPr marL="0" lvl="0" indent="0" algn="r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ar-JO" altLang="en-US" dirty="0">
              <a:solidFill>
                <a:schemeClr val="tx2">
                  <a:lumMod val="75000"/>
                </a:schemeClr>
              </a:solidFill>
              <a:latin typeface="Google Sans"/>
            </a:endParaRPr>
          </a:p>
          <a:p>
            <a:pPr marL="0" lvl="0" indent="0" algn="r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ar-JO" altLang="en-US" dirty="0">
                <a:solidFill>
                  <a:schemeClr val="tx2">
                    <a:lumMod val="75000"/>
                  </a:schemeClr>
                </a:solidFill>
                <a:latin typeface="Google Sans"/>
              </a:rPr>
              <a:t>كانت القديسه </a:t>
            </a:r>
            <a:r>
              <a:rPr lang="ar-SA" altLang="en-US" dirty="0">
                <a:solidFill>
                  <a:schemeClr val="tx2">
                    <a:lumMod val="75000"/>
                  </a:schemeClr>
                </a:solidFill>
                <a:latin typeface="Google Sans"/>
              </a:rPr>
              <a:t>طفلة هادئة، مؤدبة، متواضعة، ومحبة للصلاة (خاصة الوردية)</a:t>
            </a:r>
            <a:endParaRPr lang="ar-JO" altLang="en-US" dirty="0">
              <a:solidFill>
                <a:schemeClr val="tx2">
                  <a:lumMod val="75000"/>
                </a:schemeClr>
              </a:solidFill>
              <a:latin typeface="Google Sans"/>
              <a:cs typeface="Arial" panose="020B0604020202020204" pitchFamily="34" charset="0"/>
            </a:endParaRPr>
          </a:p>
          <a:p>
            <a:pPr marL="0" lvl="0" indent="0" algn="r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ar-JO" altLang="en-US" dirty="0">
                <a:solidFill>
                  <a:schemeClr val="tx2">
                    <a:lumMod val="75000"/>
                  </a:schemeClr>
                </a:solidFill>
                <a:latin typeface="Google Sans"/>
                <a:cs typeface="Arial" panose="020B0604020202020204" pitchFamily="34" charset="0"/>
              </a:rPr>
              <a:t>ش</a:t>
            </a:r>
            <a:r>
              <a:rPr lang="ar-SA" altLang="en-US" dirty="0">
                <a:solidFill>
                  <a:schemeClr val="tx2">
                    <a:lumMod val="75000"/>
                  </a:schemeClr>
                </a:solidFill>
                <a:latin typeface="Google Sans"/>
              </a:rPr>
              <a:t>عرت بدعو</a:t>
            </a:r>
            <a:r>
              <a:rPr lang="ar-JO" altLang="en-US" dirty="0">
                <a:solidFill>
                  <a:schemeClr val="tx2">
                    <a:lumMod val="75000"/>
                  </a:schemeClr>
                </a:solidFill>
                <a:latin typeface="Google Sans"/>
              </a:rPr>
              <a:t>ة للرهبنه </a:t>
            </a:r>
            <a:r>
              <a:rPr lang="ar-SA" altLang="en-US" dirty="0">
                <a:solidFill>
                  <a:schemeClr val="tx2">
                    <a:lumMod val="75000"/>
                  </a:schemeClr>
                </a:solidFill>
                <a:latin typeface="Google Sans"/>
              </a:rPr>
              <a:t>رغم معارضة الأهل في البداية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  <a:latin typeface="Google Sans"/>
                <a:cs typeface="Arial" panose="020B0604020202020204" pitchFamily="34" charset="0"/>
              </a:rPr>
              <a:t>.</a:t>
            </a:r>
            <a:endParaRPr lang="en-US" altLang="en-US" dirty="0">
              <a:solidFill>
                <a:schemeClr val="tx2">
                  <a:lumMod val="75000"/>
                </a:schemeClr>
              </a:solidFill>
              <a:latin typeface="Google Sans"/>
            </a:endParaRPr>
          </a:p>
          <a:p>
            <a:pPr algn="r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-426949"/>
            <a:ext cx="65" cy="853898"/>
          </a:xfrm>
          <a:prstGeom prst="rect">
            <a:avLst/>
          </a:prstGeom>
          <a:solidFill>
            <a:srgbClr val="1012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285660" rIns="0" bIns="2856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28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6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9050" y="365125"/>
            <a:ext cx="3714750" cy="1325563"/>
          </a:xfrm>
        </p:spPr>
        <p:txBody>
          <a:bodyPr/>
          <a:lstStyle/>
          <a:p>
            <a:pPr algn="r" rtl="1"/>
            <a:r>
              <a:rPr lang="ar-JO" b="1" dirty="0"/>
              <a:t> التأسيس والخدمة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1387" y="2312126"/>
            <a:ext cx="10515600" cy="4672013"/>
          </a:xfrm>
        </p:spPr>
        <p:txBody>
          <a:bodyPr>
            <a:normAutofit/>
          </a:bodyPr>
          <a:lstStyle/>
          <a:p>
            <a:pPr algn="r" rtl="1"/>
            <a:r>
              <a:rPr lang="ar-JO" sz="3200" dirty="0"/>
              <a:t>أسست</a:t>
            </a:r>
            <a:r>
              <a:rPr lang="ar-JO" sz="3200" b="1" dirty="0"/>
              <a:t>  "رهبنة راهبات الوردية المقدسة" </a:t>
            </a:r>
            <a:r>
              <a:rPr lang="ar-JO" sz="3200" dirty="0"/>
              <a:t>(أول رهبنة نسائية عربية محلية).</a:t>
            </a:r>
          </a:p>
          <a:p>
            <a:pPr algn="r" rtl="1"/>
            <a:r>
              <a:rPr lang="ar-JO" sz="3200" b="1" dirty="0"/>
              <a:t>سبب التأسيس:</a:t>
            </a:r>
            <a:r>
              <a:rPr lang="ar-JO" sz="3200" dirty="0"/>
              <a:t> استجابة لنداء من العذراء مريم (عبر ظهورات متكررة) ولنشر صلاة المسبحة الوردية.</a:t>
            </a:r>
          </a:p>
          <a:p>
            <a:pPr algn="r" rtl="1"/>
            <a:r>
              <a:rPr lang="ar-JO" sz="3200" b="1" dirty="0"/>
              <a:t>مجالات الخدمة</a:t>
            </a:r>
            <a:r>
              <a:rPr lang="en-US" sz="3200" b="1" dirty="0"/>
              <a:t> </a:t>
            </a:r>
            <a:r>
              <a:rPr lang="ar-JO" sz="3200" b="1" dirty="0"/>
              <a:t>التي قدمتها القديسة:</a:t>
            </a:r>
          </a:p>
          <a:p>
            <a:pPr lvl="1" algn="r" rtl="1"/>
            <a:r>
              <a:rPr lang="ar-JO" sz="2800" dirty="0"/>
              <a:t>التعليم (تعليم اللغة العربية).</a:t>
            </a:r>
          </a:p>
          <a:p>
            <a:pPr lvl="1" algn="r" rtl="1"/>
            <a:r>
              <a:rPr lang="ar-JO" sz="2800" dirty="0"/>
              <a:t>مساعدة الفقراء و المحتاجين</a:t>
            </a:r>
          </a:p>
          <a:p>
            <a:pPr lvl="1" algn="r" rtl="1"/>
            <a:r>
              <a:rPr lang="ar-JO" sz="2800" dirty="0"/>
              <a:t>نشر الإيمان وحب الصلاة.</a:t>
            </a:r>
          </a:p>
          <a:p>
            <a:pPr lvl="1" algn="r" rtl="1"/>
            <a:r>
              <a:rPr lang="ar-JO" sz="2800" dirty="0"/>
              <a:t>الخدمة في عدة مدن (القدس، الناصرة، السلط، عين كارم).</a:t>
            </a:r>
          </a:p>
          <a:p>
            <a:pPr algn="r" rtl="1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3715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JO" b="1" dirty="0"/>
              <a:t>الإيمان والروحانية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9495"/>
          </a:xfrm>
          <a:effectLst>
            <a:glow rad="127000">
              <a:schemeClr val="accent1">
                <a:alpha val="57000"/>
              </a:schemeClr>
            </a:glow>
            <a:reflection endPos="0" dist="50800" dir="5400000" sy="-100000" algn="bl" rotWithShape="0"/>
          </a:effectLst>
        </p:spPr>
        <p:txBody>
          <a:bodyPr>
            <a:normAutofit/>
          </a:bodyPr>
          <a:lstStyle/>
          <a:p>
            <a:pPr algn="r" rtl="1"/>
            <a:r>
              <a:rPr lang="ar-JO" sz="3200" b="1" dirty="0"/>
              <a:t>العلاقة بالعذراء مريم:</a:t>
            </a:r>
            <a:r>
              <a:rPr lang="ar-JO" sz="3200" dirty="0"/>
              <a:t> علاقة عميقة وخاصة جدا ؛</a:t>
            </a:r>
          </a:p>
          <a:p>
            <a:pPr marL="0" indent="0" algn="r" rtl="1">
              <a:buNone/>
            </a:pPr>
            <a:endParaRPr lang="ar-JO" sz="3200" dirty="0"/>
          </a:p>
          <a:p>
            <a:pPr marL="0" indent="0" algn="r" rtl="1">
              <a:buNone/>
            </a:pPr>
            <a:r>
              <a:rPr lang="ar-JO" sz="3200" dirty="0"/>
              <a:t> كانت تعتبر نفسها </a:t>
            </a:r>
            <a:r>
              <a:rPr lang="ar-JO" sz="3200" b="1" dirty="0"/>
              <a:t>"رسولة الوردية</a:t>
            </a:r>
            <a:r>
              <a:rPr lang="ar-JO" sz="3200" dirty="0"/>
              <a:t>"  حيث ظهرت لها العذراء مريم عدة مرات وتلقت الإرشاد والتوجيه منها.</a:t>
            </a:r>
            <a:endParaRPr lang="en-US" sz="3200" dirty="0"/>
          </a:p>
          <a:p>
            <a:pPr marL="0" indent="0" algn="r" rtl="1">
              <a:buNone/>
            </a:pPr>
            <a:endParaRPr lang="ar-JO" dirty="0"/>
          </a:p>
          <a:p>
            <a:pPr algn="r" rtl="1"/>
            <a:r>
              <a:rPr lang="ar-JO" b="1" dirty="0"/>
              <a:t>الصفات المميزة للقديسه :</a:t>
            </a:r>
            <a:endParaRPr lang="ar-JO" dirty="0"/>
          </a:p>
          <a:p>
            <a:pPr lvl="1" algn="r" rtl="1"/>
            <a:r>
              <a:rPr lang="ar-JO" dirty="0"/>
              <a:t>التواضع العميق </a:t>
            </a:r>
          </a:p>
          <a:p>
            <a:pPr lvl="1" algn="r" rtl="1"/>
            <a:r>
              <a:rPr lang="ar-JO" dirty="0"/>
              <a:t>المحبة والعطاء.</a:t>
            </a:r>
          </a:p>
          <a:p>
            <a:pPr lvl="1" algn="r" rtl="1"/>
            <a:r>
              <a:rPr lang="ar-JO" dirty="0"/>
              <a:t>الطاعة لإرادة الله.</a:t>
            </a:r>
          </a:p>
          <a:p>
            <a:pPr lvl="1" algn="r" rtl="1"/>
            <a:r>
              <a:rPr lang="ar-JO" dirty="0"/>
              <a:t>الشجاعة .</a:t>
            </a:r>
          </a:p>
        </p:txBody>
      </p:sp>
    </p:spTree>
    <p:extLst>
      <p:ext uri="{BB962C8B-B14F-4D97-AF65-F5344CB8AC3E}">
        <p14:creationId xmlns:p14="http://schemas.microsoft.com/office/powerpoint/2010/main" val="241466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المسبحة الوردية (أسرار المجد) | موقع القديسة رفق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57" y="152400"/>
            <a:ext cx="4398898" cy="659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2550" y="365125"/>
            <a:ext cx="6191250" cy="1325563"/>
          </a:xfrm>
        </p:spPr>
        <p:txBody>
          <a:bodyPr/>
          <a:lstStyle/>
          <a:p>
            <a:pPr algn="r"/>
            <a:r>
              <a:rPr lang="ar-JO" b="1" dirty="0"/>
              <a:t>أقوال ملهمة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6058" y="1485900"/>
            <a:ext cx="7563386" cy="4405169"/>
          </a:xfrm>
        </p:spPr>
        <p:txBody>
          <a:bodyPr>
            <a:noAutofit/>
          </a:bodyPr>
          <a:lstStyle/>
          <a:p>
            <a:pPr algn="r" rtl="1"/>
            <a:r>
              <a:rPr lang="ar-JO" sz="4000" b="1" dirty="0"/>
              <a:t>من أقوالها الشهيرة:</a:t>
            </a:r>
          </a:p>
          <a:p>
            <a:pPr marL="0" indent="0" algn="r" rtl="1">
              <a:buNone/>
            </a:pPr>
            <a:r>
              <a:rPr lang="ar-JO" sz="4000" dirty="0"/>
              <a:t> </a:t>
            </a:r>
            <a:r>
              <a:rPr lang="ar-JO" sz="4000" i="1" dirty="0"/>
              <a:t>"يجب أن نصلي إلى أمنا مريم البتول كي نعرف إرادة الله“</a:t>
            </a:r>
            <a:endParaRPr lang="en-US" sz="4000" i="1" dirty="0"/>
          </a:p>
          <a:p>
            <a:pPr marL="0" indent="0" algn="r" rtl="1">
              <a:buNone/>
            </a:pPr>
            <a:endParaRPr lang="ar-JO" sz="4000" dirty="0"/>
          </a:p>
          <a:p>
            <a:pPr marL="0" indent="0" algn="r" rtl="1">
              <a:buNone/>
            </a:pPr>
            <a:r>
              <a:rPr lang="ar-JO" sz="4000" dirty="0"/>
              <a:t>--</a:t>
            </a:r>
            <a:r>
              <a:rPr lang="en-US" sz="4000" dirty="0"/>
              <a:t>&lt;</a:t>
            </a:r>
            <a:r>
              <a:rPr lang="ar-JO" sz="4000" dirty="0"/>
              <a:t> اللجوء إلى الصلاة وطلب الإرشاد قبل اتخاذ القرارات المهمة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483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20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b="1" dirty="0"/>
              <a:t>ماذا نتعلم منها؟</a:t>
            </a:r>
            <a:br>
              <a:rPr lang="ar-JO" dirty="0"/>
            </a:b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927100" y="1404250"/>
            <a:ext cx="10426700" cy="4180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42830" rIns="0" bIns="14283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r" rtl="1"/>
            <a:r>
              <a:rPr lang="ar-JO" sz="4000" b="1" dirty="0"/>
              <a:t>لو كنت مكانها:</a:t>
            </a:r>
          </a:p>
          <a:p>
            <a:pPr algn="r" rtl="1"/>
            <a:r>
              <a:rPr lang="ar-JO" dirty="0"/>
              <a:t>تعليم الأطفال</a:t>
            </a:r>
          </a:p>
          <a:p>
            <a:pPr algn="r" rtl="1"/>
            <a:r>
              <a:rPr lang="ar-JO" dirty="0"/>
              <a:t>مساعدة الفقراء والمرضى</a:t>
            </a:r>
          </a:p>
          <a:p>
            <a:pPr algn="r" rtl="1"/>
            <a:r>
              <a:rPr lang="ar-JO" dirty="0"/>
              <a:t>نشر السلام والمحبة</a:t>
            </a:r>
            <a:endParaRPr kumimoji="0" lang="en-US" altLang="en-US" sz="3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457200" marR="0" lvl="1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ogle Sans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58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511301" y="1151023"/>
            <a:ext cx="10223500" cy="33046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42830" rIns="0" bIns="14283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40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Google Sans"/>
                <a:cs typeface="Arial" panose="020B0604020202020204" pitchFamily="34" charset="0"/>
              </a:rPr>
              <a:t>توفيت القديسة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Google Sans"/>
              </a:rPr>
              <a:t> </a:t>
            </a:r>
            <a:r>
              <a:rPr kumimoji="0" lang="ar-SA" altLang="en-US" sz="40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Google Sans"/>
                <a:cs typeface="Arial" panose="020B0604020202020204" pitchFamily="34" charset="0"/>
              </a:rPr>
              <a:t>ماري ألفونسين غطاس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Google Sans"/>
              </a:rPr>
              <a:t> </a:t>
            </a:r>
            <a:r>
              <a:rPr kumimoji="0" lang="ar-SA" altLang="en-US" sz="40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Google Sans"/>
                <a:cs typeface="Arial" panose="020B0604020202020204" pitchFamily="34" charset="0"/>
              </a:rPr>
              <a:t>يوم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Google Sans"/>
              </a:rPr>
              <a:t> 25 </a:t>
            </a:r>
            <a:r>
              <a:rPr kumimoji="0" lang="ar-SA" altLang="en-US" sz="40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Google Sans"/>
                <a:cs typeface="Arial" panose="020B0604020202020204" pitchFamily="34" charset="0"/>
              </a:rPr>
              <a:t>مارس 1927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Google Sans"/>
              </a:rPr>
              <a:t>. </a:t>
            </a:r>
            <a:endParaRPr kumimoji="0" lang="ar-JO" altLang="en-US" sz="4000" b="1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Google Sans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40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Google Sans"/>
                <a:cs typeface="Arial" panose="020B0604020202020204" pitchFamily="34" charset="0"/>
              </a:rPr>
              <a:t>يُذكر أنها توفيت وهي تصلي المسبحة الوردية، في يوم عيد البشارة</a:t>
            </a:r>
            <a:endParaRPr kumimoji="0" lang="en-US" altLang="en-US" sz="5400" b="1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1488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b="1" dirty="0"/>
              <a:t>عمل الطالبة :</a:t>
            </a:r>
            <a:br>
              <a:rPr lang="ar-JO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JO" sz="4000" b="1" dirty="0"/>
              <a:t>الما جواد حدادين</a:t>
            </a:r>
          </a:p>
          <a:p>
            <a:pPr marL="0" indent="0" algn="ctr" rtl="1">
              <a:buNone/>
            </a:pPr>
            <a:r>
              <a:rPr lang="ar-JO" sz="4000" b="1" dirty="0"/>
              <a:t>الصف : الخامس ج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0775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</TotalTime>
  <Words>52</Words>
  <Application>Microsoft Office PowerPoint</Application>
  <PresentationFormat>Widescreen</PresentationFormat>
  <Paragraphs>48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القديسة  ماري الفونسين غطاس</vt:lpstr>
      <vt:lpstr>من هي القديسة؟</vt:lpstr>
      <vt:lpstr> التأسيس والخدمة</vt:lpstr>
      <vt:lpstr>الإيمان والروحانية</vt:lpstr>
      <vt:lpstr>أقوال ملهمة</vt:lpstr>
      <vt:lpstr>ماذا نتعلم منها؟ </vt:lpstr>
      <vt:lpstr>PowerPoint Presentation</vt:lpstr>
      <vt:lpstr>عمل الطالبة 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القديسة  ماري الفونسين غطاس</dc:title>
  <dc:creator>Dell-User</dc:creator>
  <cp:lastModifiedBy>nancy mada3een</cp:lastModifiedBy>
  <cp:revision>19</cp:revision>
  <dcterms:created xsi:type="dcterms:W3CDTF">2025-11-21T10:19:03Z</dcterms:created>
  <dcterms:modified xsi:type="dcterms:W3CDTF">2025-11-23T13:20:20Z</dcterms:modified>
</cp:coreProperties>
</file>