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2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4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4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9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73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06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37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1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2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3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9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6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7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5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0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162594"/>
            <a:ext cx="9256142" cy="1449977"/>
          </a:xfrm>
        </p:spPr>
        <p:txBody>
          <a:bodyPr/>
          <a:lstStyle/>
          <a:p>
            <a:pPr algn="ctr"/>
            <a:r>
              <a:rPr lang="ar-JO" sz="6600" b="1" dirty="0" smtClean="0">
                <a:solidFill>
                  <a:schemeClr val="accent3"/>
                </a:solidFill>
                <a:latin typeface="Algerian" panose="04020705040A02060702" pitchFamily="82" charset="0"/>
              </a:rPr>
              <a:t>القديسة ماري الفونسين</a:t>
            </a:r>
            <a:endParaRPr lang="en-US" sz="6600" b="1" dirty="0">
              <a:solidFill>
                <a:schemeClr val="accent3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1" y="2821577"/>
            <a:ext cx="5212080" cy="33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8" y="1018904"/>
            <a:ext cx="3801290" cy="1005840"/>
          </a:xfrm>
        </p:spPr>
        <p:txBody>
          <a:bodyPr/>
          <a:lstStyle/>
          <a:p>
            <a:pPr algn="r"/>
            <a:r>
              <a:rPr lang="ar-JO" sz="2800" b="1" dirty="0" smtClean="0">
                <a:solidFill>
                  <a:schemeClr val="accent3"/>
                </a:solidFill>
              </a:rPr>
              <a:t>من هي القديسة ماري الفونسين؟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5040" y="483326"/>
            <a:ext cx="4846319" cy="600891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79" y="2207624"/>
            <a:ext cx="4153988" cy="3918856"/>
          </a:xfrm>
        </p:spPr>
        <p:txBody>
          <a:bodyPr>
            <a:noAutofit/>
          </a:bodyPr>
          <a:lstStyle/>
          <a:p>
            <a:pPr algn="just" rtl="1"/>
            <a:r>
              <a:rPr lang="ar-JO" sz="2400" dirty="0" smtClean="0">
                <a:solidFill>
                  <a:schemeClr val="bg1"/>
                </a:solidFill>
                <a:latin typeface="Algerian" panose="04020705040A02060702" pitchFamily="82" charset="0"/>
                <a:cs typeface="+mj-cs"/>
              </a:rPr>
              <a:t>إسمها الحقيقي سلطانة غنام , ولدت  في </a:t>
            </a:r>
            <a:r>
              <a:rPr lang="ar-JO" sz="2400" dirty="0">
                <a:solidFill>
                  <a:schemeClr val="bg1"/>
                </a:solidFill>
                <a:latin typeface="Algerian" panose="04020705040A02060702" pitchFamily="82" charset="0"/>
                <a:cs typeface="+mj-cs"/>
              </a:rPr>
              <a:t>القدس عام 1843. دخلت حياة الرهبانية وهي شابة, وعرفت بأسمها الرهباني ماري الفونسين</a:t>
            </a:r>
            <a:r>
              <a:rPr lang="ar-JO" sz="2400" dirty="0" smtClean="0">
                <a:solidFill>
                  <a:schemeClr val="bg1"/>
                </a:solidFill>
                <a:latin typeface="Algerian" panose="04020705040A02060702" pitchFamily="82" charset="0"/>
                <a:cs typeface="+mj-cs"/>
              </a:rPr>
              <a:t>. وهي التي أسست جمعية الوردية المقدسة .</a:t>
            </a:r>
            <a:endParaRPr lang="ar-JO" sz="2400" dirty="0">
              <a:solidFill>
                <a:schemeClr val="bg1"/>
              </a:solidFill>
              <a:latin typeface="Algerian" panose="04020705040A02060702" pitchFamily="82" charset="0"/>
              <a:cs typeface="+mj-cs"/>
            </a:endParaRPr>
          </a:p>
          <a:p>
            <a:pPr algn="just" rtl="1"/>
            <a:endParaRPr lang="ar-JO" sz="2000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algn="just" rtl="1"/>
            <a:r>
              <a:rPr lang="ar-JO" sz="2400" dirty="0">
                <a:solidFill>
                  <a:schemeClr val="bg1"/>
                </a:solidFill>
                <a:latin typeface="Algerian" panose="04020705040A02060702" pitchFamily="82" charset="0"/>
                <a:cs typeface="+mj-cs"/>
              </a:rPr>
              <a:t>عاشت حياتها بروح </a:t>
            </a:r>
            <a:r>
              <a:rPr lang="ar-JO" sz="2400" dirty="0" smtClean="0">
                <a:solidFill>
                  <a:schemeClr val="bg1"/>
                </a:solidFill>
                <a:latin typeface="Algerian" panose="04020705040A02060702" pitchFamily="82" charset="0"/>
                <a:cs typeface="+mj-cs"/>
              </a:rPr>
              <a:t>الخدمة</a:t>
            </a:r>
            <a:r>
              <a:rPr lang="en-US" sz="2400" dirty="0" smtClean="0">
                <a:solidFill>
                  <a:schemeClr val="bg1"/>
                </a:solidFill>
                <a:latin typeface="Algerian" panose="04020705040A02060702" pitchFamily="82" charset="0"/>
                <a:cs typeface="+mj-cs"/>
              </a:rPr>
              <a:t> </a:t>
            </a:r>
            <a:r>
              <a:rPr lang="ar-JO" sz="2400" dirty="0" smtClean="0">
                <a:solidFill>
                  <a:schemeClr val="bg1"/>
                </a:solidFill>
                <a:latin typeface="Algerian" panose="04020705040A02060702" pitchFamily="82" charset="0"/>
                <a:cs typeface="+mj-cs"/>
              </a:rPr>
              <a:t>والمحبة </a:t>
            </a:r>
            <a:r>
              <a:rPr lang="ar-JO" sz="2400" dirty="0">
                <a:solidFill>
                  <a:schemeClr val="bg1"/>
                </a:solidFill>
                <a:latin typeface="Algerian" panose="04020705040A02060702" pitchFamily="82" charset="0"/>
                <a:cs typeface="+mj-cs"/>
              </a:rPr>
              <a:t>إلى أن توفيت عام 1927, وتم إعلان قداستها عام 2015</a:t>
            </a:r>
            <a:r>
              <a:rPr lang="ar-JO" sz="2400" dirty="0" smtClean="0">
                <a:latin typeface="Algerian" panose="04020705040A02060702" pitchFamily="82" charset="0"/>
                <a:cs typeface="+mj-cs"/>
              </a:rPr>
              <a:t>.</a:t>
            </a:r>
            <a:endParaRPr lang="en-US" sz="2400" dirty="0">
              <a:latin typeface="Algerian" panose="04020705040A02060702" pitchFamily="8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85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514" y="927463"/>
            <a:ext cx="4867023" cy="927463"/>
          </a:xfrm>
        </p:spPr>
        <p:txBody>
          <a:bodyPr/>
          <a:lstStyle/>
          <a:p>
            <a:pPr algn="r" rtl="1"/>
            <a:r>
              <a:rPr lang="ar-JO" sz="2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فضيلة التواضع في حياة القديسة ماري الفونسين :</a:t>
            </a:r>
            <a:endParaRPr lang="en-US" sz="2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389" y="1985554"/>
            <a:ext cx="6008914" cy="4336868"/>
          </a:xfrm>
        </p:spPr>
        <p:txBody>
          <a:bodyPr>
            <a:noAutofit/>
          </a:bodyPr>
          <a:lstStyle/>
          <a:p>
            <a:pPr algn="just" rtl="1"/>
            <a:r>
              <a:rPr lang="ar-JO" sz="2400" dirty="0" smtClean="0">
                <a:solidFill>
                  <a:schemeClr val="bg1"/>
                </a:solidFill>
                <a:cs typeface="+mj-cs"/>
              </a:rPr>
              <a:t>التواضع هو أن يرى الإنسان نفسه ببساطة من غير كبرياء , وأن يعامل الإخرين بإحترام ومحبة.</a:t>
            </a:r>
          </a:p>
          <a:p>
            <a:pPr algn="just" rtl="1"/>
            <a:endParaRPr lang="ar-JO" sz="500" dirty="0">
              <a:solidFill>
                <a:schemeClr val="bg1"/>
              </a:solidFill>
              <a:cs typeface="+mj-cs"/>
            </a:endParaRPr>
          </a:p>
          <a:p>
            <a:pPr algn="just" rtl="1"/>
            <a:r>
              <a:rPr lang="ar-JO" sz="2400" dirty="0" smtClean="0">
                <a:solidFill>
                  <a:schemeClr val="bg1"/>
                </a:solidFill>
                <a:cs typeface="+mj-cs"/>
              </a:rPr>
              <a:t>عاشت القديسة فضيلة التواضع بطريقة واضحة وجميلة, ومن مظاهر ذلك:</a:t>
            </a:r>
          </a:p>
          <a:p>
            <a:pPr marL="285750" indent="-285750" algn="just" rtl="1">
              <a:buFont typeface="Wingdings" panose="05000000000000000000" pitchFamily="2" charset="2"/>
              <a:buChar char="v"/>
            </a:pPr>
            <a:r>
              <a:rPr lang="ar-JO" sz="2400" dirty="0" smtClean="0">
                <a:solidFill>
                  <a:schemeClr val="bg1"/>
                </a:solidFill>
                <a:cs typeface="+mj-cs"/>
              </a:rPr>
              <a:t>كانت تعمل دائما بصمت ومن دون أن تطلب تقديرا .</a:t>
            </a:r>
          </a:p>
          <a:p>
            <a:pPr marL="285750" indent="-285750" algn="just" rtl="1">
              <a:buFont typeface="Wingdings" panose="05000000000000000000" pitchFamily="2" charset="2"/>
              <a:buChar char="v"/>
            </a:pPr>
            <a:r>
              <a:rPr lang="ar-JO" sz="2400" dirty="0" smtClean="0">
                <a:solidFill>
                  <a:schemeClr val="bg1"/>
                </a:solidFill>
                <a:cs typeface="+mj-cs"/>
              </a:rPr>
              <a:t>خدمت الفقراء والمرضى بقلب بسيط.</a:t>
            </a:r>
          </a:p>
          <a:p>
            <a:pPr marL="285750" indent="-285750" algn="just" rtl="1">
              <a:buFont typeface="Wingdings" panose="05000000000000000000" pitchFamily="2" charset="2"/>
              <a:buChar char="v"/>
            </a:pPr>
            <a:r>
              <a:rPr lang="ar-JO" sz="2400" dirty="0" smtClean="0">
                <a:solidFill>
                  <a:schemeClr val="bg1"/>
                </a:solidFill>
                <a:cs typeface="+mj-cs"/>
              </a:rPr>
              <a:t>حين طلبت منها العذراء تأسيس جمعية الوردية, لم تفتخر, بل قالت : </a:t>
            </a:r>
            <a:r>
              <a:rPr lang="ar-JO" sz="2400" b="1" dirty="0">
                <a:solidFill>
                  <a:schemeClr val="bg1"/>
                </a:solidFill>
                <a:cs typeface="+mj-cs"/>
              </a:rPr>
              <a:t> </a:t>
            </a:r>
            <a:r>
              <a:rPr lang="ar-JO" sz="2400" b="1" dirty="0">
                <a:solidFill>
                  <a:srgbClr val="FFFF00"/>
                </a:solidFill>
                <a:cs typeface="+mj-cs"/>
              </a:rPr>
              <a:t>"يا رب, اجعلني أداة بين يديك."</a:t>
            </a:r>
            <a:endParaRPr lang="ar-JO" sz="2400" dirty="0" smtClean="0">
              <a:solidFill>
                <a:schemeClr val="bg1"/>
              </a:solidFill>
              <a:cs typeface="+mj-cs"/>
            </a:endParaRPr>
          </a:p>
          <a:p>
            <a:pPr marL="285750" indent="-285750" algn="just" rtl="1">
              <a:buFont typeface="Wingdings" panose="05000000000000000000" pitchFamily="2" charset="2"/>
              <a:buChar char="v"/>
            </a:pPr>
            <a:r>
              <a:rPr lang="ar-JO" sz="2400" dirty="0" smtClean="0">
                <a:solidFill>
                  <a:schemeClr val="bg1"/>
                </a:solidFill>
                <a:cs typeface="+mj-cs"/>
              </a:rPr>
              <a:t>كانت ترى أن كل نجاح هو هبة من الله </a:t>
            </a:r>
            <a:r>
              <a:rPr lang="ar-JO" sz="2400" dirty="0">
                <a:solidFill>
                  <a:schemeClr val="bg1"/>
                </a:solidFill>
                <a:cs typeface="+mj-cs"/>
              </a:rPr>
              <a:t>.</a:t>
            </a:r>
            <a:endParaRPr lang="ar-JO" sz="2400" dirty="0" smtClean="0">
              <a:solidFill>
                <a:schemeClr val="bg1"/>
              </a:solidFill>
              <a:cs typeface="+mj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303" y="522514"/>
            <a:ext cx="5238206" cy="579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sz="3600" b="1" dirty="0" smtClean="0">
                <a:solidFill>
                  <a:schemeClr val="accent3"/>
                </a:solidFill>
              </a:rPr>
              <a:t>لماذا تعتبر فضيلة التواضع مهمة في حياتنا المسيحية؟</a:t>
            </a:r>
            <a:endParaRPr lang="en-US" sz="3600" b="1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4" y="3095896"/>
            <a:ext cx="10549366" cy="3592287"/>
          </a:xfrm>
        </p:spPr>
        <p:txBody>
          <a:bodyPr>
            <a:no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JO" sz="2800" dirty="0" smtClean="0">
                <a:cs typeface="+mj-cs"/>
              </a:rPr>
              <a:t>لأن يسوع نفسه كان متواضعاً , وعلمنا أن "من أراد أن يكون كبيراً فليكن خادماً للجميع ."</a:t>
            </a:r>
          </a:p>
          <a:p>
            <a:pPr algn="r" rtl="1"/>
            <a:endParaRPr lang="ar-JO" sz="500" dirty="0" smtClean="0">
              <a:cs typeface="+mj-c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JO" sz="2800" dirty="0" smtClean="0">
                <a:cs typeface="+mj-cs"/>
              </a:rPr>
              <a:t>التواضع يجعل الإنسان :</a:t>
            </a:r>
            <a:endParaRPr lang="ar-JO" sz="2800" dirty="0">
              <a:cs typeface="+mj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2800" dirty="0" smtClean="0">
                <a:cs typeface="+mj-cs"/>
              </a:rPr>
              <a:t>قادراً على محبة الآخرين.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2800" dirty="0" smtClean="0">
                <a:cs typeface="+mj-cs"/>
              </a:rPr>
              <a:t>مبتعداً عن الكبرياء والغضب.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2800" dirty="0" smtClean="0">
                <a:cs typeface="+mj-cs"/>
              </a:rPr>
              <a:t>قادراً على الإعتراف بأخطائه والتعلم منها.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2800" dirty="0" smtClean="0">
                <a:cs typeface="+mj-cs"/>
              </a:rPr>
              <a:t>مسالماً ومؤمناً بأن الله يقوده في حياته.</a:t>
            </a:r>
          </a:p>
        </p:txBody>
      </p:sp>
    </p:spTree>
    <p:extLst>
      <p:ext uri="{BB962C8B-B14F-4D97-AF65-F5344CB8AC3E}">
        <p14:creationId xmlns:p14="http://schemas.microsoft.com/office/powerpoint/2010/main" val="257577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705394"/>
            <a:ext cx="4336867" cy="1240971"/>
          </a:xfrm>
        </p:spPr>
        <p:txBody>
          <a:bodyPr/>
          <a:lstStyle/>
          <a:p>
            <a:pPr algn="r" rtl="1"/>
            <a:r>
              <a:rPr lang="ar-JO" sz="3200" b="1" dirty="0" smtClean="0">
                <a:solidFill>
                  <a:schemeClr val="accent3"/>
                </a:solidFill>
              </a:rPr>
              <a:t>كيف أستطيع أن أعيش فضيلة التواضع في حياتي اليومية؟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4229" y="457200"/>
            <a:ext cx="4127862" cy="295220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515" y="2142309"/>
            <a:ext cx="4180114" cy="4180113"/>
          </a:xfrm>
        </p:spPr>
        <p:txBody>
          <a:bodyPr>
            <a:noAutofit/>
          </a:bodyPr>
          <a:lstStyle/>
          <a:p>
            <a:pPr algn="just" rtl="1"/>
            <a:r>
              <a:rPr lang="ar-JO" sz="2400" dirty="0" smtClean="0">
                <a:solidFill>
                  <a:schemeClr val="bg1"/>
                </a:solidFill>
                <a:cs typeface="+mj-cs"/>
              </a:rPr>
              <a:t>يمكنني أن أعيش التواضع من خلال :</a:t>
            </a:r>
          </a:p>
          <a:p>
            <a:pPr algn="just" rtl="1"/>
            <a:endParaRPr lang="ar-JO" sz="500" dirty="0" smtClean="0">
              <a:solidFill>
                <a:schemeClr val="bg1"/>
              </a:solidFill>
              <a:cs typeface="+mj-cs"/>
            </a:endParaRPr>
          </a:p>
          <a:p>
            <a:pPr marL="285750" indent="-285750" algn="just" rtl="1">
              <a:buFont typeface="Wingdings" panose="05000000000000000000" pitchFamily="2" charset="2"/>
              <a:buChar char="Ø"/>
            </a:pPr>
            <a:r>
              <a:rPr lang="ar-JO" sz="2400" dirty="0" smtClean="0">
                <a:solidFill>
                  <a:schemeClr val="bg1"/>
                </a:solidFill>
                <a:cs typeface="+mj-cs"/>
              </a:rPr>
              <a:t>إحترام </a:t>
            </a:r>
            <a:r>
              <a:rPr lang="ar-JO" sz="2400" dirty="0" smtClean="0">
                <a:solidFill>
                  <a:schemeClr val="bg1"/>
                </a:solidFill>
                <a:cs typeface="+mj-cs"/>
              </a:rPr>
              <a:t>الآخرين.</a:t>
            </a:r>
            <a:endParaRPr lang="ar-JO" sz="2400" dirty="0" smtClean="0">
              <a:solidFill>
                <a:schemeClr val="bg1"/>
              </a:solidFill>
              <a:cs typeface="+mj-cs"/>
            </a:endParaRPr>
          </a:p>
          <a:p>
            <a:pPr marL="285750" indent="-285750" algn="just" rtl="1">
              <a:buFont typeface="Wingdings" panose="05000000000000000000" pitchFamily="2" charset="2"/>
              <a:buChar char="Ø"/>
            </a:pPr>
            <a:r>
              <a:rPr lang="ar-JO" sz="2400" dirty="0" smtClean="0">
                <a:solidFill>
                  <a:schemeClr val="bg1"/>
                </a:solidFill>
                <a:cs typeface="+mj-cs"/>
              </a:rPr>
              <a:t>قبول النصح من الأهل والمعلمين.</a:t>
            </a:r>
          </a:p>
          <a:p>
            <a:pPr marL="285750" indent="-285750" algn="just" rtl="1">
              <a:buFont typeface="Wingdings" panose="05000000000000000000" pitchFamily="2" charset="2"/>
              <a:buChar char="Ø"/>
            </a:pPr>
            <a:r>
              <a:rPr lang="ar-JO" sz="2400" dirty="0" smtClean="0">
                <a:solidFill>
                  <a:schemeClr val="bg1"/>
                </a:solidFill>
                <a:cs typeface="+mj-cs"/>
              </a:rPr>
              <a:t>الإعتذار عندما أخطئ.</a:t>
            </a:r>
          </a:p>
          <a:p>
            <a:pPr marL="285750" indent="-285750" algn="just" rtl="1">
              <a:buFont typeface="Wingdings" panose="05000000000000000000" pitchFamily="2" charset="2"/>
              <a:buChar char="Ø"/>
            </a:pPr>
            <a:r>
              <a:rPr lang="ar-JO" sz="2400" dirty="0" smtClean="0">
                <a:solidFill>
                  <a:schemeClr val="bg1"/>
                </a:solidFill>
                <a:cs typeface="+mj-cs"/>
              </a:rPr>
              <a:t>تقديم المساعدة لمن يحتاج دون إنتظار مقابل.</a:t>
            </a:r>
          </a:p>
          <a:p>
            <a:pPr marL="285750" indent="-285750" algn="just" rtl="1">
              <a:buFont typeface="Wingdings" panose="05000000000000000000" pitchFamily="2" charset="2"/>
              <a:buChar char="Ø"/>
            </a:pPr>
            <a:r>
              <a:rPr lang="ar-JO" sz="2400" dirty="0" smtClean="0">
                <a:solidFill>
                  <a:schemeClr val="bg1"/>
                </a:solidFill>
                <a:cs typeface="+mj-cs"/>
              </a:rPr>
              <a:t>عدم التفاخر بما أملك أو بما أستطيع فعله.</a:t>
            </a:r>
            <a:endParaRPr lang="en-US" sz="2400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789" y="3500846"/>
            <a:ext cx="4219302" cy="25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66" y="809897"/>
            <a:ext cx="4114799" cy="1254033"/>
          </a:xfrm>
        </p:spPr>
        <p:txBody>
          <a:bodyPr/>
          <a:lstStyle/>
          <a:p>
            <a:pPr algn="r" rtl="1"/>
            <a:r>
              <a:rPr lang="ar-JO" sz="2800" b="1" dirty="0" smtClean="0">
                <a:solidFill>
                  <a:schemeClr val="accent3"/>
                </a:solidFill>
              </a:rPr>
              <a:t>موقف في حياتي حاولت فيه أن أطبق التواضع: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4594" y="979714"/>
            <a:ext cx="5525589" cy="52643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211" y="2619829"/>
            <a:ext cx="3543163" cy="2895599"/>
          </a:xfrm>
        </p:spPr>
        <p:txBody>
          <a:bodyPr>
            <a:normAutofit/>
          </a:bodyPr>
          <a:lstStyle/>
          <a:p>
            <a:pPr algn="just" rtl="1"/>
            <a:r>
              <a:rPr lang="ar-JO" sz="2400" dirty="0" smtClean="0">
                <a:solidFill>
                  <a:schemeClr val="bg1"/>
                </a:solidFill>
              </a:rPr>
              <a:t>في أحد ألأيام , كانت لي صديقة تواجه مشكلة في حل واجب الرياضيات, فطلبت مساعدتي, قررت أن أساعدها بهدوء ولطف . شرحت لها سؤال حتى فهمته.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201783"/>
            <a:ext cx="8825658" cy="4415246"/>
          </a:xfrm>
        </p:spPr>
        <p:txBody>
          <a:bodyPr/>
          <a:lstStyle/>
          <a:p>
            <a:pPr algn="ctr" rtl="1"/>
            <a:r>
              <a:rPr lang="ar-JO" b="1" dirty="0">
                <a:solidFill>
                  <a:schemeClr val="accent3"/>
                </a:solidFill>
              </a:rPr>
              <a:t>شكراً لحسن </a:t>
            </a:r>
            <a:r>
              <a:rPr lang="ar-JO" b="1" dirty="0" smtClean="0">
                <a:solidFill>
                  <a:schemeClr val="accent3"/>
                </a:solidFill>
              </a:rPr>
              <a:t>إستماعكم</a:t>
            </a:r>
            <a:br>
              <a:rPr lang="ar-JO" b="1" dirty="0" smtClean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/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ar-JO" sz="3600" b="1" dirty="0">
                <a:solidFill>
                  <a:schemeClr val="accent3"/>
                </a:solidFill>
              </a:rPr>
              <a:t>أنجلا حدادين </a:t>
            </a:r>
            <a:br>
              <a:rPr lang="ar-JO" sz="3600" b="1" dirty="0">
                <a:solidFill>
                  <a:schemeClr val="accent3"/>
                </a:solidFill>
              </a:rPr>
            </a:br>
            <a:r>
              <a:rPr lang="ar-JO" sz="3600" b="1" dirty="0">
                <a:solidFill>
                  <a:schemeClr val="accent3"/>
                </a:solidFill>
              </a:rPr>
              <a:t>السابع "ج"</a:t>
            </a:r>
            <a:br>
              <a:rPr lang="ar-JO" sz="3600" b="1" dirty="0">
                <a:solidFill>
                  <a:schemeClr val="accent3"/>
                </a:solidFill>
              </a:rPr>
            </a:br>
            <a:endParaRPr lang="en-US" sz="3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5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225</TotalTime>
  <Words>286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Algerian</vt:lpstr>
      <vt:lpstr>Arial</vt:lpstr>
      <vt:lpstr>Century Gothic</vt:lpstr>
      <vt:lpstr>Times New Roman</vt:lpstr>
      <vt:lpstr>Wingdings</vt:lpstr>
      <vt:lpstr>Wingdings 3</vt:lpstr>
      <vt:lpstr>Ion Boardroom</vt:lpstr>
      <vt:lpstr>القديسة ماري الفونسين</vt:lpstr>
      <vt:lpstr>من هي القديسة ماري الفونسين؟</vt:lpstr>
      <vt:lpstr>فضيلة التواضع في حياة القديسة ماري الفونسين :</vt:lpstr>
      <vt:lpstr>لماذا تعتبر فضيلة التواضع مهمة في حياتنا المسيحية؟</vt:lpstr>
      <vt:lpstr>كيف أستطيع أن أعيش فضيلة التواضع في حياتي اليومية؟</vt:lpstr>
      <vt:lpstr>موقف في حياتي حاولت فيه أن أطبق التواضع:</vt:lpstr>
      <vt:lpstr>شكراً لحسن إستماعكم  أنجلا حدادين  السابع "ج"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القديسة ماري الفونسين</dc:title>
  <dc:creator>User</dc:creator>
  <cp:lastModifiedBy>User</cp:lastModifiedBy>
  <cp:revision>29</cp:revision>
  <dcterms:created xsi:type="dcterms:W3CDTF">2025-11-16T15:01:29Z</dcterms:created>
  <dcterms:modified xsi:type="dcterms:W3CDTF">2025-11-23T15:31:36Z</dcterms:modified>
</cp:coreProperties>
</file>