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62" r:id="rId4"/>
    <p:sldId id="260" r:id="rId5"/>
    <p:sldId id="261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59" autoAdjust="0"/>
    <p:restoredTop sz="86501" autoAdjust="0"/>
  </p:normalViewPr>
  <p:slideViewPr>
    <p:cSldViewPr>
      <p:cViewPr varScale="1">
        <p:scale>
          <a:sx n="63" d="100"/>
          <a:sy n="63" d="100"/>
        </p:scale>
        <p:origin x="-1362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EA7A7-0D6E-4815-88DD-043107F3EFE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5F5CE-4CAE-41B9-8E1E-6B696CCE98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8940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SY" sz="1200" dirty="0" smtClean="0">
              <a:solidFill>
                <a:srgbClr val="FFC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B5F5CE-4CAE-41B9-8E1E-6B696CCE98A7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450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688421CB-558D-4EC5-91FC-8DADFA9C5A5B}" type="datetimeFigureOut">
              <a:rPr lang="en-US" smtClean="0"/>
              <a:t>11/23/2025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BBF505BB-A4C5-4A7D-92CA-8F503BFD5839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JO" dirty="0" smtClean="0"/>
              <a:t>ماري ألفونسين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5166530"/>
            <a:ext cx="7315200" cy="1144632"/>
          </a:xfrm>
        </p:spPr>
        <p:txBody>
          <a:bodyPr>
            <a:noAutofit/>
          </a:bodyPr>
          <a:lstStyle/>
          <a:p>
            <a:r>
              <a:rPr lang="ar-JO" sz="3200" dirty="0" smtClean="0"/>
              <a:t>موسى برهم</a:t>
            </a:r>
            <a:endParaRPr lang="en-US" sz="3200" dirty="0"/>
          </a:p>
        </p:txBody>
      </p:sp>
      <p:sp>
        <p:nvSpPr>
          <p:cNvPr id="4" name="AutoShape 2" descr="القديسة ماري ألفونسين غطاس… عاشقة الورديّة ومثال القلب النقي - Alam Gha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638175"/>
            <a:ext cx="5410200" cy="3400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7125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Y" sz="2000" dirty="0" smtClean="0"/>
              <a:t>.</a:t>
            </a:r>
            <a:r>
              <a:rPr lang="ar-SY" sz="2000" dirty="0"/>
              <a:t/>
            </a:r>
            <a:br>
              <a:rPr lang="ar-SY" sz="2000" dirty="0"/>
            </a:br>
            <a:endParaRPr lang="en-US" sz="2000" dirty="0"/>
          </a:p>
        </p:txBody>
      </p:sp>
      <p:sp>
        <p:nvSpPr>
          <p:cNvPr id="6" name="TextBox 5"/>
          <p:cNvSpPr txBox="1"/>
          <p:nvPr/>
        </p:nvSpPr>
        <p:spPr>
          <a:xfrm>
            <a:off x="304800" y="955149"/>
            <a:ext cx="85344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Y" sz="2800" dirty="0" smtClean="0">
                <a:solidFill>
                  <a:srgbClr val="FFC000"/>
                </a:solidFill>
              </a:rPr>
              <a:t>وُلدت</a:t>
            </a:r>
            <a:r>
              <a:rPr lang="ar-JO" sz="2800" dirty="0" smtClean="0">
                <a:solidFill>
                  <a:srgbClr val="FFC000"/>
                </a:solidFill>
              </a:rPr>
              <a:t> القديسة ماري ألفونسين</a:t>
            </a:r>
            <a:r>
              <a:rPr lang="ar-SY" sz="2800" dirty="0" smtClean="0">
                <a:solidFill>
                  <a:srgbClr val="FFC000"/>
                </a:solidFill>
              </a:rPr>
              <a:t> في </a:t>
            </a:r>
            <a:r>
              <a:rPr lang="ar-SY" sz="2800" dirty="0">
                <a:solidFill>
                  <a:srgbClr val="FFC000"/>
                </a:solidFill>
              </a:rPr>
              <a:t>القدس عام </a:t>
            </a:r>
            <a:r>
              <a:rPr lang="ar-SY" sz="2800" dirty="0" smtClean="0">
                <a:solidFill>
                  <a:srgbClr val="FFC000"/>
                </a:solidFill>
              </a:rPr>
              <a:t>1843</a:t>
            </a:r>
            <a:r>
              <a:rPr lang="ar-JO" sz="2800" dirty="0">
                <a:solidFill>
                  <a:srgbClr val="FFC000"/>
                </a:solidFill>
              </a:rPr>
              <a:t>.</a:t>
            </a:r>
            <a:r>
              <a:rPr lang="ar-SY" sz="2800" dirty="0" smtClean="0">
                <a:solidFill>
                  <a:srgbClr val="FFC000"/>
                </a:solidFill>
              </a:rPr>
              <a:t> </a:t>
            </a:r>
            <a:endParaRPr lang="ar-JO" sz="2800" dirty="0" smtClean="0">
              <a:solidFill>
                <a:srgbClr val="FFC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endParaRPr lang="ar-JO" sz="2800" dirty="0" smtClean="0">
              <a:solidFill>
                <a:srgbClr val="FFC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Y" sz="2800" dirty="0"/>
              <a:t>اعتادت </a:t>
            </a:r>
            <a:r>
              <a:rPr lang="ar-JO" sz="2800" dirty="0" smtClean="0"/>
              <a:t>على </a:t>
            </a:r>
            <a:r>
              <a:rPr lang="ar-SY" sz="2800" dirty="0" smtClean="0"/>
              <a:t>مساعدة </a:t>
            </a:r>
            <a:r>
              <a:rPr lang="ar-SY" sz="2800" dirty="0"/>
              <a:t>والدتها في الأعمال المنزلية والواجبات اليومية</a:t>
            </a:r>
            <a:r>
              <a:rPr lang="ar-SY" sz="2800" dirty="0" smtClean="0"/>
              <a:t>.</a:t>
            </a:r>
            <a:endParaRPr lang="ar-JO" sz="2800" dirty="0" smtClean="0"/>
          </a:p>
          <a:p>
            <a:pPr algn="r" rtl="1"/>
            <a:endParaRPr lang="ar-JO" sz="2800" dirty="0" smtClean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JO" sz="2800" dirty="0" smtClean="0">
                <a:solidFill>
                  <a:srgbClr val="FFC000"/>
                </a:solidFill>
              </a:rPr>
              <a:t>ك</a:t>
            </a:r>
            <a:r>
              <a:rPr lang="ar-SY" sz="2800" dirty="0" smtClean="0">
                <a:solidFill>
                  <a:srgbClr val="FFC000"/>
                </a:solidFill>
              </a:rPr>
              <a:t>انت </a:t>
            </a:r>
            <a:r>
              <a:rPr lang="ar-SY" sz="2800" dirty="0">
                <a:solidFill>
                  <a:srgbClr val="FFC000"/>
                </a:solidFill>
              </a:rPr>
              <a:t>مواظبة على الصلاة</a:t>
            </a:r>
            <a:r>
              <a:rPr lang="ar-SY" sz="2800" dirty="0" smtClean="0">
                <a:solidFill>
                  <a:srgbClr val="FFC000"/>
                </a:solidFill>
              </a:rPr>
              <a:t>.</a:t>
            </a:r>
            <a:endParaRPr lang="ar-JO" sz="2800" dirty="0" smtClean="0">
              <a:solidFill>
                <a:srgbClr val="FFC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endParaRPr lang="ar-JO" sz="2800" dirty="0" smtClean="0">
              <a:solidFill>
                <a:srgbClr val="FFC000"/>
              </a:solidFill>
            </a:endParaRPr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Y" sz="2800" dirty="0"/>
              <a:t>كانت حياتها البسيطة، وإيمانها العميق، </a:t>
            </a:r>
            <a:r>
              <a:rPr lang="ar-JO" sz="2800" dirty="0" smtClean="0"/>
              <a:t>و</a:t>
            </a:r>
            <a:r>
              <a:rPr lang="ar-SY" sz="2800" dirty="0" smtClean="0"/>
              <a:t>مساعد</a:t>
            </a:r>
            <a:r>
              <a:rPr lang="ar-JO" sz="2800" dirty="0" smtClean="0"/>
              <a:t>تها</a:t>
            </a:r>
            <a:r>
              <a:rPr lang="ar-SY" sz="2800" dirty="0" smtClean="0"/>
              <a:t> </a:t>
            </a:r>
            <a:r>
              <a:rPr lang="ar-JO" sz="2800" dirty="0"/>
              <a:t>ل</a:t>
            </a:r>
            <a:r>
              <a:rPr lang="ar-SY" sz="2800" dirty="0" smtClean="0"/>
              <a:t>لآخرين</a:t>
            </a:r>
            <a:r>
              <a:rPr lang="ar-SY" sz="2800" dirty="0"/>
              <a:t>، </a:t>
            </a:r>
            <a:r>
              <a:rPr lang="ar-SY" sz="2800" dirty="0" smtClean="0"/>
              <a:t>ت</a:t>
            </a:r>
            <a:r>
              <a:rPr lang="ar-JO" sz="2800" dirty="0" smtClean="0"/>
              <a:t>جهز</a:t>
            </a:r>
            <a:r>
              <a:rPr lang="ar-SY" sz="2800" dirty="0" smtClean="0"/>
              <a:t> </a:t>
            </a:r>
            <a:r>
              <a:rPr lang="ar-SY" sz="2800" dirty="0"/>
              <a:t>الطريق لحياتها الرهبانية </a:t>
            </a:r>
            <a:r>
              <a:rPr lang="ar-SY" sz="2800" dirty="0" smtClean="0"/>
              <a:t>لاحقًا</a:t>
            </a:r>
            <a:r>
              <a:rPr lang="ar-JO" sz="2800" dirty="0" smtClean="0"/>
              <a:t>.</a:t>
            </a:r>
          </a:p>
          <a:p>
            <a:pPr marL="457200" indent="-457200" algn="r" rtl="1">
              <a:buFont typeface="Arial" panose="020B0604020202020204" pitchFamily="34" charset="0"/>
              <a:buChar char="•"/>
            </a:pPr>
            <a:endParaRPr lang="ar-JO" sz="2800" dirty="0" smtClean="0"/>
          </a:p>
          <a:p>
            <a:pPr marL="457200" indent="-457200" algn="r" rtl="1">
              <a:buFont typeface="Arial" panose="020B0604020202020204" pitchFamily="34" charset="0"/>
              <a:buChar char="•"/>
            </a:pPr>
            <a:r>
              <a:rPr lang="ar-SY" sz="2800" dirty="0">
                <a:solidFill>
                  <a:srgbClr val="FFC000"/>
                </a:solidFill>
              </a:rPr>
              <a:t>قررت </a:t>
            </a:r>
            <a:r>
              <a:rPr lang="ar-SY" sz="2800" dirty="0" smtClean="0">
                <a:solidFill>
                  <a:srgbClr val="FFC000"/>
                </a:solidFill>
              </a:rPr>
              <a:t>أن </a:t>
            </a:r>
            <a:r>
              <a:rPr lang="ar-SY" sz="2800" dirty="0">
                <a:solidFill>
                  <a:srgbClr val="FFC000"/>
                </a:solidFill>
              </a:rPr>
              <a:t>تصبح راهبة بعد أن شعرت بدعوة إلهية </a:t>
            </a:r>
            <a:r>
              <a:rPr lang="ar-SY" sz="2800" dirty="0" smtClean="0">
                <a:solidFill>
                  <a:srgbClr val="FFC000"/>
                </a:solidFill>
              </a:rPr>
              <a:t>منذ </a:t>
            </a:r>
            <a:r>
              <a:rPr lang="ar-SY" sz="2800" dirty="0">
                <a:solidFill>
                  <a:srgbClr val="FFC000"/>
                </a:solidFill>
              </a:rPr>
              <a:t>طفولتها، </a:t>
            </a:r>
            <a:r>
              <a:rPr lang="ar-JO" sz="2800" dirty="0" smtClean="0">
                <a:solidFill>
                  <a:srgbClr val="FFC000"/>
                </a:solidFill>
              </a:rPr>
              <a:t>كانت تظهر لها </a:t>
            </a:r>
            <a:r>
              <a:rPr lang="ar-SY" sz="2800" dirty="0" smtClean="0">
                <a:solidFill>
                  <a:srgbClr val="FFC000"/>
                </a:solidFill>
              </a:rPr>
              <a:t>العذراء مريم</a:t>
            </a:r>
            <a:r>
              <a:rPr lang="ar-JO" sz="2800" dirty="0" smtClean="0">
                <a:solidFill>
                  <a:srgbClr val="FFC000"/>
                </a:solidFill>
              </a:rPr>
              <a:t>. و</a:t>
            </a:r>
            <a:r>
              <a:rPr lang="ar-SY" sz="2800" dirty="0" smtClean="0">
                <a:solidFill>
                  <a:srgbClr val="FFC000"/>
                </a:solidFill>
              </a:rPr>
              <a:t> </a:t>
            </a:r>
            <a:r>
              <a:rPr lang="ar-SY" sz="2800" dirty="0">
                <a:solidFill>
                  <a:srgbClr val="FFC000"/>
                </a:solidFill>
              </a:rPr>
              <a:t>طلبت </a:t>
            </a:r>
            <a:r>
              <a:rPr lang="ar-SY" sz="2800" dirty="0" smtClean="0">
                <a:solidFill>
                  <a:srgbClr val="FFC000"/>
                </a:solidFill>
              </a:rPr>
              <a:t>منها </a:t>
            </a:r>
            <a:r>
              <a:rPr lang="ar-SY" sz="2800" dirty="0">
                <a:solidFill>
                  <a:srgbClr val="FFC000"/>
                </a:solidFill>
              </a:rPr>
              <a:t>تأسيس رهبانية وطنية تحمل اسم </a:t>
            </a:r>
            <a:r>
              <a:rPr lang="ar-JO" sz="2800" dirty="0" smtClean="0">
                <a:solidFill>
                  <a:srgbClr val="FFC000"/>
                </a:solidFill>
              </a:rPr>
              <a:t>«</a:t>
            </a:r>
            <a:r>
              <a:rPr lang="ar-SY" sz="2800" dirty="0" smtClean="0">
                <a:solidFill>
                  <a:srgbClr val="FFC000"/>
                </a:solidFill>
              </a:rPr>
              <a:t>رهبنة </a:t>
            </a:r>
            <a:r>
              <a:rPr lang="ar-SY" sz="2800" dirty="0">
                <a:solidFill>
                  <a:srgbClr val="FFC000"/>
                </a:solidFill>
              </a:rPr>
              <a:t>الوردية </a:t>
            </a:r>
            <a:r>
              <a:rPr lang="ar-SY" sz="2800" dirty="0" smtClean="0">
                <a:solidFill>
                  <a:srgbClr val="FFC000"/>
                </a:solidFill>
              </a:rPr>
              <a:t>المقدسة</a:t>
            </a:r>
            <a:r>
              <a:rPr lang="ar-JO" sz="2800" dirty="0" smtClean="0">
                <a:solidFill>
                  <a:srgbClr val="FFC000"/>
                </a:solidFill>
              </a:rPr>
              <a:t>»</a:t>
            </a:r>
            <a:r>
              <a:rPr lang="ar-SY" sz="2800" dirty="0" smtClean="0">
                <a:solidFill>
                  <a:srgbClr val="FFC000"/>
                </a:solidFill>
              </a:rPr>
              <a:t> </a:t>
            </a:r>
            <a:r>
              <a:rPr lang="ar-SY" sz="2800" dirty="0">
                <a:solidFill>
                  <a:srgbClr val="FFC000"/>
                </a:solidFill>
              </a:rPr>
              <a:t>لخدمة وتربية الفتيات العربيات. لقد استجابت الأم ماري الفونسين لهذه </a:t>
            </a:r>
            <a:r>
              <a:rPr lang="ar-SY" sz="2800" dirty="0" smtClean="0">
                <a:solidFill>
                  <a:srgbClr val="FFC000"/>
                </a:solidFill>
              </a:rPr>
              <a:t>الدعوة</a:t>
            </a:r>
            <a:r>
              <a:rPr lang="ar-JO" sz="2800" dirty="0">
                <a:solidFill>
                  <a:srgbClr val="FFC000"/>
                </a:solidFill>
              </a:rPr>
              <a:t>.</a:t>
            </a:r>
            <a:endParaRPr lang="ar-JO" sz="2800" dirty="0" smtClean="0">
              <a:solidFill>
                <a:srgbClr val="FFC000"/>
              </a:solidFill>
            </a:endParaRPr>
          </a:p>
          <a:p>
            <a:pPr algn="r"/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3352800" y="3810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JO" sz="3600" b="1" dirty="0" smtClean="0"/>
              <a:t>من هي؟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3431931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219200"/>
            <a:ext cx="8001000" cy="5775960"/>
          </a:xfrm>
        </p:spPr>
        <p:txBody>
          <a:bodyPr>
            <a:normAutofit/>
          </a:bodyPr>
          <a:lstStyle/>
          <a:p>
            <a:pPr marL="514350" indent="-514350" algn="r" rtl="1">
              <a:buFont typeface="+mj-lt"/>
              <a:buAutoNum type="arabicPeriod"/>
            </a:pPr>
            <a:r>
              <a:rPr lang="ar-JO" sz="2800" dirty="0" smtClean="0">
                <a:solidFill>
                  <a:srgbClr val="FFC000"/>
                </a:solidFill>
              </a:rPr>
              <a:t>خدمة المرضى, كانت تزورهم في المنازل و المستشفيات و تقدم لهم الرعاية الروحية و المادية و تشعرهم بالاهتمام و المحبة.</a:t>
            </a:r>
          </a:p>
          <a:p>
            <a:pPr marL="514350" indent="-514350" algn="r" rtl="1">
              <a:buFont typeface="+mj-lt"/>
              <a:buAutoNum type="arabicPeriod"/>
            </a:pPr>
            <a:endParaRPr lang="ar-JO" sz="2800" dirty="0" smtClean="0">
              <a:solidFill>
                <a:srgbClr val="FFC000"/>
              </a:solidFill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 smtClean="0">
                <a:solidFill>
                  <a:srgbClr val="FFC000"/>
                </a:solidFill>
              </a:rPr>
              <a:t>انشاء المدارس لتعليم الاطفال و الشباب.</a:t>
            </a:r>
          </a:p>
          <a:p>
            <a:pPr marL="514350" indent="-514350" algn="r" rtl="1">
              <a:buFont typeface="+mj-lt"/>
              <a:buAutoNum type="arabicPeriod"/>
            </a:pPr>
            <a:endParaRPr lang="ar-JO" sz="2800" dirty="0" smtClean="0">
              <a:solidFill>
                <a:srgbClr val="FFC000"/>
              </a:solidFill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 smtClean="0">
                <a:solidFill>
                  <a:srgbClr val="FFC000"/>
                </a:solidFill>
              </a:rPr>
              <a:t>تعليم الناس أهمية الصلاة اليومية و القداس.</a:t>
            </a:r>
          </a:p>
          <a:p>
            <a:pPr marL="514350" indent="-514350" algn="r" rtl="1">
              <a:buFont typeface="+mj-lt"/>
              <a:buAutoNum type="arabicPeriod"/>
            </a:pPr>
            <a:endParaRPr lang="ar-JO" sz="2800" dirty="0" smtClean="0">
              <a:solidFill>
                <a:srgbClr val="FFC000"/>
              </a:solidFill>
            </a:endParaRPr>
          </a:p>
          <a:p>
            <a:pPr marL="514350" indent="-514350" algn="r" rtl="1">
              <a:buFont typeface="+mj-lt"/>
              <a:buAutoNum type="arabicPeriod"/>
            </a:pPr>
            <a:r>
              <a:rPr lang="ar-JO" sz="2800" dirty="0" smtClean="0">
                <a:solidFill>
                  <a:srgbClr val="FFC000"/>
                </a:solidFill>
              </a:rPr>
              <a:t>مساعدة الفقراء.</a:t>
            </a:r>
            <a:endParaRPr lang="en-US" sz="2800" dirty="0" smtClean="0">
              <a:solidFill>
                <a:srgbClr val="FFC000"/>
              </a:solidFill>
            </a:endParaRPr>
          </a:p>
          <a:p>
            <a:pPr marL="0" indent="0" algn="r" rtl="1">
              <a:buNone/>
            </a:pPr>
            <a:endParaRPr lang="ar-JO" sz="2800" dirty="0">
              <a:solidFill>
                <a:srgbClr val="FFC000"/>
              </a:solidFill>
            </a:endParaRPr>
          </a:p>
          <a:p>
            <a:pPr marL="0" indent="0" algn="r" rtl="1">
              <a:buNone/>
            </a:pPr>
            <a:r>
              <a:rPr lang="ar-SY" sz="2800" dirty="0" smtClean="0"/>
              <a:t>قضت</a:t>
            </a:r>
            <a:r>
              <a:rPr lang="ar-JO" sz="2800" dirty="0" smtClean="0"/>
              <a:t> القديسة ماري</a:t>
            </a:r>
            <a:r>
              <a:rPr lang="ar-SY" sz="2800" dirty="0" smtClean="0"/>
              <a:t> </a:t>
            </a:r>
            <a:r>
              <a:rPr lang="ar-SY" sz="2800" dirty="0"/>
              <a:t>حياتها في الصلاة والعمل الصامت وما زالت رهبانيتها تخدم آلاف الناس في فلسطين والدول العربية.</a:t>
            </a:r>
          </a:p>
          <a:p>
            <a:pPr marL="457200" indent="-457200" algn="r" rtl="1"/>
            <a:endParaRPr lang="ar-JO" sz="2800" dirty="0" smtClean="0">
              <a:solidFill>
                <a:srgbClr val="FFC000"/>
              </a:solidFill>
            </a:endParaRPr>
          </a:p>
          <a:p>
            <a:pPr marL="457200" indent="-457200" algn="r" rtl="1"/>
            <a:endParaRPr lang="ar-JO" sz="2800" dirty="0">
              <a:solidFill>
                <a:srgbClr val="FFC000"/>
              </a:solidFill>
            </a:endParaRPr>
          </a:p>
          <a:p>
            <a:pPr algn="r" rtl="1"/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381000"/>
            <a:ext cx="2743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/>
              <a:t>خدمتها و ايمانها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1159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772400" cy="1293592"/>
          </a:xfrm>
        </p:spPr>
        <p:txBody>
          <a:bodyPr>
            <a:normAutofit/>
          </a:bodyPr>
          <a:lstStyle/>
          <a:p>
            <a:pPr algn="ctr" rtl="1"/>
            <a:r>
              <a:rPr lang="ar-JO" dirty="0" smtClean="0"/>
              <a:t> </a:t>
            </a:r>
            <a:r>
              <a:rPr lang="ar-SY" dirty="0" smtClean="0"/>
              <a:t>ماذا </a:t>
            </a:r>
            <a:r>
              <a:rPr lang="ar-SY" dirty="0"/>
              <a:t>نتعلم من حياة </a:t>
            </a:r>
            <a:r>
              <a:rPr lang="ar-SY" dirty="0" smtClean="0"/>
              <a:t>القديسة</a:t>
            </a:r>
            <a:r>
              <a:rPr lang="ar-JO" dirty="0" smtClean="0"/>
              <a:t> ماري ألفونسين؟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752600"/>
            <a:ext cx="7696200" cy="4267200"/>
          </a:xfrm>
        </p:spPr>
        <p:txBody>
          <a:bodyPr>
            <a:normAutofit fontScale="25000" lnSpcReduction="20000"/>
          </a:bodyPr>
          <a:lstStyle/>
          <a:p>
            <a:pPr marL="1143000" indent="-1143000" algn="r" rtl="1">
              <a:buFont typeface="Arial" panose="020B0604020202020204" pitchFamily="34" charset="0"/>
              <a:buChar char="•"/>
            </a:pPr>
            <a:r>
              <a:rPr lang="ar-SY" sz="12800" dirty="0" smtClean="0"/>
              <a:t>أهمية التواضع </a:t>
            </a:r>
            <a:r>
              <a:rPr lang="ar-SY" sz="12800" dirty="0"/>
              <a:t>والخدمة </a:t>
            </a:r>
            <a:r>
              <a:rPr lang="ar-SY" sz="12800" dirty="0" smtClean="0"/>
              <a:t>الصامتة</a:t>
            </a: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r>
              <a:rPr lang="ar-SY" sz="12800" dirty="0" smtClean="0"/>
              <a:t>مساعدة الفقراء</a:t>
            </a: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r>
              <a:rPr lang="ar-SY" sz="12800" dirty="0" smtClean="0"/>
              <a:t>الثبات </a:t>
            </a:r>
            <a:r>
              <a:rPr lang="ar-SY" sz="12800" dirty="0"/>
              <a:t>في الإيمان والصبر على </a:t>
            </a:r>
            <a:r>
              <a:rPr lang="ar-SY" sz="12800" dirty="0" smtClean="0"/>
              <a:t>الصعوبات</a:t>
            </a: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endParaRPr lang="ar-JO" sz="12800" dirty="0" smtClean="0"/>
          </a:p>
          <a:p>
            <a:pPr marL="1143000" indent="-1143000" algn="r" rtl="1">
              <a:buFont typeface="Arial" panose="020B0604020202020204" pitchFamily="34" charset="0"/>
              <a:buChar char="•"/>
            </a:pPr>
            <a:r>
              <a:rPr lang="ar-SY" sz="12800" dirty="0"/>
              <a:t>يمكن أن تكون الأعمال الصغيرة </a:t>
            </a:r>
            <a:r>
              <a:rPr lang="ar-SY" sz="12800" dirty="0" smtClean="0"/>
              <a:t>ب</a:t>
            </a:r>
            <a:r>
              <a:rPr lang="ar-JO" sz="12800" dirty="0" smtClean="0"/>
              <a:t>ال</a:t>
            </a:r>
            <a:r>
              <a:rPr lang="ar-SY" sz="12800" dirty="0" smtClean="0"/>
              <a:t>خفاء ذات </a:t>
            </a:r>
            <a:r>
              <a:rPr lang="ar-JO" sz="12800" dirty="0" smtClean="0"/>
              <a:t>ت</a:t>
            </a:r>
            <a:r>
              <a:rPr lang="ar-SY" sz="12800"/>
              <a:t>أثير </a:t>
            </a:r>
            <a:r>
              <a:rPr lang="ar-SY" sz="12800" dirty="0"/>
              <a:t>كبير في حياة الناس وفي القرب من الله.</a:t>
            </a:r>
          </a:p>
          <a:p>
            <a:pPr algn="r"/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1424940"/>
            <a:ext cx="3124200" cy="1752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363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flipH="1">
            <a:off x="-3276600" y="12877800"/>
            <a:ext cx="157766" cy="485671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Y" dirty="0"/>
              <a:t>القدّيسة ماري ألفونسين وُلدت في القدس عام 1843 وأسست رهبانية الورديت رهبانية الوردية لتعميق الحياة الروحية </a:t>
            </a:r>
            <a:r>
              <a:rPr lang="ar-SY" dirty="0" smtClean="0"/>
              <a:t>منالصامت </a:t>
            </a:r>
            <a:r>
              <a:rPr lang="ar-SY" dirty="0"/>
              <a:t>وما زالت رهبانيتها تخدم آلاف الناس في فلسطين والدول العربية.</a:t>
            </a:r>
          </a:p>
        </p:txBody>
      </p:sp>
      <p:sp>
        <p:nvSpPr>
          <p:cNvPr id="5" name="Rectangle 4"/>
          <p:cNvSpPr/>
          <p:nvPr/>
        </p:nvSpPr>
        <p:spPr>
          <a:xfrm>
            <a:off x="533400" y="1455003"/>
            <a:ext cx="77724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Y" sz="2800" dirty="0"/>
              <a:t>كانت علاقة ماري ألفونسين بالعذراء مريم علاقة روحية عميقة تقوم على الثقة </a:t>
            </a:r>
            <a:r>
              <a:rPr lang="ar-SY" sz="2800" dirty="0" smtClean="0"/>
              <a:t>والطاعة.</a:t>
            </a:r>
            <a:endParaRPr lang="ar-SY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1371600" y="634425"/>
            <a:ext cx="6858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ar-JO" sz="3200" b="1" dirty="0" smtClean="0">
                <a:solidFill>
                  <a:srgbClr val="FFC000"/>
                </a:solidFill>
              </a:rPr>
              <a:t>العلاقة بين القديسة </a:t>
            </a:r>
            <a:r>
              <a:rPr lang="ar-SY" sz="3200" b="1" dirty="0">
                <a:solidFill>
                  <a:srgbClr val="FFC000"/>
                </a:solidFill>
              </a:rPr>
              <a:t>ماري </a:t>
            </a:r>
            <a:r>
              <a:rPr lang="ar-SY" sz="3200" b="1" dirty="0" smtClean="0">
                <a:solidFill>
                  <a:srgbClr val="FFC000"/>
                </a:solidFill>
              </a:rPr>
              <a:t>ألفونسين</a:t>
            </a:r>
            <a:r>
              <a:rPr lang="ar-JO" sz="3200" b="1" dirty="0" smtClean="0">
                <a:solidFill>
                  <a:srgbClr val="FFC000"/>
                </a:solidFill>
              </a:rPr>
              <a:t> و مريم العذراء</a:t>
            </a:r>
            <a:endParaRPr lang="en-US" sz="3200" b="1" dirty="0">
              <a:solidFill>
                <a:srgbClr val="FFC000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062" y="2697692"/>
            <a:ext cx="7245538" cy="37793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00509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05000" y="533400"/>
            <a:ext cx="5334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rtl="1"/>
            <a:r>
              <a:rPr lang="ar-JO" sz="3600" dirty="0" smtClean="0">
                <a:solidFill>
                  <a:srgbClr val="FFC000"/>
                </a:solidFill>
              </a:rPr>
              <a:t> </a:t>
            </a:r>
            <a:r>
              <a:rPr lang="ar-JO" sz="3600" dirty="0">
                <a:solidFill>
                  <a:srgbClr val="FFC000"/>
                </a:solidFill>
              </a:rPr>
              <a:t>من </a:t>
            </a:r>
            <a:r>
              <a:rPr lang="ar-JO" sz="3600" dirty="0" smtClean="0">
                <a:solidFill>
                  <a:srgbClr val="FFC000"/>
                </a:solidFill>
              </a:rPr>
              <a:t>صفات</a:t>
            </a:r>
            <a:r>
              <a:rPr lang="en-US" sz="3600" dirty="0" smtClean="0">
                <a:solidFill>
                  <a:srgbClr val="FFC000"/>
                </a:solidFill>
              </a:rPr>
              <a:t> </a:t>
            </a:r>
            <a:r>
              <a:rPr lang="ar-JO" sz="3600" dirty="0" smtClean="0">
                <a:solidFill>
                  <a:srgbClr val="FFC000"/>
                </a:solidFill>
              </a:rPr>
              <a:t>القديسة ماري ألفونسين</a:t>
            </a:r>
            <a:endParaRPr lang="en-US" sz="3600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57600" y="2057400"/>
            <a:ext cx="4724399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التواضع 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اللطف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 حبّ الخدمة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الإيمان </a:t>
            </a:r>
            <a:r>
              <a:rPr lang="ar-SY" sz="2800" dirty="0"/>
              <a:t>العميق 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الصبر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JO" sz="2800" dirty="0"/>
              <a:t>ا</a:t>
            </a:r>
            <a:r>
              <a:rPr lang="ar-SY" sz="2800" dirty="0" smtClean="0"/>
              <a:t>لحكمة </a:t>
            </a:r>
            <a:endParaRPr lang="ar-JO" sz="2800" dirty="0" smtClean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Y" sz="2800" dirty="0" smtClean="0"/>
              <a:t>القدرة </a:t>
            </a:r>
            <a:r>
              <a:rPr lang="ar-SY" sz="2800" dirty="0"/>
              <a:t>على مساعدة الآخرين بهدوء ومحبة.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1447800"/>
            <a:ext cx="3687098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427423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01878" y="685800"/>
            <a:ext cx="30540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JO" sz="3200" b="1" dirty="0">
                <a:solidFill>
                  <a:srgbClr val="FFC000"/>
                </a:solidFill>
              </a:rPr>
              <a:t>أكثر قول أعجبني </a:t>
            </a:r>
            <a:r>
              <a:rPr lang="ar-JO" sz="3200" b="1" dirty="0" smtClean="0">
                <a:solidFill>
                  <a:srgbClr val="FFC000"/>
                </a:solidFill>
              </a:rPr>
              <a:t>هو:</a:t>
            </a:r>
            <a:endParaRPr lang="ar-JO" sz="3200" b="1" dirty="0">
              <a:solidFill>
                <a:srgbClr val="FFC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38200" y="1447800"/>
            <a:ext cx="7620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SY" sz="2800" b="1" dirty="0" smtClean="0"/>
              <a:t> </a:t>
            </a:r>
            <a:r>
              <a:rPr lang="ar-SY" sz="2800" b="1" dirty="0"/>
              <a:t>في محبة يسوع ومريم توجد السعادة والسلام </a:t>
            </a:r>
            <a:r>
              <a:rPr lang="ar-SY" sz="2800" b="1" dirty="0" smtClean="0"/>
              <a:t>والفرح الحقيقي.</a:t>
            </a:r>
            <a:endParaRPr lang="ar-JO" sz="2800" b="1" dirty="0" smtClean="0"/>
          </a:p>
          <a:p>
            <a:pPr algn="r"/>
            <a:r>
              <a:rPr lang="ar-SY" b="1" dirty="0" smtClean="0"/>
              <a:t/>
            </a:r>
            <a:br>
              <a:rPr lang="ar-SY" b="1" dirty="0" smtClean="0"/>
            </a:br>
            <a:r>
              <a:rPr lang="ar-JO" dirty="0" smtClean="0"/>
              <a:t>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609329" y="2743200"/>
            <a:ext cx="36391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ar-JO" sz="3200" b="1" dirty="0" smtClean="0">
                <a:solidFill>
                  <a:srgbClr val="FFC000"/>
                </a:solidFill>
              </a:rPr>
              <a:t>وأطبقه في حياتي اليومية:</a:t>
            </a:r>
            <a:endParaRPr lang="ar-JO" sz="3200" b="1" dirty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381000" y="3581400"/>
            <a:ext cx="792480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ar-JO" sz="2800" b="1" dirty="0" smtClean="0"/>
              <a:t>عن طريق الصلاة كل ليلة قبل النوم و الذهاب الى القداس يوم الاحد.</a:t>
            </a:r>
            <a:endParaRPr lang="ar-JO" sz="28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0400" y="4340073"/>
            <a:ext cx="3228498" cy="24089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7848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290</TotalTime>
  <Words>309</Words>
  <Application>Microsoft Office PowerPoint</Application>
  <PresentationFormat>On-screen Show (4:3)</PresentationFormat>
  <Paragraphs>49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Perspective</vt:lpstr>
      <vt:lpstr>ماري ألفونسين</vt:lpstr>
      <vt:lpstr>. </vt:lpstr>
      <vt:lpstr>PowerPoint Presentation</vt:lpstr>
      <vt:lpstr> ماذا نتعلم من حياة القديسة ماري ألفونسين؟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ماري ألفونسين</dc:title>
  <dc:creator>Ehab</dc:creator>
  <cp:lastModifiedBy>Ehab</cp:lastModifiedBy>
  <cp:revision>33</cp:revision>
  <dcterms:created xsi:type="dcterms:W3CDTF">2025-11-21T09:59:18Z</dcterms:created>
  <dcterms:modified xsi:type="dcterms:W3CDTF">2025-11-23T18:50:33Z</dcterms:modified>
</cp:coreProperties>
</file>