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3" r:id="rId4"/>
  </p:sldMasterIdLst>
  <p:notesMasterIdLst>
    <p:notesMasterId r:id="rId17"/>
  </p:notesMasterIdLst>
  <p:handoutMasterIdLst>
    <p:handoutMasterId r:id="rId18"/>
  </p:handoutMasterIdLst>
  <p:sldIdLst>
    <p:sldId id="276" r:id="rId5"/>
    <p:sldId id="257" r:id="rId6"/>
    <p:sldId id="299" r:id="rId7"/>
    <p:sldId id="300" r:id="rId8"/>
    <p:sldId id="301" r:id="rId9"/>
    <p:sldId id="302" r:id="rId10"/>
    <p:sldId id="304" r:id="rId11"/>
    <p:sldId id="305" r:id="rId12"/>
    <p:sldId id="307" r:id="rId13"/>
    <p:sldId id="306" r:id="rId14"/>
    <p:sldId id="308" r:id="rId15"/>
    <p:sldId id="30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FD0F851-EC5A-4D38-B0AD-8093EC10F338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6327" autoAdjust="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>
        <p:guide orient="horz" pos="2928"/>
        <p:guide pos="3840"/>
      </p:guideLst>
    </p:cSldViewPr>
  </p:slideViewPr>
  <p:outlineViewPr>
    <p:cViewPr>
      <p:scale>
        <a:sx n="33" d="100"/>
        <a:sy n="33" d="100"/>
      </p:scale>
      <p:origin x="0" y="-51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933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022A2D-42FA-4553-8772-8DAE87B769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D895D-FAE0-4BCC-A867-FF4B70D9BF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8A188-91E3-4091-B70E-E1E6D807C522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4706EC-595E-4FD0-9EC4-968864CC93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99D8E-A980-43D3-BFB9-0812FFA36A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EE72E-E5A5-44ED-A736-DB8D8EE9B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74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02412-B176-4E06-823F-C66FEB3E21FB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42FC2-A162-47B3-989B-571A624149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32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00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42FC2-A162-47B3-989B-571A6241496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80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6276193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57117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13770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97100" y="1079500"/>
            <a:ext cx="7797799" cy="2543594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8224D70-2CA9-3DC4-F002-EC470A48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8" name="Freeform: Shape 15">
              <a:extLst>
                <a:ext uri="{FF2B5EF4-FFF2-40B4-BE49-F238E27FC236}">
                  <a16:creationId xmlns:a16="http://schemas.microsoft.com/office/drawing/2014/main" id="{C0B1F33F-4201-2B4E-E8EC-1D07263083EB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ED5B178-0506-30BE-93BB-73C02006B988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0" name="Freeform: Shape 17">
                <a:extLst>
                  <a:ext uri="{FF2B5EF4-FFF2-40B4-BE49-F238E27FC236}">
                    <a16:creationId xmlns:a16="http://schemas.microsoft.com/office/drawing/2014/main" id="{B3F854F0-E9B7-2C32-CA3C-FA9719440768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8224CDA-DD93-0DF6-7DD9-8328D16060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3FA5F65-B2C5-BB65-83E3-F195EEE49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26000" y="4099086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8725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0C1D561-971B-43DB-A5A7-63A887A0CA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5150" y="548640"/>
            <a:ext cx="5486400" cy="1371600"/>
          </a:xfrm>
        </p:spPr>
        <p:txBody>
          <a:bodyPr anchor="b" anchorCtr="0">
            <a:noAutofit/>
          </a:bodyPr>
          <a:lstStyle>
            <a:lvl1pPr algn="ctr">
              <a:defRPr/>
            </a:lvl1pPr>
          </a:lstStyle>
          <a:p>
            <a:pPr algn="ctr"/>
            <a:r>
              <a:rPr lang="en-US" dirty="0"/>
              <a:t>Click to add title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ACFD68-412E-48B4-B9EB-FEDC20A81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23391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F0731E0-58E0-4382-ADA7-A9C6DE2E7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5149" y="2759076"/>
            <a:ext cx="5486399" cy="300989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1800"/>
            </a:lvl1pPr>
            <a:lvl2pPr>
              <a:lnSpc>
                <a:spcPct val="100000"/>
              </a:lnSpc>
              <a:spcBef>
                <a:spcPts val="1000"/>
              </a:spcBef>
              <a:defRPr sz="1800"/>
            </a:lvl2pPr>
            <a:lvl3pPr>
              <a:lnSpc>
                <a:spcPct val="100000"/>
              </a:lnSpc>
              <a:spcBef>
                <a:spcPts val="1000"/>
              </a:spcBef>
              <a:defRPr sz="1600"/>
            </a:lvl3pPr>
            <a:lvl4pPr>
              <a:lnSpc>
                <a:spcPct val="100000"/>
              </a:lnSpc>
              <a:spcBef>
                <a:spcPts val="1000"/>
              </a:spcBef>
              <a:defRPr sz="1800"/>
            </a:lvl4pPr>
            <a:lvl5pPr>
              <a:lnSpc>
                <a:spcPct val="100000"/>
              </a:lnSpc>
              <a:spcBef>
                <a:spcPts val="1000"/>
              </a:spcBef>
              <a:defRPr sz="1800"/>
            </a:lvl5pPr>
            <a:lvl6pPr>
              <a:lnSpc>
                <a:spcPct val="100000"/>
              </a:lnSpc>
              <a:spcBef>
                <a:spcPts val="1000"/>
              </a:spcBef>
              <a:buClr>
                <a:schemeClr val="accent5"/>
              </a:buClr>
              <a:defRPr sz="1600"/>
            </a:lvl6pPr>
            <a:lvl7pPr>
              <a:buClr>
                <a:schemeClr val="accent5"/>
              </a:buClr>
              <a:defRPr/>
            </a:lvl7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endParaRPr lang="en-US" dirty="0"/>
          </a:p>
          <a:p>
            <a:pPr lvl="2"/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3D67752-1F0B-4C84-BBA7-A57E2793D9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alpha val="70000"/>
                  </a:prstClr>
                </a:solidFill>
              </a:rPr>
              <a:t>20XX</a:t>
            </a:r>
            <a:endParaRPr lang="en-US" dirty="0">
              <a:solidFill>
                <a:prstClr val="white">
                  <a:alpha val="70000"/>
                </a:prstClr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4033A0-8E66-4ABA-9E27-744642AA94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654794" y="0"/>
            <a:ext cx="5537206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alpha val="2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8E05746-2784-43CF-84F7-0175BD65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B851CC3-3ED8-49E8-B8AC-6D79B036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07A7-8386-47DB-8578-DDEDD194E5D4}" type="slidenum">
              <a:rPr kumimoji="0" lang="en-US" sz="1000" b="0" i="0" u="none" strike="noStrike" kern="1200" cap="all" spc="300" normalizeH="0" baseline="0" noProof="0" smtClean="0">
                <a:ln>
                  <a:noFill/>
                </a:ln>
                <a:solidFill>
                  <a:prstClr val="white">
                    <a:alpha val="70000"/>
                  </a:prstClr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all" spc="300" normalizeH="0" baseline="0" noProof="0" dirty="0">
              <a:ln>
                <a:noFill/>
              </a:ln>
              <a:solidFill>
                <a:prstClr val="white">
                  <a:alpha val="70000"/>
                </a:prstClr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6F0BC49-315A-CF7A-E741-A8688AF53E66}"/>
              </a:ext>
            </a:extLst>
          </p:cNvPr>
          <p:cNvGrpSpPr/>
          <p:nvPr userDrawn="1"/>
        </p:nvGrpSpPr>
        <p:grpSpPr>
          <a:xfrm>
            <a:off x="9728046" y="831278"/>
            <a:ext cx="1623711" cy="630920"/>
            <a:chOff x="9588346" y="4824892"/>
            <a:chExt cx="1623711" cy="630920"/>
          </a:xfrm>
        </p:grpSpPr>
        <p:sp>
          <p:nvSpPr>
            <p:cNvPr id="3" name="Freeform: Shape 15">
              <a:extLst>
                <a:ext uri="{FF2B5EF4-FFF2-40B4-BE49-F238E27FC236}">
                  <a16:creationId xmlns:a16="http://schemas.microsoft.com/office/drawing/2014/main" id="{3FCB73E1-B061-C75F-AB29-C27CA95E57A9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4A16F89-984C-DEA8-C894-E819A764661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5" name="Freeform: Shape 17">
                <a:extLst>
                  <a:ext uri="{FF2B5EF4-FFF2-40B4-BE49-F238E27FC236}">
                    <a16:creationId xmlns:a16="http://schemas.microsoft.com/office/drawing/2014/main" id="{0971E16B-8BBF-40B5-5862-FAAADBF530A0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C1D464A1-0F6B-3CEE-8719-573F89E87B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23777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67092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0877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2802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18732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26884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2619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34128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93181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8415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19">
          <p15:clr>
            <a:srgbClr val="5ACBF0"/>
          </p15:clr>
        </p15:guide>
        <p15:guide id="2" pos="1731">
          <p15:clr>
            <a:srgbClr val="5ACBF0"/>
          </p15:clr>
        </p15:guide>
        <p15:guide id="3" pos="3140">
          <p15:clr>
            <a:srgbClr val="5ACBF0"/>
          </p15:clr>
        </p15:guide>
        <p15:guide id="4" pos="3488">
          <p15:clr>
            <a:srgbClr val="5ACBF0"/>
          </p15:clr>
        </p15:guide>
        <p15:guide id="5" pos="2788">
          <p15:clr>
            <a:srgbClr val="5ACBF0"/>
          </p15:clr>
        </p15:guide>
        <p15:guide id="6" pos="2434">
          <p15:clr>
            <a:srgbClr val="5ACBF0"/>
          </p15:clr>
        </p15:guide>
        <p15:guide id="7" pos="2084">
          <p15:clr>
            <a:srgbClr val="5ACBF0"/>
          </p15:clr>
        </p15:guide>
        <p15:guide id="8" pos="341">
          <p15:clr>
            <a:srgbClr val="F26B43"/>
          </p15:clr>
        </p15:guide>
        <p15:guide id="9" pos="1384">
          <p15:clr>
            <a:srgbClr val="5ACBF0"/>
          </p15:clr>
        </p15:guide>
        <p15:guide id="10" pos="1032">
          <p15:clr>
            <a:srgbClr val="5ACBF0"/>
          </p15:clr>
        </p15:guide>
        <p15:guide id="11" pos="680">
          <p15:clr>
            <a:srgbClr val="FDE53C"/>
          </p15:clr>
        </p15:guide>
        <p15:guide id="12" pos="4192">
          <p15:clr>
            <a:srgbClr val="5ACBF0"/>
          </p15:clr>
        </p15:guide>
        <p15:guide id="13" pos="4543">
          <p15:clr>
            <a:srgbClr val="5ACBF0"/>
          </p15:clr>
        </p15:guide>
        <p15:guide id="14" pos="4892">
          <p15:clr>
            <a:srgbClr val="5ACBF0"/>
          </p15:clr>
        </p15:guide>
        <p15:guide id="15" pos="5244">
          <p15:clr>
            <a:srgbClr val="5ACBF0"/>
          </p15:clr>
        </p15:guide>
        <p15:guide id="16" pos="5596">
          <p15:clr>
            <a:srgbClr val="5ACBF0"/>
          </p15:clr>
        </p15:guide>
        <p15:guide id="17" pos="5948">
          <p15:clr>
            <a:srgbClr val="5ACBF0"/>
          </p15:clr>
        </p15:guide>
        <p15:guide id="18" pos="6296">
          <p15:clr>
            <a:srgbClr val="5ACBF0"/>
          </p15:clr>
        </p15:guide>
        <p15:guide id="19" pos="6648">
          <p15:clr>
            <a:srgbClr val="5ACBF0"/>
          </p15:clr>
        </p15:guide>
        <p15:guide id="20" pos="6996">
          <p15:clr>
            <a:srgbClr val="FDE53C"/>
          </p15:clr>
        </p15:guide>
        <p15:guide id="21" orient="horz" pos="335">
          <p15:clr>
            <a:srgbClr val="F26B43"/>
          </p15:clr>
        </p15:guide>
        <p15:guide id="22" orient="horz" pos="680">
          <p15:clr>
            <a:srgbClr val="FDE53C"/>
          </p15:clr>
        </p15:guide>
        <p15:guide id="23" orient="horz" pos="1050">
          <p15:clr>
            <a:srgbClr val="5ACBF0"/>
          </p15:clr>
        </p15:guide>
        <p15:guide id="24" orient="horz" pos="1791">
          <p15:clr>
            <a:srgbClr val="5ACBF0"/>
          </p15:clr>
        </p15:guide>
        <p15:guide id="26" orient="horz" pos="2530">
          <p15:clr>
            <a:srgbClr val="5ACBF0"/>
          </p15:clr>
        </p15:guide>
        <p15:guide id="27" orient="horz" pos="2899">
          <p15:clr>
            <a:srgbClr val="5ACBF0"/>
          </p15:clr>
        </p15:guide>
        <p15:guide id="28" orient="horz" pos="3268">
          <p15:clr>
            <a:srgbClr val="5ACBF0"/>
          </p15:clr>
        </p15:guide>
        <p15:guide id="29" orient="horz" pos="3634">
          <p15:clr>
            <a:srgbClr val="FDE53C"/>
          </p15:clr>
        </p15:guide>
        <p15:guide id="30" orient="horz" pos="3979">
          <p15:clr>
            <a:srgbClr val="F26B43"/>
          </p15:clr>
        </p15:guide>
        <p15:guide id="31" orient="horz" pos="2160">
          <p15:clr>
            <a:srgbClr val="FDE53C"/>
          </p15:clr>
        </p15:guide>
        <p15:guide id="32" pos="7340">
          <p15:clr>
            <a:srgbClr val="F26B43"/>
          </p15:clr>
        </p15:guide>
        <p15:guide id="33" pos="3840">
          <p15:clr>
            <a:srgbClr val="FDE53C"/>
          </p15:clr>
        </p15:guide>
        <p15:guide id="34" orient="horz" pos="637">
          <p15:clr>
            <a:srgbClr val="C35EA4"/>
          </p15:clr>
        </p15:guide>
        <p15:guide id="35" orient="horz" pos="1128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iki/%D8%A7%D9%84%D9%82%D8%AF%D8%B3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ar.wikipedia.org/wiki/%D8%A8%D9%86%D8%AF%D9%83%D8%AA_%D8%A7%D9%84%D8%B3%D8%A7%D8%AF%D8%B3_%D8%B9%D8%B4%D8%B1" TargetMode="External"/><Relationship Id="rId5" Type="http://schemas.openxmlformats.org/officeDocument/2006/relationships/hyperlink" Target="https://ar.wikipedia.org/wiki/%D8%A3%D9%86%D8%AC%D9%8A%D9%84%D9%88_%D8%A3%D9%85%D8%A7%D8%AA%D9%88" TargetMode="External"/><Relationship Id="rId4" Type="http://schemas.openxmlformats.org/officeDocument/2006/relationships/hyperlink" Target="https://ar.wikipedia.org/wiki/%D8%B1%D8%A7%D9%87%D8%A8%D8%A7%D8%AA_%D8%A7%D9%84%D9%88%D8%B1%D8%AF%D9%8A%D8%A9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ar.wikipedia.org/wiki/%D8%A7%D9%84%D8%B3%D9%84%D8%B7" TargetMode="External"/><Relationship Id="rId3" Type="http://schemas.openxmlformats.org/officeDocument/2006/relationships/hyperlink" Target="https://ar.wikipedia.org/wiki/%D8%A7%D9%84%D9%82%D8%AF%D8%B3" TargetMode="External"/><Relationship Id="rId7" Type="http://schemas.openxmlformats.org/officeDocument/2006/relationships/hyperlink" Target="https://ar.wikipedia.org/wiki/%D8%A7%D9%84%D9%86%D8%A7%D8%B5%D8%B1%D8%A9" TargetMode="External"/><Relationship Id="rId2" Type="http://schemas.openxmlformats.org/officeDocument/2006/relationships/hyperlink" Target="https://ar.wikipedia.org/wiki/%D8%A7%D9%84%D9%84%D8%BA%D8%A9_%D8%A7%D9%84%D8%B9%D8%B1%D8%A8%D9%8A%D8%A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.wikipedia.org/wiki/%D8%A7%D9%84%D9%83%D8%B1%D8%B3%D9%8A_%D8%A7%D9%84%D8%B1%D8%B3%D9%88%D9%84%D9%8A" TargetMode="External"/><Relationship Id="rId5" Type="http://schemas.openxmlformats.org/officeDocument/2006/relationships/hyperlink" Target="https://ar.wikipedia.org/wiki/1959" TargetMode="External"/><Relationship Id="rId4" Type="http://schemas.openxmlformats.org/officeDocument/2006/relationships/hyperlink" Target="https://ar.wikipedia.org/wiki/%D8%A8%D9%8A%D8%AA_%D9%84%D8%AD%D9%85" TargetMode="External"/><Relationship Id="rId9" Type="http://schemas.openxmlformats.org/officeDocument/2006/relationships/hyperlink" Target="https://ar.wikipedia.org/wiki/%D8%B9%D9%8A%D9%86_%D9%83%D8%A7%D8%B1%D9%8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iki/2009" TargetMode="External"/><Relationship Id="rId2" Type="http://schemas.openxmlformats.org/officeDocument/2006/relationships/hyperlink" Target="https://ar.wikipedia.org/wiki/22_%D9%86%D9%88%D9%81%D9%85%D8%A8%D8%B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ar.wikipedia.org/wiki/%D8%A7%D9%84%D9%86%D8%A7%D8%B5%D8%B1%D8%A9" TargetMode="External"/><Relationship Id="rId4" Type="http://schemas.openxmlformats.org/officeDocument/2006/relationships/hyperlink" Target="https://ar.wikipedia.org/wiki/%D8%A8%D9%86%D8%AF%D9%83%D8%AA_%D8%A7%D9%84%D8%B3%D8%A7%D8%AF%D8%B3_%D8%B9%D8%B4%D8%B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381C4-F52E-F586-1465-77001CB91E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JO" sz="5400" dirty="0">
                <a:latin typeface="Arial Rounded MT Bold" panose="020F0704030504030204" pitchFamily="34" charset="0"/>
              </a:rPr>
              <a:t>ماري </a:t>
            </a:r>
            <a:r>
              <a:rPr lang="ar-JO" sz="5400" dirty="0" err="1">
                <a:latin typeface="Arial Rounded MT Bold" panose="020F0704030504030204" pitchFamily="34" charset="0"/>
              </a:rPr>
              <a:t>ألفونسين</a:t>
            </a:r>
            <a:endParaRPr lang="ar-JO" sz="5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619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E1716-B198-3CD5-1F95-D847612DA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b="1" dirty="0"/>
              <a:t>كيف تمارس الصمت بفعالية في حياتك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081D2-F8A0-6B4C-A460-A77B23229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JO" b="1" dirty="0"/>
              <a:t>التأمل والتفكير:</a:t>
            </a:r>
            <a:r>
              <a:rPr lang="ar-JO" dirty="0"/>
              <a:t> خصص أوقاتاً هادئة للتفكير في أهدافك وأحلامك، وللتدبر في شؤون الحياة.</a:t>
            </a:r>
          </a:p>
          <a:p>
            <a:pPr algn="just" rtl="1"/>
            <a:r>
              <a:rPr lang="ar-JO" b="1" dirty="0"/>
              <a:t>الاستماع الفعال:</a:t>
            </a:r>
            <a:r>
              <a:rPr lang="ar-JO" dirty="0"/>
              <a:t> استغل الصمت للاستماع إلى ما يقوله الآخرون، وتجنب مقاطعتهم أو الرد بسرعة. هذا سيساعدك على فهمهم بشكل أعمق.</a:t>
            </a:r>
          </a:p>
          <a:p>
            <a:pPr algn="just" rtl="1"/>
            <a:r>
              <a:rPr lang="ar-JO" b="1" dirty="0"/>
              <a:t>التواصل الواعي:</a:t>
            </a:r>
            <a:r>
              <a:rPr lang="ar-JO" dirty="0"/>
              <a:t> لا تخف من الصمت خلال المحادثات. تعلم كيف تجلس في غرفة مليئة بالناس دون أن تشعر بالحاجة لملء الفراغ بالكلام. هذا سيساعدك على التحكم في ردود أفعالك.</a:t>
            </a:r>
          </a:p>
          <a:p>
            <a:pPr algn="just" rtl="1"/>
            <a:r>
              <a:rPr lang="ar-JO" b="1" dirty="0"/>
              <a:t>تجنب الكلام الزائد:</a:t>
            </a:r>
            <a:r>
              <a:rPr lang="ar-JO" dirty="0"/>
              <a:t> تذكر أن الكلام الكثير بغير ذكر الله قد يقسّي القلب. حاول أن تجعل كلامك مفيداً وهادفاً.</a:t>
            </a:r>
          </a:p>
          <a:p>
            <a:pPr algn="just" rtl="1"/>
            <a:r>
              <a:rPr lang="ar-JO" b="1" dirty="0"/>
              <a:t>استخدام الصمت كقوة:</a:t>
            </a:r>
            <a:r>
              <a:rPr lang="ar-JO" dirty="0"/>
              <a:t> استخدم الصمت كأداة قوية في المواقف التي تشعر فيها أن الآخرين لا يحترمون كلماتك، فهو يعكس احترام الذات والثبات.</a:t>
            </a:r>
          </a:p>
          <a:p>
            <a:pPr algn="just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6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49CBE-DACE-1E18-FF60-AE239E475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b="1" dirty="0"/>
              <a:t>ماذا افعل في حياتي اليومية لأعيش هذه الفضيلة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7028C-8C50-0900-7CA7-6CAF09FA7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2400" dirty="0"/>
              <a:t>تعتبر فضيلة الصمت مهمة في المسيحية لأنها تمكّن المؤمن من التأمل والتواصل الأعمق مع الله، مما يساعد على ترتيب الأولويات وتهذيب النفس. </a:t>
            </a:r>
          </a:p>
          <a:p>
            <a:pPr algn="r" rtl="1"/>
            <a:r>
              <a:rPr lang="ar-JO" sz="2400" u="sng" dirty="0"/>
              <a:t>لأعيش هذه الفضيلة</a:t>
            </a:r>
            <a:r>
              <a:rPr lang="ar-JO" sz="2400" dirty="0"/>
              <a:t>:</a:t>
            </a:r>
          </a:p>
          <a:p>
            <a:pPr algn="r" rtl="1"/>
            <a:r>
              <a:rPr lang="ar-JO" sz="2400" dirty="0"/>
              <a:t> امارس الصمت المتعمد، </a:t>
            </a:r>
          </a:p>
          <a:p>
            <a:pPr algn="r" rtl="1"/>
            <a:r>
              <a:rPr lang="ar-JO" sz="2400" dirty="0"/>
              <a:t>استمع بإنصات، والتزم بالتأمل والصلاة، </a:t>
            </a:r>
          </a:p>
          <a:p>
            <a:pPr algn="r" rtl="1"/>
            <a:r>
              <a:rPr lang="ar-JO" sz="2400" dirty="0"/>
              <a:t>واحافظ على الصمت الداخلي لأسمع صوت الله بدلاً من الانشغال بالضجيج الخارجي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2751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1C0CAB-6A03-4C6A-9FAA-219847753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982E0B2-AA9C-441C-A08E-A9DF9CF12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4E58B4-DDBB-7F4B-13B8-C0691F383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285" y="540033"/>
            <a:ext cx="5771534" cy="2081944"/>
          </a:xfrm>
        </p:spPr>
        <p:txBody>
          <a:bodyPr vert="horz" lIns="0" tIns="0" rIns="0" bIns="0" rtlCol="0" anchor="b" anchorCtr="0">
            <a:normAutofit/>
          </a:bodyPr>
          <a:lstStyle/>
          <a:p>
            <a:pPr rtl="1">
              <a:lnSpc>
                <a:spcPct val="90000"/>
              </a:lnSpc>
            </a:pPr>
            <a:r>
              <a:rPr lang="en-US" sz="2400" dirty="0"/>
              <a:t>- </a:t>
            </a:r>
            <a:r>
              <a:rPr lang="ar-JO" sz="2400" dirty="0"/>
              <a:t>حين كنت أتأمّل عظم سموّ فضائل أمّي مريم، وكنت أخجل من عدم اقتدائي بفضائلها. فصرت أطلب منها نعمة فعّالة تجعلني أقتدي بها في الحياة الباقية من عمري ...</a:t>
            </a:r>
            <a:r>
              <a:rPr lang="en-US" sz="2400" dirty="0"/>
              <a:t>...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9E013D9-9421-47E7-9080-30F6E544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00275" y="2840038"/>
            <a:ext cx="2216150" cy="1177924"/>
            <a:chOff x="4987925" y="2840038"/>
            <a:chExt cx="2216150" cy="117792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109F7CF-3139-48B9-AF7B-9BD2941A8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5A838F8-C7B5-4988-81A9-B02E6C8F9B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50208" y="2992877"/>
              <a:ext cx="972458" cy="91951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5B86A1A-402F-4AE2-B5E6-B8A5FB16CD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69335" y="2992877"/>
              <a:ext cx="972458" cy="91951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4A0542D-9B1C-46B1-82B5-54470B697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614944" y="3117662"/>
              <a:ext cx="1009280" cy="464739"/>
              <a:chOff x="4432859" y="3200647"/>
              <a:chExt cx="1009280" cy="464739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F3AFD408-F48C-4C50-8D5E-5DD6271799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6200000" flipH="1" flipV="1">
                <a:off x="4977400" y="3200647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9C45F007-BD45-43C0-8579-5601F9CA781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 flipV="1">
                <a:off x="4432859" y="3200647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7131E1B-CE62-4AB1-A2D9-02E823C9B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679979" y="2915338"/>
              <a:ext cx="1080000" cy="1080000"/>
              <a:chOff x="4497894" y="2998323"/>
              <a:chExt cx="1080000" cy="1080000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745E8D88-C0BB-4D1C-B240-D441BBA6F7A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3500000">
                <a:off x="4805524" y="2998323"/>
                <a:ext cx="464739" cy="1080000"/>
                <a:chOff x="4511184" y="2470620"/>
                <a:chExt cx="464739" cy="1080000"/>
              </a:xfrm>
            </p:grpSpPr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AAB960BE-12F5-4ADA-AA9E-0EC5425641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 flipH="1" flipV="1">
                  <a:off x="4511184" y="2990814"/>
                  <a:ext cx="464739" cy="464739"/>
                </a:xfrm>
                <a:custGeom>
                  <a:avLst/>
                  <a:gdLst>
                    <a:gd name="connsiteX0" fmla="*/ 464132 w 464739"/>
                    <a:gd name="connsiteY0" fmla="*/ 463881 h 464739"/>
                    <a:gd name="connsiteX1" fmla="*/ 463891 w 464739"/>
                    <a:gd name="connsiteY1" fmla="*/ 463892 h 464739"/>
                    <a:gd name="connsiteX2" fmla="*/ 463880 w 464739"/>
                    <a:gd name="connsiteY2" fmla="*/ 464132 h 464739"/>
                    <a:gd name="connsiteX3" fmla="*/ 463651 w 464739"/>
                    <a:gd name="connsiteY3" fmla="*/ 463904 h 464739"/>
                    <a:gd name="connsiteX4" fmla="*/ 446142 w 464739"/>
                    <a:gd name="connsiteY4" fmla="*/ 464739 h 464739"/>
                    <a:gd name="connsiteX5" fmla="*/ 130673 w 464739"/>
                    <a:gd name="connsiteY5" fmla="*/ 334067 h 464739"/>
                    <a:gd name="connsiteX6" fmla="*/ 0 w 464739"/>
                    <a:gd name="connsiteY6" fmla="*/ 18597 h 464739"/>
                    <a:gd name="connsiteX7" fmla="*/ 836 w 464739"/>
                    <a:gd name="connsiteY7" fmla="*/ 1089 h 464739"/>
                    <a:gd name="connsiteX8" fmla="*/ 607 w 464739"/>
                    <a:gd name="connsiteY8" fmla="*/ 859 h 464739"/>
                    <a:gd name="connsiteX9" fmla="*/ 848 w 464739"/>
                    <a:gd name="connsiteY9" fmla="*/ 848 h 464739"/>
                    <a:gd name="connsiteX10" fmla="*/ 859 w 464739"/>
                    <a:gd name="connsiteY10" fmla="*/ 607 h 464739"/>
                    <a:gd name="connsiteX11" fmla="*/ 1089 w 464739"/>
                    <a:gd name="connsiteY11" fmla="*/ 836 h 464739"/>
                    <a:gd name="connsiteX12" fmla="*/ 18597 w 464739"/>
                    <a:gd name="connsiteY12" fmla="*/ 0 h 464739"/>
                    <a:gd name="connsiteX13" fmla="*/ 334067 w 464739"/>
                    <a:gd name="connsiteY13" fmla="*/ 130672 h 464739"/>
                    <a:gd name="connsiteX14" fmla="*/ 464739 w 464739"/>
                    <a:gd name="connsiteY14" fmla="*/ 446142 h 464739"/>
                    <a:gd name="connsiteX15" fmla="*/ 463903 w 464739"/>
                    <a:gd name="connsiteY15" fmla="*/ 463652 h 4647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64739" h="464739">
                      <a:moveTo>
                        <a:pt x="464132" y="463881"/>
                      </a:moveTo>
                      <a:lnTo>
                        <a:pt x="463891" y="463892"/>
                      </a:lnTo>
                      <a:lnTo>
                        <a:pt x="463880" y="464132"/>
                      </a:lnTo>
                      <a:lnTo>
                        <a:pt x="463651" y="463904"/>
                      </a:lnTo>
                      <a:lnTo>
                        <a:pt x="446142" y="464739"/>
                      </a:lnTo>
                      <a:cubicBezTo>
                        <a:pt x="331965" y="464739"/>
                        <a:pt x="217787" y="421182"/>
                        <a:pt x="130673" y="334067"/>
                      </a:cubicBezTo>
                      <a:cubicBezTo>
                        <a:pt x="43558" y="246953"/>
                        <a:pt x="1" y="132775"/>
                        <a:pt x="0" y="18597"/>
                      </a:cubicBezTo>
                      <a:lnTo>
                        <a:pt x="836" y="1089"/>
                      </a:lnTo>
                      <a:lnTo>
                        <a:pt x="607" y="859"/>
                      </a:lnTo>
                      <a:lnTo>
                        <a:pt x="848" y="848"/>
                      </a:lnTo>
                      <a:lnTo>
                        <a:pt x="859" y="607"/>
                      </a:lnTo>
                      <a:lnTo>
                        <a:pt x="1089" y="836"/>
                      </a:lnTo>
                      <a:lnTo>
                        <a:pt x="18597" y="0"/>
                      </a:lnTo>
                      <a:cubicBezTo>
                        <a:pt x="132775" y="0"/>
                        <a:pt x="246952" y="43557"/>
                        <a:pt x="334067" y="130672"/>
                      </a:cubicBezTo>
                      <a:cubicBezTo>
                        <a:pt x="421182" y="217787"/>
                        <a:pt x="464739" y="331964"/>
                        <a:pt x="464739" y="446142"/>
                      </a:cubicBezTo>
                      <a:lnTo>
                        <a:pt x="463903" y="46365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7E9BB9F7-7101-4BF3-9191-5893E4C582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V="1">
                  <a:off x="4742369" y="2470620"/>
                  <a:ext cx="0" cy="108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D0710A9C-48A5-404F-9EC4-D486FCDFDA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8100000" flipH="1">
                <a:off x="4542572" y="2998323"/>
                <a:ext cx="464739" cy="1080000"/>
                <a:chOff x="4511184" y="2470620"/>
                <a:chExt cx="464739" cy="1080000"/>
              </a:xfrm>
            </p:grpSpPr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5111EC00-4B3D-478C-AD25-F35644013E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2700000" flipH="1" flipV="1">
                  <a:off x="4511184" y="2990814"/>
                  <a:ext cx="464739" cy="464739"/>
                </a:xfrm>
                <a:custGeom>
                  <a:avLst/>
                  <a:gdLst>
                    <a:gd name="connsiteX0" fmla="*/ 464132 w 464739"/>
                    <a:gd name="connsiteY0" fmla="*/ 463881 h 464739"/>
                    <a:gd name="connsiteX1" fmla="*/ 463891 w 464739"/>
                    <a:gd name="connsiteY1" fmla="*/ 463892 h 464739"/>
                    <a:gd name="connsiteX2" fmla="*/ 463880 w 464739"/>
                    <a:gd name="connsiteY2" fmla="*/ 464132 h 464739"/>
                    <a:gd name="connsiteX3" fmla="*/ 463651 w 464739"/>
                    <a:gd name="connsiteY3" fmla="*/ 463904 h 464739"/>
                    <a:gd name="connsiteX4" fmla="*/ 446142 w 464739"/>
                    <a:gd name="connsiteY4" fmla="*/ 464739 h 464739"/>
                    <a:gd name="connsiteX5" fmla="*/ 130673 w 464739"/>
                    <a:gd name="connsiteY5" fmla="*/ 334067 h 464739"/>
                    <a:gd name="connsiteX6" fmla="*/ 0 w 464739"/>
                    <a:gd name="connsiteY6" fmla="*/ 18597 h 464739"/>
                    <a:gd name="connsiteX7" fmla="*/ 836 w 464739"/>
                    <a:gd name="connsiteY7" fmla="*/ 1089 h 464739"/>
                    <a:gd name="connsiteX8" fmla="*/ 607 w 464739"/>
                    <a:gd name="connsiteY8" fmla="*/ 859 h 464739"/>
                    <a:gd name="connsiteX9" fmla="*/ 848 w 464739"/>
                    <a:gd name="connsiteY9" fmla="*/ 848 h 464739"/>
                    <a:gd name="connsiteX10" fmla="*/ 859 w 464739"/>
                    <a:gd name="connsiteY10" fmla="*/ 607 h 464739"/>
                    <a:gd name="connsiteX11" fmla="*/ 1089 w 464739"/>
                    <a:gd name="connsiteY11" fmla="*/ 836 h 464739"/>
                    <a:gd name="connsiteX12" fmla="*/ 18597 w 464739"/>
                    <a:gd name="connsiteY12" fmla="*/ 0 h 464739"/>
                    <a:gd name="connsiteX13" fmla="*/ 334067 w 464739"/>
                    <a:gd name="connsiteY13" fmla="*/ 130672 h 464739"/>
                    <a:gd name="connsiteX14" fmla="*/ 464739 w 464739"/>
                    <a:gd name="connsiteY14" fmla="*/ 446142 h 464739"/>
                    <a:gd name="connsiteX15" fmla="*/ 463903 w 464739"/>
                    <a:gd name="connsiteY15" fmla="*/ 463652 h 4647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464739" h="464739">
                      <a:moveTo>
                        <a:pt x="464132" y="463881"/>
                      </a:moveTo>
                      <a:lnTo>
                        <a:pt x="463891" y="463892"/>
                      </a:lnTo>
                      <a:lnTo>
                        <a:pt x="463880" y="464132"/>
                      </a:lnTo>
                      <a:lnTo>
                        <a:pt x="463651" y="463904"/>
                      </a:lnTo>
                      <a:lnTo>
                        <a:pt x="446142" y="464739"/>
                      </a:lnTo>
                      <a:cubicBezTo>
                        <a:pt x="331965" y="464739"/>
                        <a:pt x="217787" y="421182"/>
                        <a:pt x="130673" y="334067"/>
                      </a:cubicBezTo>
                      <a:cubicBezTo>
                        <a:pt x="43558" y="246953"/>
                        <a:pt x="1" y="132775"/>
                        <a:pt x="0" y="18597"/>
                      </a:cubicBezTo>
                      <a:lnTo>
                        <a:pt x="836" y="1089"/>
                      </a:lnTo>
                      <a:lnTo>
                        <a:pt x="607" y="859"/>
                      </a:lnTo>
                      <a:lnTo>
                        <a:pt x="848" y="848"/>
                      </a:lnTo>
                      <a:lnTo>
                        <a:pt x="859" y="607"/>
                      </a:lnTo>
                      <a:lnTo>
                        <a:pt x="1089" y="836"/>
                      </a:lnTo>
                      <a:lnTo>
                        <a:pt x="18597" y="0"/>
                      </a:lnTo>
                      <a:cubicBezTo>
                        <a:pt x="132775" y="0"/>
                        <a:pt x="246952" y="43557"/>
                        <a:pt x="334067" y="130672"/>
                      </a:cubicBezTo>
                      <a:cubicBezTo>
                        <a:pt x="421182" y="217787"/>
                        <a:pt x="464739" y="331964"/>
                        <a:pt x="464739" y="446142"/>
                      </a:cubicBezTo>
                      <a:lnTo>
                        <a:pt x="463903" y="463652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350412DA-ED08-4AFA-AED3-DFB42655D4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V="1">
                  <a:off x="4742369" y="2470620"/>
                  <a:ext cx="0" cy="108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8036B80B-269D-4F02-9EF9-A6A4E917B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54794" y="0"/>
            <a:ext cx="5537206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alpha val="20000"/>
                </a:schemeClr>
              </a:solidFill>
            </a:endParaRPr>
          </a:p>
        </p:txBody>
      </p:sp>
      <p:pic>
        <p:nvPicPr>
          <p:cNvPr id="4" name="Picture 3" descr="A painting of two women&#10;&#10;AI-generated content may be incorrect.">
            <a:extLst>
              <a:ext uri="{FF2B5EF4-FFF2-40B4-BE49-F238E27FC236}">
                <a16:creationId xmlns:a16="http://schemas.microsoft.com/office/drawing/2014/main" id="{3059344A-A967-9C20-19EC-35CB27908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3578" y="540032"/>
            <a:ext cx="3782719" cy="57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514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B14C0111-86AA-B377-753D-02A3CA89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157" y="696125"/>
            <a:ext cx="5486400" cy="1371600"/>
          </a:xfrm>
        </p:spPr>
        <p:txBody>
          <a:bodyPr/>
          <a:lstStyle/>
          <a:p>
            <a:r>
              <a:rPr lang="ar-JO" b="1" dirty="0">
                <a:latin typeface="Arial Rounded MT Bold" panose="020F0704030504030204" pitchFamily="34" charset="0"/>
              </a:rPr>
              <a:t>مقدمة</a:t>
            </a:r>
            <a:endParaRPr lang="en-US" b="1" dirty="0">
              <a:latin typeface="Arial Rounded MT Bold" panose="020F070403050403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3252AFB-1364-05E7-C423-89DB466ED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2552599"/>
            <a:ext cx="5486399" cy="4172666"/>
          </a:xfrm>
        </p:spPr>
        <p:txBody>
          <a:bodyPr/>
          <a:lstStyle/>
          <a:p>
            <a:pPr marL="0" indent="0" algn="just" rtl="1">
              <a:buNone/>
            </a:pP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ماري </a:t>
            </a:r>
            <a:r>
              <a:rPr lang="ar-JO" sz="2000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ألفونسين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 أو الطوباوية ماري </a:t>
            </a:r>
            <a:r>
              <a:rPr lang="ar-JO" sz="2000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ألفونسين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 غطاس (4 أكتوبر 1843-25 مارس 1927) هي راهبة فلسطينية مسيحية ولدت في 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  <a:hlinkClick r:id="rId3" tooltip="القدس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القدس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 باسم سلطانة عام 1843.</a:t>
            </a:r>
          </a:p>
          <a:p>
            <a:pPr marL="0" indent="0" algn="just" rtl="1">
              <a:buNone/>
            </a:pP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 أسست راهبات المسبحة الوردية </a:t>
            </a:r>
            <a:r>
              <a:rPr lang="ar-JO" sz="2000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الدومينيكانية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 في القدس (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  <a:hlinkClick r:id="rId4" tooltip="راهبات الوردية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راهبات الوردية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).</a:t>
            </a:r>
          </a:p>
          <a:p>
            <a:pPr marL="0" indent="0" algn="just" rtl="1">
              <a:buNone/>
            </a:pP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 تم تطويبها من قبل رئيس الأساقفة </a:t>
            </a:r>
            <a:r>
              <a:rPr lang="ar-JO" sz="2000" dirty="0" err="1">
                <a:solidFill>
                  <a:schemeClr val="tx1"/>
                </a:solidFill>
                <a:latin typeface="Arial Rounded MT Bold" panose="020F0704030504030204" pitchFamily="34" charset="0"/>
                <a:hlinkClick r:id="rId5" tooltip="أنجيلو أمات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أنجيلو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  <a:hlinkClick r:id="rId5" tooltip="أنجيلو أمات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ar-JO" sz="2000" dirty="0" err="1">
                <a:solidFill>
                  <a:schemeClr val="tx1"/>
                </a:solidFill>
                <a:latin typeface="Arial Rounded MT Bold" panose="020F0704030504030204" pitchFamily="34" charset="0"/>
                <a:hlinkClick r:id="rId5" tooltip="أنجيلو أمات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أماتو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 نيابة عن البابا </a:t>
            </a:r>
            <a:r>
              <a:rPr lang="ar-JO" sz="2000" dirty="0" err="1">
                <a:solidFill>
                  <a:schemeClr val="tx1"/>
                </a:solidFill>
                <a:latin typeface="Arial Rounded MT Bold" panose="020F0704030504030204" pitchFamily="34" charset="0"/>
                <a:hlinkClick r:id="rId6" tooltip="بندكت السادس عشر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بنديكتوس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  <a:hlinkClick r:id="rId6" tooltip="بندكت السادس عشر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السادس عشر</a:t>
            </a:r>
            <a:r>
              <a:rPr lang="ar-JO" sz="2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 في عام 2009.</a:t>
            </a:r>
            <a:endParaRPr lang="en-US" sz="20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378375-FA55-83DF-3BEC-2DE64A6583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54274" y="2067725"/>
            <a:ext cx="3143250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68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E2E78-46E3-17F5-F1E5-49F707A63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313147"/>
            <a:ext cx="10026650" cy="655637"/>
          </a:xfrm>
        </p:spPr>
        <p:txBody>
          <a:bodyPr>
            <a:normAutofit/>
          </a:bodyPr>
          <a:lstStyle/>
          <a:p>
            <a:pPr algn="ctr" rtl="1"/>
            <a:r>
              <a:rPr lang="ar-JO" sz="4000" b="1" dirty="0">
                <a:latin typeface="Arial Rounded MT Bold" panose="020F0704030504030204" pitchFamily="34" charset="0"/>
              </a:rPr>
              <a:t>حياتها</a:t>
            </a:r>
            <a:endParaRPr lang="en-US" sz="40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612AA-9CF6-62AC-F964-5923152BC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326" y="1240094"/>
            <a:ext cx="10026650" cy="4659261"/>
          </a:xfrm>
        </p:spPr>
        <p:txBody>
          <a:bodyPr>
            <a:noAutofit/>
          </a:bodyPr>
          <a:lstStyle/>
          <a:p>
            <a:pPr algn="r" rtl="1"/>
            <a:r>
              <a:rPr lang="ar-JO" dirty="0"/>
              <a:t>انخرطت في سلك الرهبانية عام 1860 وأبرزت نذورها الابتدائية عام 1863، وقامت بعد إبرازها النذور بتعليم </a:t>
            </a:r>
            <a:r>
              <a:rPr lang="ar-JO" dirty="0">
                <a:hlinkClick r:id="rId2" tooltip="اللغة العربية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اللغة العربية</a:t>
            </a:r>
            <a:r>
              <a:rPr lang="ar-JO" dirty="0"/>
              <a:t> لمدة سنتين في </a:t>
            </a:r>
            <a:r>
              <a:rPr lang="ar-JO" dirty="0">
                <a:hlinkClick r:id="rId3" tooltip="القدس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القدس</a:t>
            </a:r>
            <a:r>
              <a:rPr lang="ar-JO" dirty="0"/>
              <a:t>، أسست خلالها «أخوية الحبل بلا دنس» و«أخوية الأمهات المسيحيات». </a:t>
            </a:r>
          </a:p>
          <a:p>
            <a:pPr algn="r" rtl="1"/>
            <a:r>
              <a:rPr lang="ar-JO" dirty="0"/>
              <a:t>نقلت بعد القدس إلى </a:t>
            </a:r>
            <a:r>
              <a:rPr lang="ar-JO" dirty="0">
                <a:hlinkClick r:id="rId4" tooltip="بيت لحم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بيت لحم</a:t>
            </a:r>
            <a:r>
              <a:rPr lang="ar-JO" dirty="0"/>
              <a:t>، وخلال تواجدها هناك أرادت تأسيس رهبنة خاصة بها، ووافق بطريرك القدس اللاتيني على طلبها فتأسست على يدها «راهبات الوردية المقدسة» عام 1883 برفقة ثمانية فتيات أخريات. </a:t>
            </a:r>
          </a:p>
          <a:p>
            <a:pPr algn="r" rtl="1"/>
            <a:r>
              <a:rPr lang="ar-JO" dirty="0"/>
              <a:t>وقد تمت الموافقة على قوانين الرهبنة عام 1897 ونمت بسرعة وازداد عدد المنتسبات لها، ثم أصبحت عام </a:t>
            </a:r>
            <a:r>
              <a:rPr lang="ar-JO" dirty="0">
                <a:hlinkClick r:id="rId5" tooltip="195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1959</a:t>
            </a:r>
            <a:r>
              <a:rPr lang="ar-JO" dirty="0"/>
              <a:t> رهبنة حبريّة أي تتبع مباشرة </a:t>
            </a:r>
            <a:r>
              <a:rPr lang="ar-JO" dirty="0">
                <a:hlinkClick r:id="rId6" tooltip="الكرسي الرسولي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للكرسي الرسولي</a:t>
            </a:r>
            <a:r>
              <a:rPr lang="ar-JO" dirty="0"/>
              <a:t>.</a:t>
            </a:r>
          </a:p>
          <a:p>
            <a:pPr algn="r" rtl="1"/>
            <a:r>
              <a:rPr lang="ar-JO" dirty="0"/>
              <a:t> جالت الأم ماري </a:t>
            </a:r>
            <a:r>
              <a:rPr lang="ar-JO" dirty="0" err="1"/>
              <a:t>ألفونسين</a:t>
            </a:r>
            <a:r>
              <a:rPr lang="ar-JO" dirty="0"/>
              <a:t> في مناطق عدة ضمن مهمة التدريس والإرشاد في </a:t>
            </a:r>
            <a:r>
              <a:rPr lang="ar-JO" dirty="0">
                <a:hlinkClick r:id="rId7" tooltip="الناصرة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الناصرة</a:t>
            </a:r>
            <a:r>
              <a:rPr lang="ar-JO" dirty="0"/>
              <a:t> </a:t>
            </a:r>
            <a:r>
              <a:rPr lang="ar-JO" dirty="0">
                <a:hlinkClick r:id="rId8" tooltip="السلط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والسلط</a:t>
            </a:r>
            <a:r>
              <a:rPr lang="ar-JO" dirty="0"/>
              <a:t> وغيرها من الأماكن، وأخيرًا في </a:t>
            </a:r>
            <a:r>
              <a:rPr lang="ar-JO" dirty="0">
                <a:hlinkClick r:id="rId9" tooltip="عين كارم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عين كارم</a:t>
            </a:r>
            <a:r>
              <a:rPr lang="ar-JO" dirty="0"/>
              <a:t> حيث توفيت. </a:t>
            </a:r>
          </a:p>
          <a:p>
            <a:pPr algn="r" rtl="1"/>
            <a:r>
              <a:rPr lang="ar-JO" dirty="0"/>
              <a:t>وقد تميّزت «بالحب والتواضع والصمت والبذل والعطاء».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94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EB7F98-32EC-40D3-89EE-C843302316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13469" y="2310207"/>
            <a:ext cx="540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1AD3C-EAAA-45CC-FE5A-4F486E6D0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988" y="443198"/>
            <a:ext cx="3884962" cy="5325777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15000"/>
              </a:lnSpc>
              <a:buNone/>
            </a:pPr>
            <a:r>
              <a:rPr lang="ar-JO" b="1" dirty="0">
                <a:latin typeface="Arial Rounded MT Bold" panose="020F0704030504030204" pitchFamily="34" charset="0"/>
              </a:rPr>
              <a:t>تم إعلانها طوباوية للكنيسة الكاثوليكية في </a:t>
            </a:r>
            <a:r>
              <a:rPr lang="ar-JO" b="1" dirty="0">
                <a:latin typeface="Arial Rounded MT Bold" panose="020F0704030504030204" pitchFamily="34" charset="0"/>
                <a:hlinkClick r:id="rId2" tooltip="22 نوفمبر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22 نوفمبر</a:t>
            </a:r>
            <a:r>
              <a:rPr lang="ar-JO" b="1" dirty="0">
                <a:latin typeface="Arial Rounded MT Bold" panose="020F0704030504030204" pitchFamily="34" charset="0"/>
              </a:rPr>
              <a:t> </a:t>
            </a:r>
            <a:r>
              <a:rPr lang="ar-JO" b="1" dirty="0">
                <a:latin typeface="Arial Rounded MT Bold" panose="020F0704030504030204" pitchFamily="34" charset="0"/>
                <a:hlinkClick r:id="rId3" tooltip="20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2009</a:t>
            </a:r>
            <a:r>
              <a:rPr lang="ar-JO" b="1" dirty="0">
                <a:latin typeface="Arial Rounded MT Bold" panose="020F0704030504030204" pitchFamily="34" charset="0"/>
              </a:rPr>
              <a:t>، بعد موافقة البابا </a:t>
            </a:r>
            <a:r>
              <a:rPr lang="ar-JO" b="1" dirty="0" err="1">
                <a:latin typeface="Arial Rounded MT Bold" panose="020F0704030504030204" pitchFamily="34" charset="0"/>
                <a:hlinkClick r:id="rId4" tooltip="بندكت السادس عشر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بندكت</a:t>
            </a:r>
            <a:r>
              <a:rPr lang="ar-JO" b="1" dirty="0">
                <a:latin typeface="Arial Rounded MT Bold" panose="020F0704030504030204" pitchFamily="34" charset="0"/>
                <a:hlinkClick r:id="rId4" tooltip="بندكت السادس عشر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السادس عشر</a:t>
            </a:r>
            <a:r>
              <a:rPr lang="ar-JO" b="1" dirty="0">
                <a:latin typeface="Arial Rounded MT Bold" panose="020F0704030504030204" pitchFamily="34" charset="0"/>
              </a:rPr>
              <a:t> على أنها عاشت «الفضائل المسيحية» وهي</a:t>
            </a:r>
            <a:r>
              <a:rPr lang="en-US" b="1" dirty="0">
                <a:latin typeface="Arial Rounded MT Bold" panose="020F0704030504030204" pitchFamily="34" charset="0"/>
              </a:rPr>
              <a:t>:</a:t>
            </a:r>
          </a:p>
          <a:p>
            <a:pPr algn="r" rtl="1">
              <a:lnSpc>
                <a:spcPct val="115000"/>
              </a:lnSpc>
            </a:pPr>
            <a:r>
              <a:rPr lang="ar-JO" b="1" dirty="0">
                <a:latin typeface="Arial Rounded MT Bold" panose="020F0704030504030204" pitchFamily="34" charset="0"/>
              </a:rPr>
              <a:t> المحبة </a:t>
            </a:r>
            <a:endParaRPr lang="en-US" b="1" dirty="0">
              <a:latin typeface="Arial Rounded MT Bold" panose="020F0704030504030204" pitchFamily="34" charset="0"/>
            </a:endParaRPr>
          </a:p>
          <a:p>
            <a:pPr algn="r" rtl="1">
              <a:lnSpc>
                <a:spcPct val="115000"/>
              </a:lnSpc>
            </a:pPr>
            <a:r>
              <a:rPr lang="ar-JO" b="1" dirty="0">
                <a:latin typeface="Arial Rounded MT Bold" panose="020F0704030504030204" pitchFamily="34" charset="0"/>
              </a:rPr>
              <a:t>والإيمان </a:t>
            </a:r>
            <a:endParaRPr lang="en-US" b="1" dirty="0">
              <a:latin typeface="Arial Rounded MT Bold" panose="020F0704030504030204" pitchFamily="34" charset="0"/>
            </a:endParaRPr>
          </a:p>
          <a:p>
            <a:pPr algn="r" rtl="1">
              <a:lnSpc>
                <a:spcPct val="115000"/>
              </a:lnSpc>
            </a:pPr>
            <a:r>
              <a:rPr lang="ar-JO" b="1" dirty="0">
                <a:latin typeface="Arial Rounded MT Bold" panose="020F0704030504030204" pitchFamily="34" charset="0"/>
              </a:rPr>
              <a:t>والرجاء، </a:t>
            </a:r>
            <a:endParaRPr lang="en-US" b="1" dirty="0">
              <a:latin typeface="Arial Rounded MT Bold" panose="020F0704030504030204" pitchFamily="34" charset="0"/>
            </a:endParaRPr>
          </a:p>
          <a:p>
            <a:pPr marL="0" indent="0" algn="r" rtl="1">
              <a:lnSpc>
                <a:spcPct val="115000"/>
              </a:lnSpc>
              <a:buNone/>
            </a:pPr>
            <a:endParaRPr lang="ar-JO" b="1" dirty="0">
              <a:latin typeface="Arial Rounded MT Bold" panose="020F0704030504030204" pitchFamily="34" charset="0"/>
            </a:endParaRPr>
          </a:p>
          <a:p>
            <a:pPr marL="0" indent="0" algn="r" rtl="1">
              <a:lnSpc>
                <a:spcPct val="115000"/>
              </a:lnSpc>
              <a:buNone/>
            </a:pPr>
            <a:r>
              <a:rPr lang="ar-JO" b="1" dirty="0">
                <a:latin typeface="Arial Rounded MT Bold" panose="020F0704030504030204" pitchFamily="34" charset="0"/>
              </a:rPr>
              <a:t>ونسبت أعجوبة شفاء لشفاعتها؛ وقد تم حفل التطويب في </a:t>
            </a:r>
            <a:r>
              <a:rPr lang="ar-JO" b="1" dirty="0">
                <a:latin typeface="Arial Rounded MT Bold" panose="020F0704030504030204" pitchFamily="34" charset="0"/>
                <a:hlinkClick r:id="rId5" tooltip="الناصرة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الناصرة</a:t>
            </a:r>
            <a:r>
              <a:rPr lang="ar-JO" b="1" dirty="0">
                <a:latin typeface="Arial Rounded MT Bold" panose="020F0704030504030204" pitchFamily="34" charset="0"/>
              </a:rPr>
              <a:t>. </a:t>
            </a:r>
            <a:endParaRPr lang="en-US" b="1" dirty="0">
              <a:latin typeface="Arial Rounded MT Bold" panose="020F0704030504030204" pitchFamily="34" charset="0"/>
            </a:endParaRP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8722F292-BB2F-4786-ADC4-716D8F35B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4882058" y="443198"/>
            <a:ext cx="6660000" cy="5760000"/>
          </a:xfrm>
          <a:custGeom>
            <a:avLst/>
            <a:gdLst>
              <a:gd name="connsiteX0" fmla="*/ 0 w 6660000"/>
              <a:gd name="connsiteY0" fmla="*/ 0 h 5760000"/>
              <a:gd name="connsiteX1" fmla="*/ 6660000 w 6660000"/>
              <a:gd name="connsiteY1" fmla="*/ 0 h 5760000"/>
              <a:gd name="connsiteX2" fmla="*/ 6660000 w 6660000"/>
              <a:gd name="connsiteY2" fmla="*/ 5760000 h 5760000"/>
              <a:gd name="connsiteX3" fmla="*/ 0 w 6660000"/>
              <a:gd name="connsiteY3" fmla="*/ 5760000 h 5760000"/>
              <a:gd name="connsiteX4" fmla="*/ 0 w 6660000"/>
              <a:gd name="connsiteY4" fmla="*/ 0 h 5760000"/>
              <a:gd name="connsiteX0" fmla="*/ 6660000 w 6751440"/>
              <a:gd name="connsiteY0" fmla="*/ 0 h 5760000"/>
              <a:gd name="connsiteX1" fmla="*/ 6660000 w 6751440"/>
              <a:gd name="connsiteY1" fmla="*/ 5760000 h 5760000"/>
              <a:gd name="connsiteX2" fmla="*/ 0 w 6751440"/>
              <a:gd name="connsiteY2" fmla="*/ 5760000 h 5760000"/>
              <a:gd name="connsiteX3" fmla="*/ 0 w 6751440"/>
              <a:gd name="connsiteY3" fmla="*/ 0 h 5760000"/>
              <a:gd name="connsiteX4" fmla="*/ 6751440 w 6751440"/>
              <a:gd name="connsiteY4" fmla="*/ 91440 h 5760000"/>
              <a:gd name="connsiteX0" fmla="*/ 6660000 w 6660000"/>
              <a:gd name="connsiteY0" fmla="*/ 0 h 5760000"/>
              <a:gd name="connsiteX1" fmla="*/ 6660000 w 6660000"/>
              <a:gd name="connsiteY1" fmla="*/ 5760000 h 5760000"/>
              <a:gd name="connsiteX2" fmla="*/ 0 w 6660000"/>
              <a:gd name="connsiteY2" fmla="*/ 5760000 h 5760000"/>
              <a:gd name="connsiteX3" fmla="*/ 0 w 6660000"/>
              <a:gd name="connsiteY3" fmla="*/ 0 h 5760000"/>
              <a:gd name="connsiteX4" fmla="*/ 5068690 w 6660000"/>
              <a:gd name="connsiteY4" fmla="*/ 224790 h 5760000"/>
              <a:gd name="connsiteX0" fmla="*/ 6660000 w 6660000"/>
              <a:gd name="connsiteY0" fmla="*/ 0 h 5760000"/>
              <a:gd name="connsiteX1" fmla="*/ 6660000 w 6660000"/>
              <a:gd name="connsiteY1" fmla="*/ 5760000 h 5760000"/>
              <a:gd name="connsiteX2" fmla="*/ 0 w 6660000"/>
              <a:gd name="connsiteY2" fmla="*/ 5760000 h 5760000"/>
              <a:gd name="connsiteX3" fmla="*/ 0 w 6660000"/>
              <a:gd name="connsiteY3" fmla="*/ 0 h 5760000"/>
              <a:gd name="connsiteX0" fmla="*/ 6660000 w 6660000"/>
              <a:gd name="connsiteY0" fmla="*/ 5760000 h 5760000"/>
              <a:gd name="connsiteX1" fmla="*/ 0 w 6660000"/>
              <a:gd name="connsiteY1" fmla="*/ 5760000 h 5760000"/>
              <a:gd name="connsiteX2" fmla="*/ 0 w 6660000"/>
              <a:gd name="connsiteY2" fmla="*/ 0 h 57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0000" h="5760000">
                <a:moveTo>
                  <a:pt x="6660000" y="5760000"/>
                </a:moveTo>
                <a:lnTo>
                  <a:pt x="0" y="576000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7387E3-D54B-3DC9-AE74-7989A0505CB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952" r="26010" b="1"/>
          <a:stretch>
            <a:fillRect/>
          </a:stretch>
        </p:blipFill>
        <p:spPr>
          <a:xfrm>
            <a:off x="4979987" y="540033"/>
            <a:ext cx="6671025" cy="5775279"/>
          </a:xfrm>
          <a:prstGeom prst="rect">
            <a:avLst/>
          </a:prstGeom>
        </p:spPr>
      </p:pic>
      <p:sp>
        <p:nvSpPr>
          <p:cNvPr id="15" name="Rectangle 5">
            <a:extLst>
              <a:ext uri="{FF2B5EF4-FFF2-40B4-BE49-F238E27FC236}">
                <a16:creationId xmlns:a16="http://schemas.microsoft.com/office/drawing/2014/main" id="{1E666EE2-AC41-4D5F-8602-4A85B83B4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4882058" y="6203198"/>
            <a:ext cx="6660000" cy="0"/>
          </a:xfrm>
          <a:custGeom>
            <a:avLst/>
            <a:gdLst>
              <a:gd name="connsiteX0" fmla="*/ 0 w 6660000"/>
              <a:gd name="connsiteY0" fmla="*/ 0 h 5760000"/>
              <a:gd name="connsiteX1" fmla="*/ 6660000 w 6660000"/>
              <a:gd name="connsiteY1" fmla="*/ 0 h 5760000"/>
              <a:gd name="connsiteX2" fmla="*/ 6660000 w 6660000"/>
              <a:gd name="connsiteY2" fmla="*/ 5760000 h 5760000"/>
              <a:gd name="connsiteX3" fmla="*/ 0 w 6660000"/>
              <a:gd name="connsiteY3" fmla="*/ 5760000 h 5760000"/>
              <a:gd name="connsiteX4" fmla="*/ 0 w 6660000"/>
              <a:gd name="connsiteY4" fmla="*/ 0 h 5760000"/>
              <a:gd name="connsiteX0" fmla="*/ 6660000 w 6751440"/>
              <a:gd name="connsiteY0" fmla="*/ 0 h 5760000"/>
              <a:gd name="connsiteX1" fmla="*/ 6660000 w 6751440"/>
              <a:gd name="connsiteY1" fmla="*/ 5760000 h 5760000"/>
              <a:gd name="connsiteX2" fmla="*/ 0 w 6751440"/>
              <a:gd name="connsiteY2" fmla="*/ 5760000 h 5760000"/>
              <a:gd name="connsiteX3" fmla="*/ 0 w 6751440"/>
              <a:gd name="connsiteY3" fmla="*/ 0 h 5760000"/>
              <a:gd name="connsiteX4" fmla="*/ 6751440 w 6751440"/>
              <a:gd name="connsiteY4" fmla="*/ 91440 h 5760000"/>
              <a:gd name="connsiteX0" fmla="*/ 6660000 w 6660000"/>
              <a:gd name="connsiteY0" fmla="*/ 0 h 5760000"/>
              <a:gd name="connsiteX1" fmla="*/ 6660000 w 6660000"/>
              <a:gd name="connsiteY1" fmla="*/ 5760000 h 5760000"/>
              <a:gd name="connsiteX2" fmla="*/ 0 w 6660000"/>
              <a:gd name="connsiteY2" fmla="*/ 5760000 h 5760000"/>
              <a:gd name="connsiteX3" fmla="*/ 0 w 6660000"/>
              <a:gd name="connsiteY3" fmla="*/ 0 h 5760000"/>
              <a:gd name="connsiteX4" fmla="*/ 5068690 w 6660000"/>
              <a:gd name="connsiteY4" fmla="*/ 224790 h 5760000"/>
              <a:gd name="connsiteX0" fmla="*/ 6660000 w 6660000"/>
              <a:gd name="connsiteY0" fmla="*/ 0 h 5760000"/>
              <a:gd name="connsiteX1" fmla="*/ 6660000 w 6660000"/>
              <a:gd name="connsiteY1" fmla="*/ 5760000 h 5760000"/>
              <a:gd name="connsiteX2" fmla="*/ 0 w 6660000"/>
              <a:gd name="connsiteY2" fmla="*/ 5760000 h 5760000"/>
              <a:gd name="connsiteX3" fmla="*/ 0 w 6660000"/>
              <a:gd name="connsiteY3" fmla="*/ 0 h 5760000"/>
              <a:gd name="connsiteX0" fmla="*/ 6660000 w 6660000"/>
              <a:gd name="connsiteY0" fmla="*/ 5760000 h 5760000"/>
              <a:gd name="connsiteX1" fmla="*/ 0 w 6660000"/>
              <a:gd name="connsiteY1" fmla="*/ 5760000 h 5760000"/>
              <a:gd name="connsiteX2" fmla="*/ 0 w 6660000"/>
              <a:gd name="connsiteY2" fmla="*/ 0 h 5760000"/>
              <a:gd name="connsiteX0" fmla="*/ 6660000 w 6660000"/>
              <a:gd name="connsiteY0" fmla="*/ 0 h 0"/>
              <a:gd name="connsiteX1" fmla="*/ 0 w 66600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660000">
                <a:moveTo>
                  <a:pt x="6660000" y="0"/>
                </a:moveTo>
                <a:lnTo>
                  <a:pt x="0" y="0"/>
                </a:lnTo>
              </a:path>
            </a:pathLst>
          </a:custGeom>
          <a:solidFill>
            <a:schemeClr val="tx2">
              <a:alpha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8009D30C-C51F-4809-83DD-C2F58649B2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1542058" y="443198"/>
            <a:ext cx="0" cy="5760000"/>
          </a:xfrm>
          <a:custGeom>
            <a:avLst/>
            <a:gdLst>
              <a:gd name="connsiteX0" fmla="*/ 0 w 6660000"/>
              <a:gd name="connsiteY0" fmla="*/ 0 h 5760000"/>
              <a:gd name="connsiteX1" fmla="*/ 6660000 w 6660000"/>
              <a:gd name="connsiteY1" fmla="*/ 0 h 5760000"/>
              <a:gd name="connsiteX2" fmla="*/ 6660000 w 6660000"/>
              <a:gd name="connsiteY2" fmla="*/ 5760000 h 5760000"/>
              <a:gd name="connsiteX3" fmla="*/ 0 w 6660000"/>
              <a:gd name="connsiteY3" fmla="*/ 5760000 h 5760000"/>
              <a:gd name="connsiteX4" fmla="*/ 0 w 6660000"/>
              <a:gd name="connsiteY4" fmla="*/ 0 h 5760000"/>
              <a:gd name="connsiteX0" fmla="*/ 6660000 w 6751440"/>
              <a:gd name="connsiteY0" fmla="*/ 0 h 5760000"/>
              <a:gd name="connsiteX1" fmla="*/ 6660000 w 6751440"/>
              <a:gd name="connsiteY1" fmla="*/ 5760000 h 5760000"/>
              <a:gd name="connsiteX2" fmla="*/ 0 w 6751440"/>
              <a:gd name="connsiteY2" fmla="*/ 5760000 h 5760000"/>
              <a:gd name="connsiteX3" fmla="*/ 0 w 6751440"/>
              <a:gd name="connsiteY3" fmla="*/ 0 h 5760000"/>
              <a:gd name="connsiteX4" fmla="*/ 6751440 w 6751440"/>
              <a:gd name="connsiteY4" fmla="*/ 91440 h 5760000"/>
              <a:gd name="connsiteX0" fmla="*/ 6660000 w 6660000"/>
              <a:gd name="connsiteY0" fmla="*/ 0 h 5760000"/>
              <a:gd name="connsiteX1" fmla="*/ 6660000 w 6660000"/>
              <a:gd name="connsiteY1" fmla="*/ 5760000 h 5760000"/>
              <a:gd name="connsiteX2" fmla="*/ 0 w 6660000"/>
              <a:gd name="connsiteY2" fmla="*/ 5760000 h 5760000"/>
              <a:gd name="connsiteX3" fmla="*/ 0 w 6660000"/>
              <a:gd name="connsiteY3" fmla="*/ 0 h 5760000"/>
              <a:gd name="connsiteX4" fmla="*/ 5068690 w 6660000"/>
              <a:gd name="connsiteY4" fmla="*/ 224790 h 5760000"/>
              <a:gd name="connsiteX0" fmla="*/ 6660000 w 6660000"/>
              <a:gd name="connsiteY0" fmla="*/ 0 h 5760000"/>
              <a:gd name="connsiteX1" fmla="*/ 6660000 w 6660000"/>
              <a:gd name="connsiteY1" fmla="*/ 5760000 h 5760000"/>
              <a:gd name="connsiteX2" fmla="*/ 0 w 6660000"/>
              <a:gd name="connsiteY2" fmla="*/ 5760000 h 5760000"/>
              <a:gd name="connsiteX3" fmla="*/ 0 w 6660000"/>
              <a:gd name="connsiteY3" fmla="*/ 0 h 5760000"/>
              <a:gd name="connsiteX0" fmla="*/ 6660000 w 6660000"/>
              <a:gd name="connsiteY0" fmla="*/ 5760000 h 5760000"/>
              <a:gd name="connsiteX1" fmla="*/ 0 w 6660000"/>
              <a:gd name="connsiteY1" fmla="*/ 5760000 h 5760000"/>
              <a:gd name="connsiteX2" fmla="*/ 0 w 6660000"/>
              <a:gd name="connsiteY2" fmla="*/ 0 h 5760000"/>
              <a:gd name="connsiteX0" fmla="*/ 0 w 0"/>
              <a:gd name="connsiteY0" fmla="*/ 5760000 h 5760000"/>
              <a:gd name="connsiteX1" fmla="*/ 0 w 0"/>
              <a:gd name="connsiteY1" fmla="*/ 0 h 57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0000">
                <a:moveTo>
                  <a:pt x="0" y="5760000"/>
                </a:moveTo>
                <a:lnTo>
                  <a:pt x="0" y="0"/>
                </a:lnTo>
              </a:path>
            </a:pathLst>
          </a:custGeom>
          <a:solidFill>
            <a:schemeClr val="tx2">
              <a:alpha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5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EA7E4-A8D3-AEDC-6B91-0670E45EC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b="1" dirty="0"/>
              <a:t>فضيلة الصمت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7296D-5F5E-0CFF-3797-02709B45C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0" y="1790700"/>
            <a:ext cx="10026650" cy="3823519"/>
          </a:xfrm>
        </p:spPr>
        <p:txBody>
          <a:bodyPr>
            <a:noAutofit/>
          </a:bodyPr>
          <a:lstStyle/>
          <a:p>
            <a:pPr algn="just" rtl="1"/>
            <a:r>
              <a:rPr lang="ar-JO" sz="3200" dirty="0">
                <a:latin typeface="Arial Rounded MT Bold" panose="020F0704030504030204" pitchFamily="34" charset="0"/>
              </a:rPr>
              <a:t>تُعرف القديسة ماري </a:t>
            </a:r>
            <a:r>
              <a:rPr lang="ar-JO" sz="3200" dirty="0" err="1">
                <a:latin typeface="Arial Rounded MT Bold" panose="020F0704030504030204" pitchFamily="34" charset="0"/>
              </a:rPr>
              <a:t>ألفونسين</a:t>
            </a:r>
            <a:r>
              <a:rPr lang="ar-JO" sz="3200" dirty="0">
                <a:latin typeface="Arial Rounded MT Bold" panose="020F0704030504030204" pitchFamily="34" charset="0"/>
              </a:rPr>
              <a:t> بفضائل الصمت والاتضاع والتقوى العميقة، حيث عاشت حياة الإيمان العميق منذ طفولتها، واختارت أن تكون أداة سلام ونور في العالم.</a:t>
            </a:r>
          </a:p>
          <a:p>
            <a:pPr algn="just" rtl="1"/>
            <a:r>
              <a:rPr lang="ar-JO" sz="3200" dirty="0">
                <a:latin typeface="Arial Rounded MT Bold" panose="020F0704030504030204" pitchFamily="34" charset="0"/>
              </a:rPr>
              <a:t> يُشار إلى أن الصمت كان جزءًا أساسيًا من فضائلها، ويُفهم من كتاباتها وكلماتها أن الصمت يجمع وينفع، ويُعلي من شأن الرغبة في الصلاة المستمرة والوداعة والفرح الداخلي</a:t>
            </a:r>
            <a:endParaRPr lang="en-US" sz="3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304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9F5FE0-EBCF-4A14-AF3D-1ADCD6443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religious figure on a cross&#10;&#10;AI-generated content may be incorrect.">
            <a:extLst>
              <a:ext uri="{FF2B5EF4-FFF2-40B4-BE49-F238E27FC236}">
                <a16:creationId xmlns:a16="http://schemas.microsoft.com/office/drawing/2014/main" id="{042B0B80-F3D9-DB7B-DC11-EC54FB1CB9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393" r="-1" b="-1"/>
          <a:stretch>
            <a:fillRect/>
          </a:stretch>
        </p:blipFill>
        <p:spPr>
          <a:xfrm>
            <a:off x="819150" y="1373698"/>
            <a:ext cx="4457701" cy="4009001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F317F28-4F22-85E6-B5CE-3B57D1918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987423"/>
            <a:ext cx="5555012" cy="4781552"/>
          </a:xfrm>
        </p:spPr>
        <p:txBody>
          <a:bodyPr>
            <a:normAutofit/>
          </a:bodyPr>
          <a:lstStyle/>
          <a:p>
            <a:pPr algn="r" rtl="1"/>
            <a:r>
              <a:rPr lang="ar-JO" sz="2800" b="1" dirty="0">
                <a:latin typeface="Arial Rounded MT Bold" panose="020F0704030504030204" pitchFamily="34" charset="0"/>
              </a:rPr>
              <a:t>علاقة الصمت بالفضائل:</a:t>
            </a:r>
            <a:r>
              <a:rPr lang="ar-JO" sz="2800" dirty="0">
                <a:latin typeface="Arial Rounded MT Bold" panose="020F0704030504030204" pitchFamily="34" charset="0"/>
              </a:rPr>
              <a:t> ارتبط الصمت لديها بالفضائل المسيحية الأخرى مثل الرغبة في الصلاة المستمرة، والوداعة، والفرح الداخلي، والاتضاع الحقيقي.</a:t>
            </a:r>
          </a:p>
          <a:p>
            <a:pPr algn="r" rtl="1"/>
            <a:r>
              <a:rPr lang="ar-JO" sz="2800" b="1" dirty="0">
                <a:latin typeface="Arial Rounded MT Bold" panose="020F0704030504030204" pitchFamily="34" charset="0"/>
              </a:rPr>
              <a:t>الصمت كأداة:</a:t>
            </a:r>
            <a:r>
              <a:rPr lang="ar-JO" sz="2800" dirty="0">
                <a:latin typeface="Arial Rounded MT Bold" panose="020F0704030504030204" pitchFamily="34" charset="0"/>
              </a:rPr>
              <a:t> اعتبرت أن الصمت يجمع الأفكار ويوجهها نحو الله، وأن الاتضاع الحقيقي الذي يأتي من الصمت يقتدي بالمعلم الإلهي.</a:t>
            </a:r>
          </a:p>
          <a:p>
            <a:pPr algn="r"/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518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2BA49-BDAA-4FD9-F627-1EE2949A4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/>
            <a:r>
              <a:rPr lang="ar-JO" b="1" dirty="0"/>
              <a:t>الصمت كتعبير عن التواضع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69283-CE97-CD4F-FD33-4F2908479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rtl="1">
              <a:buNone/>
            </a:pPr>
            <a:endParaRPr lang="ar-JO" sz="2400" dirty="0"/>
          </a:p>
          <a:p>
            <a:pPr algn="just" rtl="1"/>
            <a:r>
              <a:rPr lang="ar-JO" sz="2400" dirty="0">
                <a:latin typeface="Arial Rounded MT Bold" panose="020F0704030504030204" pitchFamily="34" charset="0"/>
              </a:rPr>
              <a:t>ترتبط القديسة ماري </a:t>
            </a:r>
            <a:r>
              <a:rPr lang="ar-JO" sz="2400" dirty="0" err="1">
                <a:latin typeface="Arial Rounded MT Bold" panose="020F0704030504030204" pitchFamily="34" charset="0"/>
              </a:rPr>
              <a:t>ألفونسين</a:t>
            </a:r>
            <a:r>
              <a:rPr lang="ar-JO" sz="2400" dirty="0">
                <a:latin typeface="Arial Rounded MT Bold" panose="020F0704030504030204" pitchFamily="34" charset="0"/>
              </a:rPr>
              <a:t> بالصمت من خلال التواضع الداخلي والاتّضاع الروحي، حيث يعتبر الصمت أداة للتعامل مع العالم والاتصال بالله.</a:t>
            </a:r>
          </a:p>
          <a:p>
            <a:pPr algn="just" rtl="1"/>
            <a:r>
              <a:rPr lang="ar-JO" sz="2400" dirty="0">
                <a:latin typeface="Arial Rounded MT Bold" panose="020F0704030504030204" pitchFamily="34" charset="0"/>
              </a:rPr>
              <a:t>يؤكد تعاليمها على أن هذه الفضائل تجلب النعم العظيمة، مثل الرغبة في الصلاة المستمرّة، ووداعة القلب، والفرح الداخلي، والأمانة، والتواضع الحقيقي</a:t>
            </a:r>
            <a:endParaRPr lang="en-US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042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9890C-7224-ED01-E879-815591AA7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JO" b="1" dirty="0"/>
              <a:t>الصمت كطريق للحكمة والتأمل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DE983-D84B-64DD-08FB-96FBD3E86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JO" sz="2400" dirty="0">
                <a:latin typeface="Arial Rounded MT Bold" panose="020F0704030504030204" pitchFamily="34" charset="0"/>
              </a:rPr>
              <a:t>يشجع الصمت على التأمل، حيث يقلل من الكلام ويركز على الحكمة.</a:t>
            </a:r>
          </a:p>
          <a:p>
            <a:pPr algn="just" rtl="1"/>
            <a:endParaRPr lang="ar-JO" sz="2400" dirty="0">
              <a:latin typeface="Arial Rounded MT Bold" panose="020F0704030504030204" pitchFamily="34" charset="0"/>
            </a:endParaRPr>
          </a:p>
          <a:p>
            <a:pPr marL="0" indent="0" algn="just" rtl="1">
              <a:buNone/>
            </a:pPr>
            <a:r>
              <a:rPr lang="ar-JO" sz="2400" b="1" dirty="0">
                <a:latin typeface="Arial Rounded MT Bold" panose="020F0704030504030204" pitchFamily="34" charset="0"/>
              </a:rPr>
              <a:t>الصمت كجزء من حياة القديسة ماري </a:t>
            </a:r>
            <a:r>
              <a:rPr lang="ar-JO" sz="2400" b="1" dirty="0" err="1">
                <a:latin typeface="Arial Rounded MT Bold" panose="020F0704030504030204" pitchFamily="34" charset="0"/>
              </a:rPr>
              <a:t>ألفونسين</a:t>
            </a:r>
            <a:r>
              <a:rPr lang="ar-JO" sz="2400" b="1" dirty="0">
                <a:latin typeface="Arial Rounded MT Bold" panose="020F0704030504030204" pitchFamily="34" charset="0"/>
              </a:rPr>
              <a:t>:</a:t>
            </a:r>
          </a:p>
          <a:p>
            <a:pPr algn="just" rtl="1"/>
            <a:r>
              <a:rPr lang="ar-JO" sz="2400" dirty="0">
                <a:latin typeface="Arial Rounded MT Bold" panose="020F0704030504030204" pitchFamily="34" charset="0"/>
              </a:rPr>
              <a:t>لا يُعد الصمت هدفاً نهائياً، بل أداة لتحقيق السلام الداخلي والسلام مع الآخرين.</a:t>
            </a:r>
          </a:p>
          <a:p>
            <a:pPr algn="just" rtl="1"/>
            <a:r>
              <a:rPr lang="ar-JO" sz="2400" dirty="0">
                <a:latin typeface="Arial Rounded MT Bold" panose="020F0704030504030204" pitchFamily="34" charset="0"/>
              </a:rPr>
              <a:t>قد يُنظر إلى الصمت كطريقة للتعبير عن الإيمان العميق، حيث يُشكل أساساً للإيمان والعمل الروحي</a:t>
            </a:r>
            <a:endParaRPr lang="en-US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372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7ED67-90B3-3F00-171D-4A399F944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b="1" dirty="0"/>
              <a:t>أهمية الصمت في المسيحية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96C59-CFC7-9DC7-38D4-4AD527F09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b="1" dirty="0"/>
              <a:t>فرصة للتأمل والصلاة:</a:t>
            </a:r>
            <a:r>
              <a:rPr lang="ar-JO" dirty="0"/>
              <a:t> يوفّر الصمت مساحة للتأمل في كلمة الله وحفظها في القلب، مثلما فعلت القديسة مريم.</a:t>
            </a:r>
          </a:p>
          <a:p>
            <a:pPr algn="r" rtl="1"/>
            <a:r>
              <a:rPr lang="ar-JO" b="1" dirty="0"/>
              <a:t>الاستماع إلى الله:</a:t>
            </a:r>
            <a:r>
              <a:rPr lang="ar-JO" dirty="0"/>
              <a:t> يساعد الاستماع في الصمت على إزالة ضوضاء الأفكار والمخاوف، مما يسمح بسماع صوت الله والتواصل معه.</a:t>
            </a:r>
          </a:p>
          <a:p>
            <a:pPr algn="r" rtl="1"/>
            <a:r>
              <a:rPr lang="ar-JO" b="1" dirty="0"/>
              <a:t>التحكم في الكلام:</a:t>
            </a:r>
            <a:r>
              <a:rPr lang="ar-JO" dirty="0"/>
              <a:t> يعلّم الصمت الحكمة في الكلام، ويمنع الاستجابة السريعة أو الاندفاعية، ويساعد على التركيز على الأمور الهامة.</a:t>
            </a:r>
          </a:p>
          <a:p>
            <a:pPr algn="r" rtl="1"/>
            <a:r>
              <a:rPr lang="ar-JO" b="1" dirty="0"/>
              <a:t>النمو الروحي:</a:t>
            </a:r>
            <a:r>
              <a:rPr lang="ar-JO" dirty="0"/>
              <a:t> يساهم الصمت في النمو الروحي والاتحاد بالله، ويمكّن الشخص من عيش حياته في محضر الله.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670513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Leaf">
      <a:dk1>
        <a:sysClr val="windowText" lastClr="000000"/>
      </a:dk1>
      <a:lt1>
        <a:sysClr val="window" lastClr="FFFFFF"/>
      </a:lt1>
      <a:dk2>
        <a:srgbClr val="732124"/>
      </a:dk2>
      <a:lt2>
        <a:srgbClr val="F0EDE5"/>
      </a:lt2>
      <a:accent1>
        <a:srgbClr val="D34817"/>
      </a:accent1>
      <a:accent2>
        <a:srgbClr val="A68D65"/>
      </a:accent2>
      <a:accent3>
        <a:srgbClr val="728377"/>
      </a:accent3>
      <a:accent4>
        <a:srgbClr val="B4797B"/>
      </a:accent4>
      <a:accent5>
        <a:srgbClr val="CE8439"/>
      </a:accent5>
      <a:accent6>
        <a:srgbClr val="CF3A2A"/>
      </a:accent6>
      <a:hlink>
        <a:srgbClr val="D06853"/>
      </a:hlink>
      <a:folHlink>
        <a:srgbClr val="B67779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5126FD-8B44-46F3-BEB2-D5456E76919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70C3F92-C0AD-4E73-8A22-9D413A456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21420E-D6CD-4398-9C5C-03FBF68874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{8D42EFDE-F9FD-474F-BAC5-1C4978847F63}TF385b1cbf-3839-423f-83d2-95cf4a9c3729fd5865f9_win32-20bec0195517</Template>
  <TotalTime>70</TotalTime>
  <Words>764</Words>
  <Application>Microsoft Office PowerPoint</Application>
  <PresentationFormat>Widescreen</PresentationFormat>
  <Paragraphs>52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Rounded MT Bold</vt:lpstr>
      <vt:lpstr>Avenir Next LT Pro Light</vt:lpstr>
      <vt:lpstr>Calibri</vt:lpstr>
      <vt:lpstr>Rockwell Nova Light</vt:lpstr>
      <vt:lpstr>Wingdings</vt:lpstr>
      <vt:lpstr>LeafVTI</vt:lpstr>
      <vt:lpstr>ماري ألفونسين</vt:lpstr>
      <vt:lpstr>مقدمة</vt:lpstr>
      <vt:lpstr>حياتها</vt:lpstr>
      <vt:lpstr>PowerPoint Presentation</vt:lpstr>
      <vt:lpstr>فضيلة الصمت</vt:lpstr>
      <vt:lpstr>PowerPoint Presentation</vt:lpstr>
      <vt:lpstr>الصمت كتعبير عن التواضع</vt:lpstr>
      <vt:lpstr>الصمت كطريق للحكمة والتأمل </vt:lpstr>
      <vt:lpstr>أهمية الصمت في المسيحية</vt:lpstr>
      <vt:lpstr>كيف تمارس الصمت بفعالية في حياتك</vt:lpstr>
      <vt:lpstr>ماذا افعل في حياتي اليومية لأعيش هذه الفضيلة</vt:lpstr>
      <vt:lpstr>- حين كنت أتأمّل عظم سموّ فضائل أمّي مريم، وكنت أخجل من عدم اقتدائي بفضائلها. فصرت أطلب منها نعمة فعّالة تجعلني أقتدي بها في الحياة الباقية من عمري ......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reem massarweh</dc:creator>
  <cp:lastModifiedBy>reem massarweh</cp:lastModifiedBy>
  <cp:revision>3</cp:revision>
  <dcterms:created xsi:type="dcterms:W3CDTF">2025-11-23T17:46:23Z</dcterms:created>
  <dcterms:modified xsi:type="dcterms:W3CDTF">2025-11-23T19:01:49Z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