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Beiruti Black" panose="020B0604020202020204" charset="-78"/>
      <p:bold r:id="rId9"/>
    </p:embeddedFont>
    <p:embeddedFont>
      <p:font typeface="El Messiri SemiBold" panose="020B0604020202020204" charset="-78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909cbd8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0" name="Google Shape;60;g39909cbd8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29e56d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7" name="Google Shape;67;g3a29e56d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29e56d8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4" name="Google Shape;74;g3a29e56d8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29e56d8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1" name="Google Shape;81;g3a29e56d88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29e56d88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8" name="Google Shape;88;g3a29e56d88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1698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874325" y="801575"/>
            <a:ext cx="5009925" cy="1462925"/>
          </a:xfrm>
          <a:prstGeom prst="flowChartPunchedTape">
            <a:avLst/>
          </a:prstGeom>
          <a:solidFill>
            <a:srgbClr val="6A789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El Messiri SemiBold"/>
              <a:ea typeface="El Messiri SemiBold"/>
              <a:cs typeface="El Messiri SemiBold"/>
              <a:sym typeface="El Messiri SemiBold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El Messiri SemiBold"/>
              <a:ea typeface="El Messiri SemiBold"/>
              <a:cs typeface="El Messiri SemiBold"/>
              <a:sym typeface="El Messiri SemiBold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086338" y="29658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El Messiri SemiBold"/>
                <a:ea typeface="El Messiri SemiBold"/>
                <a:cs typeface="El Messiri SemiBold"/>
                <a:sym typeface="El Messiri SemiBold"/>
              </a:rPr>
              <a:t>اعداد الطالب: </a:t>
            </a:r>
            <a:r>
              <a:rPr lang="en-GB" sz="2000" dirty="0" err="1">
                <a:solidFill>
                  <a:schemeClr val="dk1"/>
                </a:solidFill>
                <a:latin typeface="El Messiri SemiBold"/>
                <a:ea typeface="El Messiri SemiBold"/>
                <a:cs typeface="El Messiri SemiBold"/>
                <a:sym typeface="El Messiri SemiBold"/>
              </a:rPr>
              <a:t>نصر</a:t>
            </a:r>
            <a:r>
              <a:rPr lang="en-GB" sz="2000" dirty="0">
                <a:solidFill>
                  <a:schemeClr val="dk1"/>
                </a:solidFill>
                <a:latin typeface="El Messiri SemiBold"/>
                <a:ea typeface="El Messiri SemiBold"/>
                <a:cs typeface="El Messiri SemiBold"/>
                <a:sym typeface="El Messiri SemiBold"/>
              </a:rPr>
              <a:t> زينة </a:t>
            </a:r>
            <a:endParaRPr sz="2000" dirty="0">
              <a:solidFill>
                <a:schemeClr val="dk1"/>
              </a:solidFill>
              <a:latin typeface="El Messiri SemiBold"/>
              <a:ea typeface="El Messiri SemiBold"/>
              <a:cs typeface="El Messiri SemiBold"/>
              <a:sym typeface="El Messiri SemiBold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El Messiri SemiBold"/>
                <a:ea typeface="El Messiri SemiBold"/>
                <a:cs typeface="El Messiri SemiBold"/>
                <a:sym typeface="El Messiri SemiBold"/>
              </a:rPr>
              <a:t>الصف: الخامس ج</a:t>
            </a:r>
            <a:endParaRPr sz="1900" dirty="0"/>
          </a:p>
        </p:txBody>
      </p:sp>
      <p:sp>
        <p:nvSpPr>
          <p:cNvPr id="57" name="Google Shape;57;p13"/>
          <p:cNvSpPr txBox="1"/>
          <p:nvPr/>
        </p:nvSpPr>
        <p:spPr>
          <a:xfrm rot="1277">
            <a:off x="3553733" y="1012305"/>
            <a:ext cx="56511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lt1"/>
                </a:solidFill>
                <a:latin typeface="Beiruti Black"/>
                <a:ea typeface="Beiruti Black"/>
                <a:cs typeface="Beiruti Black"/>
                <a:sym typeface="Beiruti Black"/>
              </a:rPr>
              <a:t>الأم ماري ألفونسين</a:t>
            </a:r>
            <a:endParaRPr sz="4700">
              <a:solidFill>
                <a:schemeClr val="lt1"/>
              </a:solidFill>
              <a:latin typeface="Beiruti Black"/>
              <a:ea typeface="Beiruti Black"/>
              <a:cs typeface="Beiruti Black"/>
              <a:sym typeface="Beiruti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من هي القديسة ماري ألفونسين؟</a:t>
            </a:r>
            <a:endParaRPr b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9144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 sz="2400" dirty="0">
                <a:solidFill>
                  <a:schemeClr val="tx1"/>
                </a:solidFill>
              </a:rPr>
              <a:t>اسمها الحقيقي سلطانة 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 sz="2400" dirty="0">
                <a:solidFill>
                  <a:schemeClr val="tx1"/>
                </a:solidFill>
              </a:rPr>
              <a:t>ولدت في القدس </a:t>
            </a:r>
            <a:r>
              <a:rPr lang="en-GB" sz="2400" dirty="0" err="1">
                <a:solidFill>
                  <a:schemeClr val="tx1"/>
                </a:solidFill>
              </a:rPr>
              <a:t>عام</a:t>
            </a:r>
            <a:r>
              <a:rPr lang="en-GB" sz="2400" dirty="0">
                <a:solidFill>
                  <a:schemeClr val="tx1"/>
                </a:solidFill>
              </a:rPr>
              <a:t> 1843 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 sz="2400" dirty="0" err="1">
                <a:solidFill>
                  <a:schemeClr val="tx1"/>
                </a:solidFill>
              </a:rPr>
              <a:t>نشأت</a:t>
            </a:r>
            <a:r>
              <a:rPr lang="en-GB" sz="2400" dirty="0">
                <a:solidFill>
                  <a:schemeClr val="tx1"/>
                </a:solidFill>
              </a:rPr>
              <a:t> في </a:t>
            </a:r>
            <a:r>
              <a:rPr lang="en-GB" sz="2400" dirty="0" err="1">
                <a:solidFill>
                  <a:schemeClr val="tx1"/>
                </a:solidFill>
              </a:rPr>
              <a:t>عائلة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متدينة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جداً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 sz="2400" dirty="0">
                <a:solidFill>
                  <a:schemeClr val="tx1"/>
                </a:solidFill>
              </a:rPr>
              <a:t>كانت </a:t>
            </a:r>
            <a:r>
              <a:rPr lang="en-GB" sz="2400" dirty="0" err="1">
                <a:solidFill>
                  <a:schemeClr val="tx1"/>
                </a:solidFill>
              </a:rPr>
              <a:t>طفلة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تحب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الصلاة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كثيراً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 sz="2400" dirty="0" err="1">
                <a:solidFill>
                  <a:schemeClr val="tx1"/>
                </a:solidFill>
              </a:rPr>
              <a:t>شعرت</a:t>
            </a:r>
            <a:r>
              <a:rPr lang="en-GB" sz="2400" dirty="0">
                <a:solidFill>
                  <a:schemeClr val="tx1"/>
                </a:solidFill>
              </a:rPr>
              <a:t> في </a:t>
            </a:r>
            <a:r>
              <a:rPr lang="en-GB" sz="2400" dirty="0" err="1">
                <a:solidFill>
                  <a:schemeClr val="tx1"/>
                </a:solidFill>
              </a:rPr>
              <a:t>قلبها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بأن</a:t>
            </a:r>
            <a:r>
              <a:rPr lang="en-GB" sz="2400" dirty="0">
                <a:solidFill>
                  <a:schemeClr val="tx1"/>
                </a:solidFill>
              </a:rPr>
              <a:t> الله </a:t>
            </a:r>
            <a:r>
              <a:rPr lang="en-GB" sz="2400" dirty="0" err="1">
                <a:solidFill>
                  <a:schemeClr val="tx1"/>
                </a:solidFill>
              </a:rPr>
              <a:t>يدعوها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لتخدمه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4356475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486900" y="292850"/>
            <a:ext cx="5345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خدمتها وإيمانها</a:t>
            </a:r>
            <a:endParaRPr b="1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994550" y="1175250"/>
            <a:ext cx="51495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كانت مُدرسة للغة العربية</a:t>
            </a:r>
            <a:endParaRPr sz="2400" dirty="0">
              <a:solidFill>
                <a:schemeClr val="tx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أسسّت رهبنة راهبات الوردية بعدما ظهرت لها مريم العذراء وطلبت منها ذلك لخدمة الكنيسة ونشر صلاة الوردية </a:t>
            </a:r>
            <a:endParaRPr sz="2400" dirty="0">
              <a:solidFill>
                <a:schemeClr val="tx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كانت الأم ماري ألفونسين ت</a:t>
            </a:r>
            <a:r>
              <a:rPr lang="ar-JO" sz="2400" dirty="0">
                <a:solidFill>
                  <a:schemeClr val="tx1"/>
                </a:solidFill>
              </a:rPr>
              <a:t>ُ</a:t>
            </a:r>
            <a:r>
              <a:rPr lang="en-GB" sz="2400" dirty="0">
                <a:solidFill>
                  <a:schemeClr val="tx1"/>
                </a:solidFill>
              </a:rPr>
              <a:t>حب و ت</a:t>
            </a:r>
            <a:r>
              <a:rPr lang="ar-JO" sz="2400" dirty="0">
                <a:solidFill>
                  <a:schemeClr val="tx1"/>
                </a:solidFill>
              </a:rPr>
              <a:t>ُ</a:t>
            </a:r>
            <a:r>
              <a:rPr lang="en-GB" sz="2400" dirty="0">
                <a:solidFill>
                  <a:schemeClr val="tx1"/>
                </a:solidFill>
              </a:rPr>
              <a:t>كرّم العذراء مريم</a:t>
            </a:r>
            <a:r>
              <a:rPr lang="ar-JO" sz="2400" dirty="0">
                <a:solidFill>
                  <a:schemeClr val="tx1"/>
                </a:solidFill>
              </a:rPr>
              <a:t>.</a:t>
            </a:r>
            <a:endParaRPr sz="2400" dirty="0">
              <a:solidFill>
                <a:schemeClr val="tx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وقد ت</a:t>
            </a:r>
            <a:r>
              <a:rPr lang="ar-JO" sz="2400" dirty="0">
                <a:solidFill>
                  <a:schemeClr val="tx1"/>
                </a:solidFill>
              </a:rPr>
              <a:t>َ</a:t>
            </a:r>
            <a:r>
              <a:rPr lang="en-GB" sz="2400" dirty="0">
                <a:solidFill>
                  <a:schemeClr val="tx1"/>
                </a:solidFill>
              </a:rPr>
              <a:t>ميزت ب</a:t>
            </a:r>
            <a:r>
              <a:rPr lang="ar-JO" sz="2400" dirty="0">
                <a:solidFill>
                  <a:schemeClr val="tx1"/>
                </a:solidFill>
              </a:rPr>
              <a:t>ِ</a:t>
            </a:r>
            <a:r>
              <a:rPr lang="en-GB" sz="2400" dirty="0">
                <a:solidFill>
                  <a:schemeClr val="tx1"/>
                </a:solidFill>
              </a:rPr>
              <a:t>ـ</a:t>
            </a:r>
            <a:r>
              <a:rPr lang="en-GB" sz="2400" dirty="0" err="1">
                <a:solidFill>
                  <a:schemeClr val="tx1"/>
                </a:solidFill>
              </a:rPr>
              <a:t>الحب</a:t>
            </a:r>
            <a:r>
              <a:rPr lang="en-GB" sz="2400" dirty="0">
                <a:solidFill>
                  <a:schemeClr val="tx1"/>
                </a:solidFill>
              </a:rPr>
              <a:t> والتواضع والإيمان 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sz="1350" dirty="0">
              <a:solidFill>
                <a:schemeClr val="tx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0192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 أقوالها وأفكارها</a:t>
            </a:r>
            <a:endParaRPr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034650" y="1161875"/>
            <a:ext cx="5109300" cy="3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4490" algn="r" rt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0"/>
              <a:buChar char="●"/>
            </a:pPr>
            <a:r>
              <a:rPr lang="en-GB" sz="2140" dirty="0">
                <a:solidFill>
                  <a:schemeClr val="tx1"/>
                </a:solidFill>
              </a:rPr>
              <a:t>قول أعجبني:</a:t>
            </a:r>
            <a:endParaRPr sz="2140" dirty="0">
              <a:solidFill>
                <a:schemeClr val="tx1"/>
              </a:solidFill>
            </a:endParaRPr>
          </a:p>
          <a:p>
            <a:pPr marL="0" marR="0" lvl="0" indent="0" algn="r" rtl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2140" b="1" i="1" dirty="0">
                <a:solidFill>
                  <a:schemeClr val="tx1"/>
                </a:solidFill>
              </a:rPr>
              <a:t>" يجب أن نملك فضيلة عظيمة لكي نعطي منها للآخرين."</a:t>
            </a:r>
            <a:endParaRPr sz="2140" b="1" i="1" dirty="0">
              <a:solidFill>
                <a:schemeClr val="tx1"/>
              </a:solidFill>
            </a:endParaRPr>
          </a:p>
          <a:p>
            <a:pPr marL="457200" marR="0" lvl="0" indent="0" algn="r" rtl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2140" dirty="0">
              <a:solidFill>
                <a:schemeClr val="tx1"/>
              </a:solidFill>
            </a:endParaRPr>
          </a:p>
          <a:p>
            <a:pPr marL="457200" lvl="0" indent="-364490" algn="r" rtl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140"/>
              <a:buChar char="●"/>
            </a:pPr>
            <a:r>
              <a:rPr lang="en-GB" sz="2140" dirty="0">
                <a:solidFill>
                  <a:schemeClr val="tx1"/>
                </a:solidFill>
              </a:rPr>
              <a:t>تعلمت من هذا القول:</a:t>
            </a:r>
            <a:endParaRPr sz="2140" dirty="0">
              <a:solidFill>
                <a:schemeClr val="tx1"/>
              </a:solidFill>
            </a:endParaRPr>
          </a:p>
          <a:p>
            <a:pPr marL="0" lvl="0" indent="0" algn="r" rtl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2140" dirty="0">
                <a:solidFill>
                  <a:schemeClr val="tx1"/>
                </a:solidFill>
              </a:rPr>
              <a:t> أن أسعى لاكتساب الفضائل، لأن الإنسان لا يستطيع أن يعطي الآخرين شيئًا جميلًا </a:t>
            </a:r>
            <a:r>
              <a:rPr lang="ar-JO" sz="2140" dirty="0">
                <a:solidFill>
                  <a:schemeClr val="tx1"/>
                </a:solidFill>
              </a:rPr>
              <a:t>إ</a:t>
            </a:r>
            <a:r>
              <a:rPr lang="en-GB" sz="2140" dirty="0">
                <a:solidFill>
                  <a:schemeClr val="tx1"/>
                </a:solidFill>
              </a:rPr>
              <a:t>ذا لم يحمله في داخله هو أولاً.</a:t>
            </a:r>
            <a:endParaRPr sz="1035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1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140" dirty="0">
              <a:solidFill>
                <a:schemeClr val="tx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23864" r="24636"/>
          <a:stretch/>
        </p:blipFill>
        <p:spPr>
          <a:xfrm>
            <a:off x="6" y="0"/>
            <a:ext cx="39702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ماذا تعلمت من قصة حياتها؟</a:t>
            </a:r>
            <a:endParaRPr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074725" y="1228675"/>
            <a:ext cx="5069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GB" sz="2200" b="1">
                <a:solidFill>
                  <a:schemeClr val="dk1"/>
                </a:solidFill>
              </a:rPr>
              <a:t>تعلمت</a:t>
            </a:r>
            <a:r>
              <a:rPr lang="en-GB" sz="2200">
                <a:solidFill>
                  <a:schemeClr val="dk1"/>
                </a:solidFill>
              </a:rPr>
              <a:t> أن نطيع الله دائمًا وأن نسعى إلى القداسة بكل إخلاص.</a:t>
            </a:r>
            <a:endParaRPr sz="2200">
              <a:solidFill>
                <a:schemeClr val="dk1"/>
              </a:solidFill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GB" sz="2200" b="1">
                <a:solidFill>
                  <a:schemeClr val="dk1"/>
                </a:solidFill>
              </a:rPr>
              <a:t>ولو كنتُ مكانها</a:t>
            </a:r>
            <a:r>
              <a:rPr lang="en-GB" sz="2200">
                <a:solidFill>
                  <a:schemeClr val="dk1"/>
                </a:solidFill>
              </a:rPr>
              <a:t> كنت سأساعد كل محتاج دون تمييز.</a:t>
            </a:r>
            <a:endParaRPr sz="2200">
              <a:solidFill>
                <a:schemeClr val="dk1"/>
              </a:solidFill>
            </a:endParaRPr>
          </a:p>
          <a:p>
            <a:pPr marL="457200" marR="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GB" sz="2200" b="1">
                <a:solidFill>
                  <a:schemeClr val="dk1"/>
                </a:solidFill>
              </a:rPr>
              <a:t>وأكثر ما أعجبني فيها</a:t>
            </a:r>
            <a:r>
              <a:rPr lang="en-GB" sz="2200">
                <a:solidFill>
                  <a:schemeClr val="dk1"/>
                </a:solidFill>
              </a:rPr>
              <a:t> هو تواضعها العميق وثقتها الكاملة بالله.</a:t>
            </a:r>
            <a:endParaRPr sz="350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37123" r="3525"/>
          <a:stretch/>
        </p:blipFill>
        <p:spPr>
          <a:xfrm>
            <a:off x="0" y="0"/>
            <a:ext cx="395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r="10817"/>
          <a:stretch/>
        </p:blipFill>
        <p:spPr>
          <a:xfrm>
            <a:off x="4962125" y="320600"/>
            <a:ext cx="4181875" cy="46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486425" y="700100"/>
            <a:ext cx="4475700" cy="3930300"/>
          </a:xfrm>
          <a:prstGeom prst="verticalScroll">
            <a:avLst>
              <a:gd name="adj" fmla="val 12500"/>
            </a:avLst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2F222A"/>
                </a:solidFill>
                <a:latin typeface="Beiruti Black"/>
                <a:ea typeface="Beiruti Black"/>
                <a:cs typeface="Beiruti Black"/>
                <a:sym typeface="Beiruti Black"/>
              </a:rPr>
              <a:t>شكرًا !</a:t>
            </a:r>
            <a:endParaRPr sz="5200">
              <a:solidFill>
                <a:srgbClr val="2F222A"/>
              </a:solidFill>
              <a:latin typeface="Beiruti Black"/>
              <a:ea typeface="Beiruti Black"/>
              <a:cs typeface="Beiruti Black"/>
              <a:sym typeface="Beiruti Black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Beiruti Black"/>
                <a:ea typeface="Beiruti Black"/>
                <a:cs typeface="Beiruti Black"/>
                <a:sym typeface="Beiruti Black"/>
              </a:rPr>
              <a:t>اعداد الطالب: نصر زينة </a:t>
            </a:r>
            <a:endParaRPr sz="3300">
              <a:solidFill>
                <a:schemeClr val="dk1"/>
              </a:solidFill>
              <a:latin typeface="Beiruti Black"/>
              <a:ea typeface="Beiruti Black"/>
              <a:cs typeface="Beiruti Black"/>
              <a:sym typeface="Beiruti Black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Beiruti Black"/>
                <a:ea typeface="Beiruti Black"/>
                <a:cs typeface="Beiruti Black"/>
                <a:sym typeface="Beiruti Black"/>
              </a:rPr>
              <a:t>الصف: الخامس (ج)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El Messiri SemiBold</vt:lpstr>
      <vt:lpstr>Arial</vt:lpstr>
      <vt:lpstr>Beiruti Black</vt:lpstr>
      <vt:lpstr>Simple Light</vt:lpstr>
      <vt:lpstr>PowerPoint Presentation</vt:lpstr>
      <vt:lpstr>من هي القديسة ماري ألفونسين؟</vt:lpstr>
      <vt:lpstr>خدمتها وإيمانها</vt:lpstr>
      <vt:lpstr> أقوالها وأفكارها</vt:lpstr>
      <vt:lpstr>ماذا تعلمت من قصة حياتها؟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JLA Assistant Director </cp:lastModifiedBy>
  <cp:revision>1</cp:revision>
  <dcterms:modified xsi:type="dcterms:W3CDTF">2025-11-23T07:05:20Z</dcterms:modified>
</cp:coreProperties>
</file>