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9"/>
      <p:bold r:id="rId10"/>
    </p:embeddedFont>
    <p:embeddedFont>
      <p:font typeface="Arabic Typesetting" panose="03020402040406030203" pitchFamily="66" charset="-78"/>
      <p:regular r:id="rId11"/>
    </p:embeddedFont>
    <p:embeddedFont>
      <p:font typeface="Beiruti Black" panose="020B0604020202020204" charset="-78"/>
      <p:bold r:id="rId12"/>
    </p:embeddedFont>
    <p:embeddedFont>
      <p:font typeface="El Messiri" panose="020B0604020202020204" charset="-78"/>
      <p:regular r:id="rId13"/>
      <p:bold r:id="rId14"/>
    </p:embeddedFont>
    <p:embeddedFont>
      <p:font typeface="El Messiri SemiBold" panose="020B0604020202020204" charset="-78"/>
      <p:regular r:id="rId15"/>
      <p:bold r:id="rId16"/>
    </p:embeddedFont>
    <p:embeddedFont>
      <p:font typeface="Source Code Pro" panose="020B0509030403020204" pitchFamily="49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9909cbd8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61" name="Google Shape;61;g39909cbd8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201a9fd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69" name="Google Shape;69;g3a201a9fd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1f00bce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76" name="Google Shape;76;g3a1f00bce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255c6fe1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83" name="Google Shape;83;g3a255c6fe1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29d49f7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90" name="Google Shape;90;g3a29d49f7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987" y="0"/>
            <a:ext cx="3190025" cy="3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48950" y="3697725"/>
            <a:ext cx="79950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dirty="0">
                <a:solidFill>
                  <a:schemeClr val="dk2"/>
                </a:solidFill>
                <a:latin typeface="Beiruti Black"/>
                <a:ea typeface="Beiruti Black"/>
                <a:cs typeface="Beiruti Black"/>
                <a:sym typeface="Beiruti Black"/>
              </a:rPr>
              <a:t>القديسة ماري ألفونسين</a:t>
            </a:r>
            <a:endParaRPr sz="5200" dirty="0">
              <a:solidFill>
                <a:schemeClr val="dk2"/>
              </a:solidFill>
              <a:latin typeface="Beiruti Black"/>
              <a:ea typeface="Beiruti Black"/>
              <a:cs typeface="Beiruti Black"/>
              <a:sym typeface="Beiruti Black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17925" y="3526825"/>
            <a:ext cx="2003940" cy="142948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latin typeface="El Messiri SemiBold"/>
                <a:ea typeface="El Messiri SemiBold"/>
                <a:cs typeface="El Messiri SemiBold"/>
                <a:sym typeface="El Messiri SemiBold"/>
              </a:rPr>
              <a:t>اعداد الطالب: </a:t>
            </a:r>
            <a:endParaRPr sz="1500" dirty="0">
              <a:latin typeface="El Messiri SemiBold"/>
              <a:ea typeface="El Messiri SemiBold"/>
              <a:cs typeface="El Messiri SemiBold"/>
              <a:sym typeface="El Messiri SemiBold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latin typeface="El Messiri"/>
                <a:ea typeface="El Messiri"/>
                <a:cs typeface="El Messiri"/>
                <a:sym typeface="El Messiri"/>
              </a:rPr>
              <a:t>كرم زينة</a:t>
            </a:r>
            <a:r>
              <a:rPr lang="en-GB" sz="1500" dirty="0">
                <a:latin typeface="El Messiri SemiBold"/>
                <a:ea typeface="El Messiri SemiBold"/>
                <a:cs typeface="El Messiri SemiBold"/>
                <a:sym typeface="El Messiri SemiBold"/>
              </a:rPr>
              <a:t> </a:t>
            </a:r>
            <a:endParaRPr sz="1500" dirty="0">
              <a:latin typeface="El Messiri SemiBold"/>
              <a:ea typeface="El Messiri SemiBold"/>
              <a:cs typeface="El Messiri SemiBold"/>
              <a:sym typeface="El Messiri SemiBold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latin typeface="El Messiri SemiBold"/>
                <a:ea typeface="El Messiri SemiBold"/>
                <a:cs typeface="El Messiri SemiBold"/>
                <a:sym typeface="El Messiri SemiBold"/>
              </a:rPr>
              <a:t>الصف: </a:t>
            </a:r>
            <a:endParaRPr sz="1500" dirty="0">
              <a:latin typeface="El Messiri SemiBold"/>
              <a:ea typeface="El Messiri SemiBold"/>
              <a:cs typeface="El Messiri SemiBold"/>
              <a:sym typeface="El Messiri SemiBold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latin typeface="El Messiri SemiBold"/>
                <a:ea typeface="El Messiri SemiBold"/>
                <a:cs typeface="El Messiri SemiBold"/>
                <a:sym typeface="El Messiri SemiBold"/>
              </a:rPr>
              <a:t>الخامس ج</a:t>
            </a:r>
            <a:endParaRPr sz="1500" dirty="0">
              <a:latin typeface="El Messiri SemiBold"/>
              <a:ea typeface="El Messiri SemiBold"/>
              <a:cs typeface="El Messiri SemiBold"/>
              <a:sym typeface="El Messiri SemiBold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7281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3905026" y="0"/>
            <a:ext cx="5238824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905026" y="1175225"/>
            <a:ext cx="5238973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>
                <a:solidFill>
                  <a:schemeClr val="accent1"/>
                </a:solidFill>
              </a:rPr>
              <a:t>اسمها الحقيقي سلطانة </a:t>
            </a:r>
            <a:endParaRPr sz="2000" dirty="0">
              <a:solidFill>
                <a:schemeClr val="accent1"/>
              </a:solidFill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>
                <a:solidFill>
                  <a:schemeClr val="accent1"/>
                </a:solidFill>
              </a:rPr>
              <a:t>ولدت في القدس سن1843</a:t>
            </a:r>
            <a:endParaRPr sz="2000" dirty="0">
              <a:solidFill>
                <a:schemeClr val="accent1"/>
              </a:solidFill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>
                <a:solidFill>
                  <a:schemeClr val="accent1"/>
                </a:solidFill>
              </a:rPr>
              <a:t>تميزت أسرتها بالإيمان وحب الخير.</a:t>
            </a:r>
            <a:endParaRPr sz="2000" dirty="0">
              <a:solidFill>
                <a:schemeClr val="accent1"/>
              </a:solidFill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>
                <a:solidFill>
                  <a:schemeClr val="accent1"/>
                </a:solidFill>
              </a:rPr>
              <a:t>كانت طالبة خلوقة ومجتهدة.</a:t>
            </a:r>
            <a:endParaRPr sz="2000" dirty="0">
              <a:solidFill>
                <a:schemeClr val="accent1"/>
              </a:solidFill>
            </a:endParaRPr>
          </a:p>
          <a:p>
            <a:pPr marL="457200" lvl="0" indent="-381000" algn="r" rtl="1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000" dirty="0">
                <a:solidFill>
                  <a:schemeClr val="accent1"/>
                </a:solidFill>
              </a:rPr>
              <a:t>اختارت أن تصبح راهبة لكي تساعد الجميع وتعلمهم.</a:t>
            </a:r>
            <a:endParaRPr sz="2000" dirty="0">
              <a:solidFill>
                <a:schemeClr val="accent1"/>
              </a:solidFill>
            </a:endParaRPr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003088" y="146650"/>
            <a:ext cx="50427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هي القديسة ماري ألفونسين؟</a:t>
            </a:r>
            <a:endParaRPr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486900" y="292850"/>
            <a:ext cx="5345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en-GB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خدمتها وإيمانها</a:t>
            </a:r>
            <a:endParaRPr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580400" y="1175250"/>
            <a:ext cx="55635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accent1"/>
                </a:solidFill>
              </a:rPr>
              <a:t>بدأت خدمتها في تدريس اللغة العربية</a:t>
            </a:r>
            <a:endParaRPr sz="2400" dirty="0">
              <a:solidFill>
                <a:schemeClr val="accent1"/>
              </a:solidFill>
            </a:endParaRPr>
          </a:p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accent1"/>
                </a:solidFill>
              </a:rPr>
              <a:t>أسسّت رهبنة راهبات الوردية بعدما ظهرت لها </a:t>
            </a:r>
            <a:r>
              <a:rPr lang="ar-JO" sz="2400" noProof="0" dirty="0">
                <a:solidFill>
                  <a:schemeClr val="accent1"/>
                </a:solidFill>
              </a:rPr>
              <a:t>مريم</a:t>
            </a:r>
            <a:r>
              <a:rPr lang="en-GB" sz="2400" dirty="0">
                <a:solidFill>
                  <a:schemeClr val="accent1"/>
                </a:solidFill>
              </a:rPr>
              <a:t> العذراء </a:t>
            </a:r>
            <a:endParaRPr sz="2400" dirty="0">
              <a:solidFill>
                <a:schemeClr val="accent1"/>
              </a:solidFill>
            </a:endParaRPr>
          </a:p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accent1"/>
                </a:solidFill>
              </a:rPr>
              <a:t>طلبت منها مريم العذراء ذلك لخدمة الكنيسة والناس ونشر صلاة الوردية</a:t>
            </a:r>
            <a:endParaRPr sz="2400" dirty="0">
              <a:solidFill>
                <a:schemeClr val="accent1"/>
              </a:solidFill>
            </a:endParaRPr>
          </a:p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accent1"/>
                </a:solidFill>
              </a:rPr>
              <a:t>كانت الأم ماري ألفونسين تكرّم العذراء إكراماً شديداً</a:t>
            </a:r>
            <a:endParaRPr sz="2400" dirty="0">
              <a:solidFill>
                <a:schemeClr val="accent1"/>
              </a:solidFill>
            </a:endParaRPr>
          </a:p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accent1"/>
                </a:solidFill>
              </a:rPr>
              <a:t>وقد تميزت بالحب والتواضع والإيمان </a:t>
            </a:r>
            <a:endParaRPr sz="2400" dirty="0">
              <a:solidFill>
                <a:schemeClr val="accent1"/>
              </a:solidFill>
            </a:endParaRPr>
          </a:p>
          <a:p>
            <a:pPr marL="0" lvl="0" indent="0" algn="r" rtl="1">
              <a:spcBef>
                <a:spcPts val="1200"/>
              </a:spcBef>
              <a:spcAft>
                <a:spcPts val="1200"/>
              </a:spcAft>
              <a:buNone/>
            </a:pPr>
            <a:endParaRPr sz="1350" dirty="0">
              <a:solidFill>
                <a:srgbClr val="2F22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80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89800" y="180438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en-GB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أقوالها وأفكارها</a:t>
            </a:r>
            <a:endParaRPr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273125" y="1161875"/>
            <a:ext cx="5612691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6080" algn="r" rt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80"/>
              <a:buChar char="●"/>
            </a:pPr>
            <a:r>
              <a:rPr lang="en-GB" sz="2480" dirty="0">
                <a:solidFill>
                  <a:schemeClr val="accent1"/>
                </a:solidFill>
              </a:rPr>
              <a:t>قول أعجبني:</a:t>
            </a:r>
            <a:endParaRPr lang="ar-JO" sz="2480" dirty="0">
              <a:solidFill>
                <a:schemeClr val="accent1"/>
              </a:solidFill>
            </a:endParaRPr>
          </a:p>
          <a:p>
            <a:pPr marL="0" marR="0" lvl="0" indent="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ar-JO" sz="2180" b="1" i="1" dirty="0">
                <a:solidFill>
                  <a:schemeClr val="accent1"/>
                </a:solidFill>
              </a:rPr>
              <a:t>" ألا تعلمون أننا نشتري الجنة          بالتواضع؟"</a:t>
            </a:r>
          </a:p>
          <a:p>
            <a:pPr marL="457200" marR="0" lvl="0" indent="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2180" dirty="0">
              <a:solidFill>
                <a:schemeClr val="accent1"/>
              </a:solidFill>
            </a:endParaRPr>
          </a:p>
          <a:p>
            <a:pPr marL="457200" lvl="0" indent="-37973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380"/>
              <a:buChar char="●"/>
            </a:pPr>
            <a:r>
              <a:rPr lang="en-GB" sz="2380" dirty="0">
                <a:solidFill>
                  <a:schemeClr val="accent1"/>
                </a:solidFill>
              </a:rPr>
              <a:t>تعلمت من هذا القول:</a:t>
            </a:r>
            <a:endParaRPr sz="2380" dirty="0">
              <a:solidFill>
                <a:schemeClr val="accent1"/>
              </a:solidFill>
            </a:endParaRPr>
          </a:p>
          <a:p>
            <a:pPr marL="0" lvl="0" indent="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-GB" sz="2380" dirty="0">
                <a:solidFill>
                  <a:schemeClr val="accent1"/>
                </a:solidFill>
              </a:rPr>
              <a:t> - أن أتجنب التباهي و أقدر الآخرين </a:t>
            </a:r>
            <a:endParaRPr sz="2380" dirty="0">
              <a:solidFill>
                <a:schemeClr val="accent1"/>
              </a:solidFill>
            </a:endParaRPr>
          </a:p>
          <a:p>
            <a:pPr marL="457200" lvl="0" indent="-37973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380"/>
              <a:buChar char="-"/>
            </a:pPr>
            <a:r>
              <a:rPr lang="en-GB" sz="2380" dirty="0">
                <a:solidFill>
                  <a:schemeClr val="accent1"/>
                </a:solidFill>
              </a:rPr>
              <a:t>أن التواضع يقربنا من الله</a:t>
            </a:r>
            <a:endParaRPr sz="2380" dirty="0">
              <a:solidFill>
                <a:schemeClr val="accent1"/>
              </a:solidFill>
            </a:endParaRPr>
          </a:p>
          <a:p>
            <a:pPr marL="0" lvl="0" indent="0" algn="r" rtl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2180" dirty="0">
              <a:solidFill>
                <a:schemeClr val="accent1"/>
              </a:solidFill>
            </a:endParaRPr>
          </a:p>
          <a:p>
            <a:pPr marL="457200" marR="0" lvl="0" indent="0" algn="r" rtl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2180" dirty="0">
              <a:solidFill>
                <a:schemeClr val="accent1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00" y="0"/>
            <a:ext cx="32471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en-GB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ماذا تعلمت من قصة حياتها؟</a:t>
            </a:r>
            <a:endParaRPr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385450" y="1228675"/>
            <a:ext cx="57588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marR="0" lvl="0" indent="-3810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accent1"/>
                </a:solidFill>
              </a:rPr>
              <a:t>تعلمت أن طاعة الله هي مفتاح القداسة والإنجاز العظيم.</a:t>
            </a:r>
            <a:endParaRPr sz="2400" dirty="0">
              <a:solidFill>
                <a:schemeClr val="accent1"/>
              </a:solidFill>
            </a:endParaRPr>
          </a:p>
          <a:p>
            <a:pPr marL="457200" marR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457200" marR="0" lvl="0" indent="-3810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accent1"/>
                </a:solidFill>
              </a:rPr>
              <a:t>لو كنت مكانها كنت سأركز على مساعدة الأطفال في الدراسة.</a:t>
            </a:r>
            <a:endParaRPr sz="2400" dirty="0">
              <a:solidFill>
                <a:schemeClr val="accent1"/>
              </a:solidFill>
            </a:endParaRPr>
          </a:p>
          <a:p>
            <a:pPr marL="457200" marR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457200" marR="0" lvl="0" indent="-3810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>
                <a:solidFill>
                  <a:schemeClr val="accent1"/>
                </a:solidFill>
              </a:rPr>
              <a:t>أكثر ما أعجبني فيها هو شجاعتها وثقتها بالله.</a:t>
            </a:r>
            <a:endParaRPr sz="2400" dirty="0">
              <a:solidFill>
                <a:schemeClr val="accent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4001"/>
            <a:ext cx="3385450" cy="41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293975" y="3737800"/>
            <a:ext cx="79950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dirty="0">
                <a:solidFill>
                  <a:srgbClr val="2F222A"/>
                </a:solidFill>
                <a:latin typeface="Beiruti Black"/>
                <a:ea typeface="Beiruti Black"/>
                <a:cs typeface="Beiruti Black"/>
                <a:sym typeface="Beiruti Black"/>
              </a:rPr>
              <a:t>شكرًا !</a:t>
            </a:r>
            <a:endParaRPr sz="5200" dirty="0">
              <a:solidFill>
                <a:srgbClr val="2F222A"/>
              </a:solidFill>
              <a:latin typeface="Beiruti Black"/>
              <a:ea typeface="Beiruti Black"/>
              <a:cs typeface="Beiruti Black"/>
              <a:sym typeface="Beiruti Black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293976" y="387375"/>
            <a:ext cx="5317164" cy="2685420"/>
          </a:xfrm>
          <a:prstGeom prst="cloud">
            <a:avLst/>
          </a:prstGeom>
          <a:solidFill>
            <a:srgbClr val="00FDC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chemeClr val="accent1"/>
                </a:solidFill>
                <a:latin typeface="Beiruti Black"/>
                <a:ea typeface="Beiruti Black"/>
                <a:cs typeface="Beiruti Black"/>
                <a:sym typeface="Beiruti Black"/>
              </a:rPr>
              <a:t>اعداد الطالب: كرم زينة </a:t>
            </a:r>
            <a:endParaRPr sz="3300" dirty="0">
              <a:solidFill>
                <a:schemeClr val="accent1"/>
              </a:solidFill>
              <a:latin typeface="Beiruti Black"/>
              <a:ea typeface="Beiruti Black"/>
              <a:cs typeface="Beiruti Black"/>
              <a:sym typeface="Beiruti Black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chemeClr val="accent1"/>
              </a:solidFill>
              <a:latin typeface="Beiruti Black"/>
              <a:ea typeface="Beiruti Black"/>
              <a:cs typeface="Beiruti Black"/>
              <a:sym typeface="Beiruti Black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chemeClr val="accent1"/>
                </a:solidFill>
                <a:latin typeface="Beiruti Black"/>
                <a:ea typeface="Beiruti Black"/>
                <a:cs typeface="Beiruti Black"/>
                <a:sym typeface="Beiruti Black"/>
              </a:rPr>
              <a:t>الصف: الخامس (ج)</a:t>
            </a:r>
            <a:endParaRPr sz="3300" dirty="0">
              <a:solidFill>
                <a:schemeClr val="accent1"/>
              </a:solidFill>
              <a:latin typeface="Beiruti Black"/>
              <a:ea typeface="Beiruti Black"/>
              <a:cs typeface="Beiruti Black"/>
              <a:sym typeface="Beiruti Black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275" y="0"/>
            <a:ext cx="3406726" cy="340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On-screen Show (16:9)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Amatic SC</vt:lpstr>
      <vt:lpstr>El Messiri SemiBold</vt:lpstr>
      <vt:lpstr>Arial</vt:lpstr>
      <vt:lpstr>Arabic Typesetting</vt:lpstr>
      <vt:lpstr>El Messiri</vt:lpstr>
      <vt:lpstr>Beiruti Black</vt:lpstr>
      <vt:lpstr>Source Code Pro</vt:lpstr>
      <vt:lpstr>Beach Day</vt:lpstr>
      <vt:lpstr>PowerPoint Presentation</vt:lpstr>
      <vt:lpstr>من هي القديسة ماري ألفونسين؟</vt:lpstr>
      <vt:lpstr>خدمتها وإيمانها</vt:lpstr>
      <vt:lpstr> أقوالها وأفكارها</vt:lpstr>
      <vt:lpstr>ماذا تعلمت من قصة حياتها؟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JLA Assistant Director </cp:lastModifiedBy>
  <cp:revision>1</cp:revision>
  <dcterms:modified xsi:type="dcterms:W3CDTF">2025-11-23T06:58:17Z</dcterms:modified>
</cp:coreProperties>
</file>