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5"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AD5F24-517A-47B1-BEFC-19C4487E6002}"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318925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AD5F24-517A-47B1-BEFC-19C4487E6002}"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15272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AD5F24-517A-47B1-BEFC-19C4487E6002}"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413998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AD5F24-517A-47B1-BEFC-19C4487E6002}"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148084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AD5F24-517A-47B1-BEFC-19C4487E6002}"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419582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AD5F24-517A-47B1-BEFC-19C4487E6002}"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176506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AD5F24-517A-47B1-BEFC-19C4487E6002}" type="datetimeFigureOut">
              <a:rPr lang="en-US" smtClean="0"/>
              <a:t>11/23/2025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419954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AD5F24-517A-47B1-BEFC-19C4487E6002}" type="datetimeFigureOut">
              <a:rPr lang="en-US" smtClean="0"/>
              <a:t>11/23/2025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162800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D5F24-517A-47B1-BEFC-19C4487E6002}" type="datetimeFigureOut">
              <a:rPr lang="en-US" smtClean="0"/>
              <a:t>11/23/2025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51995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AD5F24-517A-47B1-BEFC-19C4487E6002}"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339970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AD5F24-517A-47B1-BEFC-19C4487E6002}"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125605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D5F24-517A-47B1-BEFC-19C4487E6002}" type="datetimeFigureOut">
              <a:rPr lang="en-US" smtClean="0"/>
              <a:t>11/23/2025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F5A30-BBAE-4A71-A337-6697C20854CC}" type="slidenum">
              <a:rPr lang="en-US" smtClean="0"/>
              <a:t>‹#›</a:t>
            </a:fld>
            <a:endParaRPr lang="en-US"/>
          </a:p>
        </p:txBody>
      </p:sp>
    </p:spTree>
    <p:extLst>
      <p:ext uri="{BB962C8B-B14F-4D97-AF65-F5344CB8AC3E}">
        <p14:creationId xmlns:p14="http://schemas.microsoft.com/office/powerpoint/2010/main" val="719481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476554"/>
          </a:xfrm>
        </p:spPr>
        <p:txBody>
          <a:bodyPr/>
          <a:lstStyle/>
          <a:p>
            <a:pPr algn="ctr"/>
            <a:r>
              <a:rPr lang="ar-JO" dirty="0"/>
              <a:t>القديسة ماري ألفونسين غطّاس</a:t>
            </a:r>
            <a:endParaRPr lang="en-US" dirty="0"/>
          </a:p>
        </p:txBody>
      </p:sp>
      <p:pic>
        <p:nvPicPr>
          <p:cNvPr id="4" name="Content Placeholder 3"/>
          <p:cNvPicPr>
            <a:picLocks noGrp="1" noChangeAspect="1"/>
          </p:cNvPicPr>
          <p:nvPr>
            <p:ph idx="1"/>
          </p:nvPr>
        </p:nvPicPr>
        <p:blipFill>
          <a:blip r:embed="rId3"/>
          <a:stretch>
            <a:fillRect/>
          </a:stretch>
        </p:blipFill>
        <p:spPr>
          <a:xfrm>
            <a:off x="2408349" y="2009104"/>
            <a:ext cx="7173533" cy="4858421"/>
          </a:xfrm>
          <a:prstGeom prst="rect">
            <a:avLst/>
          </a:prstGeom>
        </p:spPr>
      </p:pic>
      <p:sp>
        <p:nvSpPr>
          <p:cNvPr id="5" name="TextBox 4">
            <a:extLst>
              <a:ext uri="{FF2B5EF4-FFF2-40B4-BE49-F238E27FC236}">
                <a16:creationId xmlns:a16="http://schemas.microsoft.com/office/drawing/2014/main" id="{E13D1BBE-3F29-E1E8-E134-5590011044D4}"/>
              </a:ext>
            </a:extLst>
          </p:cNvPr>
          <p:cNvSpPr txBox="1"/>
          <p:nvPr/>
        </p:nvSpPr>
        <p:spPr>
          <a:xfrm>
            <a:off x="3048778" y="3248999"/>
            <a:ext cx="6097554" cy="369332"/>
          </a:xfrm>
          <a:prstGeom prst="rect">
            <a:avLst/>
          </a:prstGeom>
          <a:noFill/>
        </p:spPr>
        <p:txBody>
          <a:bodyPr wrap="square">
            <a:spAutoFit/>
          </a:bodyPr>
          <a:lstStyle/>
          <a:p>
            <a:r>
              <a:rPr lang="ar-JO" dirty="0"/>
              <a:t>القديسة ماري الفونسين</a:t>
            </a:r>
          </a:p>
        </p:txBody>
      </p:sp>
    </p:spTree>
    <p:custDataLst>
      <p:tags r:id="rId1"/>
    </p:custDataLst>
    <p:extLst>
      <p:ext uri="{BB962C8B-B14F-4D97-AF65-F5344CB8AC3E}">
        <p14:creationId xmlns:p14="http://schemas.microsoft.com/office/powerpoint/2010/main" val="4268433069"/>
      </p:ext>
    </p:extLst>
  </p:cSld>
  <p:clrMapOvr>
    <a:masterClrMapping/>
  </p:clrMapOvr>
  <mc:AlternateContent xmlns:mc="http://schemas.openxmlformats.org/markup-compatibility/2006">
    <mc:Choice xmlns:p14="http://schemas.microsoft.com/office/powerpoint/2010/main" Requires="p14">
      <p:transition spd="slow" p14:dur="2000" advTm="11353"/>
    </mc:Choice>
    <mc:Fallback>
      <p:transition spd="slow" advTm="113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584137"/>
          </a:xfrm>
        </p:spPr>
        <p:txBody>
          <a:bodyPr>
            <a:noAutofit/>
          </a:bodyPr>
          <a:lstStyle/>
          <a:p>
            <a:pPr algn="r"/>
            <a:r>
              <a:rPr lang="ar-JO" sz="2800" b="1" i="1" u="sng" dirty="0"/>
              <a:t>القديسة ماري الفونسين </a:t>
            </a:r>
            <a:br>
              <a:rPr lang="ar-JO" sz="2800" dirty="0"/>
            </a:br>
            <a:r>
              <a:rPr lang="ar-JO" sz="2500" dirty="0"/>
              <a:t>و</a:t>
            </a:r>
            <a:r>
              <a:rPr lang="ar-JO" sz="2800" dirty="0"/>
              <a:t>لدت سنة 1843 في القدس.</a:t>
            </a:r>
            <a:br>
              <a:rPr lang="ar-JO" sz="2800" dirty="0"/>
            </a:br>
            <a:r>
              <a:rPr lang="ar-JO" sz="2800" dirty="0"/>
              <a:t>اسمها الأصلي سلطانة غطّاس.</a:t>
            </a:r>
            <a:br>
              <a:rPr lang="ar-JO" sz="2800" dirty="0"/>
            </a:br>
            <a:r>
              <a:rPr lang="ar-JO" sz="2800" dirty="0"/>
              <a:t>أحبت الصلاة منذ طفولتها.</a:t>
            </a:r>
            <a:br>
              <a:rPr lang="ar-JO" sz="2800" dirty="0"/>
            </a:br>
            <a:r>
              <a:rPr lang="ar-JO" sz="2800" dirty="0"/>
              <a:t>قررت أن تصبح راهبة لتخدم الرب والناس. ثم استجابت لنداء خاص من العذراء مريم لتأسيس رهبانية الوردية المقدسة سنة 1880.</a:t>
            </a:r>
            <a:br>
              <a:rPr lang="ar-JO" sz="2800" dirty="0"/>
            </a:br>
            <a:r>
              <a:rPr lang="ar-JO" sz="2800" dirty="0"/>
              <a:t>كرّست حياتها لتربية البنات، ومساعدة الفقراء، ونشر المحبة والسلام. توفّيت سنة 1927</a:t>
            </a:r>
            <a:br>
              <a:rPr lang="ar-JO" sz="2800" dirty="0"/>
            </a:br>
            <a:endParaRPr lang="en-US" sz="2500" dirty="0"/>
          </a:p>
        </p:txBody>
      </p:sp>
      <p:pic>
        <p:nvPicPr>
          <p:cNvPr id="5" name="Picture 4"/>
          <p:cNvPicPr>
            <a:picLocks noChangeAspect="1"/>
          </p:cNvPicPr>
          <p:nvPr/>
        </p:nvPicPr>
        <p:blipFill>
          <a:blip r:embed="rId3"/>
          <a:stretch>
            <a:fillRect/>
          </a:stretch>
        </p:blipFill>
        <p:spPr>
          <a:xfrm>
            <a:off x="838200" y="2987899"/>
            <a:ext cx="3605548" cy="3908737"/>
          </a:xfrm>
          <a:prstGeom prst="rect">
            <a:avLst/>
          </a:prstGeom>
        </p:spPr>
      </p:pic>
      <p:pic>
        <p:nvPicPr>
          <p:cNvPr id="6" name="Picture 5"/>
          <p:cNvPicPr>
            <a:picLocks noChangeAspect="1"/>
          </p:cNvPicPr>
          <p:nvPr/>
        </p:nvPicPr>
        <p:blipFill>
          <a:blip r:embed="rId4"/>
          <a:stretch>
            <a:fillRect/>
          </a:stretch>
        </p:blipFill>
        <p:spPr>
          <a:xfrm>
            <a:off x="8177548" y="2949263"/>
            <a:ext cx="3176252" cy="3908736"/>
          </a:xfrm>
          <a:prstGeom prst="rect">
            <a:avLst/>
          </a:prstGeom>
        </p:spPr>
      </p:pic>
      <p:pic>
        <p:nvPicPr>
          <p:cNvPr id="10" name="Content Placeholder 9"/>
          <p:cNvPicPr>
            <a:picLocks noGrp="1" noChangeAspect="1"/>
          </p:cNvPicPr>
          <p:nvPr>
            <p:ph idx="1"/>
          </p:nvPr>
        </p:nvPicPr>
        <p:blipFill>
          <a:blip r:embed="rId5"/>
          <a:stretch>
            <a:fillRect/>
          </a:stretch>
        </p:blipFill>
        <p:spPr>
          <a:xfrm>
            <a:off x="4443748" y="2949262"/>
            <a:ext cx="3733800" cy="3908738"/>
          </a:xfrm>
          <a:prstGeom prst="rect">
            <a:avLst/>
          </a:prstGeom>
        </p:spPr>
      </p:pic>
    </p:spTree>
    <p:custDataLst>
      <p:tags r:id="rId1"/>
    </p:custDataLst>
    <p:extLst>
      <p:ext uri="{BB962C8B-B14F-4D97-AF65-F5344CB8AC3E}">
        <p14:creationId xmlns:p14="http://schemas.microsoft.com/office/powerpoint/2010/main" val="1382065621"/>
      </p:ext>
    </p:extLst>
  </p:cSld>
  <p:clrMapOvr>
    <a:masterClrMapping/>
  </p:clrMapOvr>
  <mc:AlternateContent xmlns:mc="http://schemas.openxmlformats.org/markup-compatibility/2006">
    <mc:Choice xmlns:p14="http://schemas.microsoft.com/office/powerpoint/2010/main" Requires="p14">
      <p:transition spd="slow" p14:dur="2000" advTm="13221"/>
    </mc:Choice>
    <mc:Fallback>
      <p:transition spd="slow" advTm="132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959"/>
            <a:ext cx="10515600" cy="3694923"/>
          </a:xfrm>
        </p:spPr>
        <p:txBody>
          <a:bodyPr>
            <a:normAutofit/>
          </a:bodyPr>
          <a:lstStyle/>
          <a:p>
            <a:pPr algn="r"/>
            <a:r>
              <a:rPr lang="ar-JO" sz="2800" b="1" i="1" u="sng" dirty="0"/>
              <a:t>خدمتها وإيمانها</a:t>
            </a:r>
            <a:br>
              <a:rPr lang="en-US" sz="2800" dirty="0"/>
            </a:br>
            <a:r>
              <a:rPr lang="ar-JO" sz="2800" dirty="0"/>
              <a:t>كانت تخدم الفقراء والمرضى وتعلّم البنات.</a:t>
            </a:r>
            <a:br>
              <a:rPr lang="ar-JO" sz="2800" dirty="0"/>
            </a:br>
            <a:r>
              <a:rPr lang="ar-JO" sz="2800" dirty="0"/>
              <a:t>ساهمت في نشر صلاة الوردية.</a:t>
            </a:r>
            <a:br>
              <a:rPr lang="ar-JO" sz="2800" dirty="0"/>
            </a:br>
            <a:r>
              <a:rPr lang="ar-JO" sz="2800" dirty="0"/>
              <a:t>عُرفت بإيمانها العميق ومحبّتها للناس.</a:t>
            </a:r>
            <a:br>
              <a:rPr lang="ar-JO" sz="2800" dirty="0"/>
            </a:br>
            <a:br>
              <a:rPr lang="en-US" sz="2500" dirty="0"/>
            </a:br>
            <a:br>
              <a:rPr lang="ar-JO" sz="2500" dirty="0"/>
            </a:br>
            <a:endParaRPr lang="en-US" sz="2500" dirty="0"/>
          </a:p>
        </p:txBody>
      </p:sp>
      <p:pic>
        <p:nvPicPr>
          <p:cNvPr id="4" name="Content Placeholder 3"/>
          <p:cNvPicPr>
            <a:picLocks noGrp="1" noChangeAspect="1"/>
          </p:cNvPicPr>
          <p:nvPr>
            <p:ph idx="1"/>
          </p:nvPr>
        </p:nvPicPr>
        <p:blipFill>
          <a:blip r:embed="rId3"/>
          <a:stretch>
            <a:fillRect/>
          </a:stretch>
        </p:blipFill>
        <p:spPr>
          <a:xfrm>
            <a:off x="838200" y="2506662"/>
            <a:ext cx="5073204" cy="4351338"/>
          </a:xfrm>
          <a:prstGeom prst="rect">
            <a:avLst/>
          </a:prstGeom>
        </p:spPr>
      </p:pic>
      <p:pic>
        <p:nvPicPr>
          <p:cNvPr id="6" name="Picture 5"/>
          <p:cNvPicPr>
            <a:picLocks noChangeAspect="1"/>
          </p:cNvPicPr>
          <p:nvPr/>
        </p:nvPicPr>
        <p:blipFill>
          <a:blip r:embed="rId4"/>
          <a:stretch>
            <a:fillRect/>
          </a:stretch>
        </p:blipFill>
        <p:spPr>
          <a:xfrm>
            <a:off x="5911405" y="2506662"/>
            <a:ext cx="5442396" cy="4351338"/>
          </a:xfrm>
          <a:prstGeom prst="rect">
            <a:avLst/>
          </a:prstGeom>
        </p:spPr>
      </p:pic>
    </p:spTree>
    <p:custDataLst>
      <p:tags r:id="rId1"/>
    </p:custDataLst>
    <p:extLst>
      <p:ext uri="{BB962C8B-B14F-4D97-AF65-F5344CB8AC3E}">
        <p14:creationId xmlns:p14="http://schemas.microsoft.com/office/powerpoint/2010/main" val="2939795565"/>
      </p:ext>
    </p:extLst>
  </p:cSld>
  <p:clrMapOvr>
    <a:masterClrMapping/>
  </p:clrMapOvr>
  <mc:AlternateContent xmlns:mc="http://schemas.openxmlformats.org/markup-compatibility/2006">
    <mc:Choice xmlns:p14="http://schemas.microsoft.com/office/powerpoint/2010/main" Requires="p14">
      <p:transition spd="slow" p14:dur="2000" advTm="13343"/>
    </mc:Choice>
    <mc:Fallback>
      <p:transition spd="slow" advTm="133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49286"/>
          </a:xfrm>
        </p:spPr>
        <p:txBody>
          <a:bodyPr>
            <a:noAutofit/>
          </a:bodyPr>
          <a:lstStyle/>
          <a:p>
            <a:pPr algn="r"/>
            <a:br>
              <a:rPr lang="en-US" sz="2500" dirty="0"/>
            </a:br>
            <a:br>
              <a:rPr lang="en-US" sz="2500" dirty="0"/>
            </a:br>
            <a:r>
              <a:rPr lang="ar-JO" sz="2800" b="1" i="1" u="sng" dirty="0"/>
              <a:t>الرهبنة التي أسستها</a:t>
            </a:r>
            <a:br>
              <a:rPr lang="en-US" sz="2800" dirty="0"/>
            </a:br>
            <a:r>
              <a:rPr lang="ar-JO" sz="2800" dirty="0"/>
              <a:t>أسست رهبانية الوردية المقدسه.</a:t>
            </a:r>
            <a:br>
              <a:rPr lang="ar-JO" sz="2800" dirty="0"/>
            </a:br>
            <a:r>
              <a:rPr lang="ar-JO" sz="2800" dirty="0"/>
              <a:t>أسستها بعد رؤى روحية طلبت فيها العذراء نشر الوردية وخدمة البنات.</a:t>
            </a:r>
            <a:br>
              <a:rPr lang="ar-JO" sz="2800" dirty="0"/>
            </a:br>
            <a:br>
              <a:rPr lang="en-US" sz="2500" dirty="0"/>
            </a:br>
            <a:br>
              <a:rPr lang="en-US" sz="2500" dirty="0"/>
            </a:br>
            <a:br>
              <a:rPr lang="en-US" sz="2500" dirty="0"/>
            </a:br>
            <a:br>
              <a:rPr lang="en-US" sz="2500" dirty="0"/>
            </a:br>
            <a:endParaRPr lang="en-US" sz="2500" dirty="0"/>
          </a:p>
        </p:txBody>
      </p:sp>
      <p:pic>
        <p:nvPicPr>
          <p:cNvPr id="4" name="Content Placeholder 3"/>
          <p:cNvPicPr>
            <a:picLocks noGrp="1" noChangeAspect="1"/>
          </p:cNvPicPr>
          <p:nvPr>
            <p:ph idx="1"/>
          </p:nvPr>
        </p:nvPicPr>
        <p:blipFill>
          <a:blip r:embed="rId3"/>
          <a:stretch>
            <a:fillRect/>
          </a:stretch>
        </p:blipFill>
        <p:spPr>
          <a:xfrm>
            <a:off x="1739721" y="2723356"/>
            <a:ext cx="3785316" cy="4134644"/>
          </a:xfrm>
          <a:prstGeom prst="rect">
            <a:avLst/>
          </a:prstGeom>
        </p:spPr>
      </p:pic>
      <p:pic>
        <p:nvPicPr>
          <p:cNvPr id="5" name="Picture 4"/>
          <p:cNvPicPr>
            <a:picLocks noChangeAspect="1"/>
          </p:cNvPicPr>
          <p:nvPr/>
        </p:nvPicPr>
        <p:blipFill>
          <a:blip r:embed="rId4"/>
          <a:stretch>
            <a:fillRect/>
          </a:stretch>
        </p:blipFill>
        <p:spPr>
          <a:xfrm>
            <a:off x="5525038" y="2723356"/>
            <a:ext cx="4700788" cy="4134643"/>
          </a:xfrm>
          <a:prstGeom prst="rect">
            <a:avLst/>
          </a:prstGeom>
        </p:spPr>
      </p:pic>
    </p:spTree>
    <p:custDataLst>
      <p:tags r:id="rId1"/>
    </p:custDataLst>
    <p:extLst>
      <p:ext uri="{BB962C8B-B14F-4D97-AF65-F5344CB8AC3E}">
        <p14:creationId xmlns:p14="http://schemas.microsoft.com/office/powerpoint/2010/main" val="905188148"/>
      </p:ext>
    </p:extLst>
  </p:cSld>
  <p:clrMapOvr>
    <a:masterClrMapping/>
  </p:clrMapOvr>
  <mc:AlternateContent xmlns:mc="http://schemas.openxmlformats.org/markup-compatibility/2006">
    <mc:Choice xmlns:p14="http://schemas.microsoft.com/office/powerpoint/2010/main" Requires="p14">
      <p:transition spd="slow" p14:dur="2000" advTm="12946"/>
    </mc:Choice>
    <mc:Fallback>
      <p:transition spd="slow" advTm="129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39438"/>
          </a:xfrm>
        </p:spPr>
        <p:txBody>
          <a:bodyPr>
            <a:normAutofit/>
          </a:bodyPr>
          <a:lstStyle/>
          <a:p>
            <a:pPr algn="r"/>
            <a:r>
              <a:rPr lang="ar-JO" sz="2800" b="1" i="1" u="sng" dirty="0"/>
              <a:t>علاقتها بالعذراء وصفاتها</a:t>
            </a:r>
            <a:br>
              <a:rPr lang="en-US" sz="2800" dirty="0"/>
            </a:br>
            <a:r>
              <a:rPr lang="ar-JO" sz="2800" dirty="0"/>
              <a:t>كان لها ارتباط روحي خاص بالعذراء.</a:t>
            </a:r>
            <a:br>
              <a:rPr lang="ar-JO" sz="2800" dirty="0"/>
            </a:br>
            <a:r>
              <a:rPr lang="ar-JO" sz="2800" dirty="0"/>
              <a:t>تميّزت بالتواضع، الطاعة، الصبر، الإيمان، المحبة.</a:t>
            </a:r>
            <a:br>
              <a:rPr lang="ar-JO" sz="2800" dirty="0"/>
            </a:br>
            <a:endParaRPr lang="en-US" sz="2500" dirty="0"/>
          </a:p>
        </p:txBody>
      </p:sp>
      <p:pic>
        <p:nvPicPr>
          <p:cNvPr id="6" name="Picture 5"/>
          <p:cNvPicPr>
            <a:picLocks noChangeAspect="1"/>
          </p:cNvPicPr>
          <p:nvPr/>
        </p:nvPicPr>
        <p:blipFill>
          <a:blip r:embed="rId3"/>
          <a:stretch>
            <a:fillRect/>
          </a:stretch>
        </p:blipFill>
        <p:spPr>
          <a:xfrm>
            <a:off x="1800809" y="2442089"/>
            <a:ext cx="4135170" cy="3734873"/>
          </a:xfrm>
          <a:prstGeom prst="rect">
            <a:avLst/>
          </a:prstGeom>
        </p:spPr>
      </p:pic>
      <p:pic>
        <p:nvPicPr>
          <p:cNvPr id="7" name="Picture 6"/>
          <p:cNvPicPr>
            <a:picLocks noChangeAspect="1"/>
          </p:cNvPicPr>
          <p:nvPr/>
        </p:nvPicPr>
        <p:blipFill>
          <a:blip r:embed="rId4"/>
          <a:stretch>
            <a:fillRect/>
          </a:stretch>
        </p:blipFill>
        <p:spPr>
          <a:xfrm>
            <a:off x="5935978" y="2442088"/>
            <a:ext cx="4243720" cy="3734873"/>
          </a:xfrm>
          <a:prstGeom prst="rect">
            <a:avLst/>
          </a:prstGeom>
        </p:spPr>
      </p:pic>
      <p:sp>
        <p:nvSpPr>
          <p:cNvPr id="5" name="Content Placeholder 4">
            <a:extLst>
              <a:ext uri="{FF2B5EF4-FFF2-40B4-BE49-F238E27FC236}">
                <a16:creationId xmlns:a16="http://schemas.microsoft.com/office/drawing/2014/main" id="{1D9FB673-C377-E964-E165-F5B6EAC9B1C2}"/>
              </a:ext>
            </a:extLst>
          </p:cNvPr>
          <p:cNvSpPr>
            <a:spLocks noGrp="1"/>
          </p:cNvSpPr>
          <p:nvPr>
            <p:ph idx="1"/>
          </p:nvPr>
        </p:nvSpPr>
        <p:spPr>
          <a:xfrm>
            <a:off x="838200" y="2962139"/>
            <a:ext cx="10515600" cy="3214823"/>
          </a:xfrm>
        </p:spPr>
        <p:txBody>
          <a:bodyPr/>
          <a:lstStyle/>
          <a:p>
            <a:endParaRPr lang="en-US" dirty="0"/>
          </a:p>
        </p:txBody>
      </p:sp>
    </p:spTree>
    <p:custDataLst>
      <p:tags r:id="rId1"/>
    </p:custDataLst>
    <p:extLst>
      <p:ext uri="{BB962C8B-B14F-4D97-AF65-F5344CB8AC3E}">
        <p14:creationId xmlns:p14="http://schemas.microsoft.com/office/powerpoint/2010/main" val="3554780004"/>
      </p:ext>
    </p:extLst>
  </p:cSld>
  <p:clrMapOvr>
    <a:masterClrMapping/>
  </p:clrMapOvr>
  <mc:AlternateContent xmlns:mc="http://schemas.openxmlformats.org/markup-compatibility/2006">
    <mc:Choice xmlns:p14="http://schemas.microsoft.com/office/powerpoint/2010/main" Requires="p14">
      <p:transition spd="slow" p14:dur="2000" advTm="12652"/>
    </mc:Choice>
    <mc:Fallback>
      <p:transition spd="slow" advTm="126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90954"/>
          </a:xfrm>
        </p:spPr>
        <p:txBody>
          <a:bodyPr>
            <a:normAutofit/>
          </a:bodyPr>
          <a:lstStyle/>
          <a:p>
            <a:pPr algn="r"/>
            <a:r>
              <a:rPr lang="ar-JO" sz="2800" b="1" i="1" u="sng" dirty="0"/>
              <a:t>من أقوالها </a:t>
            </a:r>
            <a:br>
              <a:rPr lang="en-US" sz="2500" dirty="0"/>
            </a:br>
            <a:r>
              <a:rPr lang="ar-JO" sz="2800" dirty="0"/>
              <a:t>«كوني وردة في يد العذراء، تنشرين رائحة المحبة أينما تكونين.»</a:t>
            </a:r>
            <a:br>
              <a:rPr lang="ar-JO" sz="2800" dirty="0"/>
            </a:br>
            <a:endParaRPr lang="en-US" sz="2500" dirty="0"/>
          </a:p>
        </p:txBody>
      </p:sp>
      <p:pic>
        <p:nvPicPr>
          <p:cNvPr id="4" name="Content Placeholder 3"/>
          <p:cNvPicPr>
            <a:picLocks noGrp="1" noChangeAspect="1"/>
          </p:cNvPicPr>
          <p:nvPr>
            <p:ph idx="1"/>
          </p:nvPr>
        </p:nvPicPr>
        <p:blipFill>
          <a:blip r:embed="rId3"/>
          <a:stretch>
            <a:fillRect/>
          </a:stretch>
        </p:blipFill>
        <p:spPr>
          <a:xfrm>
            <a:off x="838200" y="3245476"/>
            <a:ext cx="3514859" cy="3612524"/>
          </a:xfrm>
          <a:prstGeom prst="rect">
            <a:avLst/>
          </a:prstGeom>
        </p:spPr>
      </p:pic>
      <p:pic>
        <p:nvPicPr>
          <p:cNvPr id="5" name="Picture 4"/>
          <p:cNvPicPr>
            <a:picLocks noChangeAspect="1"/>
          </p:cNvPicPr>
          <p:nvPr/>
        </p:nvPicPr>
        <p:blipFill>
          <a:blip r:embed="rId4"/>
          <a:stretch>
            <a:fillRect/>
          </a:stretch>
        </p:blipFill>
        <p:spPr>
          <a:xfrm>
            <a:off x="4353059" y="3245476"/>
            <a:ext cx="3143250" cy="3612524"/>
          </a:xfrm>
          <a:prstGeom prst="rect">
            <a:avLst/>
          </a:prstGeom>
        </p:spPr>
      </p:pic>
      <p:pic>
        <p:nvPicPr>
          <p:cNvPr id="6" name="Picture 5"/>
          <p:cNvPicPr>
            <a:picLocks noChangeAspect="1"/>
          </p:cNvPicPr>
          <p:nvPr/>
        </p:nvPicPr>
        <p:blipFill>
          <a:blip r:embed="rId5"/>
          <a:stretch>
            <a:fillRect/>
          </a:stretch>
        </p:blipFill>
        <p:spPr>
          <a:xfrm>
            <a:off x="7496308" y="3245476"/>
            <a:ext cx="3857491" cy="3612524"/>
          </a:xfrm>
          <a:prstGeom prst="rect">
            <a:avLst/>
          </a:prstGeom>
        </p:spPr>
      </p:pic>
    </p:spTree>
    <p:custDataLst>
      <p:tags r:id="rId1"/>
    </p:custDataLst>
    <p:extLst>
      <p:ext uri="{BB962C8B-B14F-4D97-AF65-F5344CB8AC3E}">
        <p14:creationId xmlns:p14="http://schemas.microsoft.com/office/powerpoint/2010/main" val="2273913896"/>
      </p:ext>
    </p:extLst>
  </p:cSld>
  <p:clrMapOvr>
    <a:masterClrMapping/>
  </p:clrMapOvr>
  <mc:AlternateContent xmlns:mc="http://schemas.openxmlformats.org/markup-compatibility/2006">
    <mc:Choice xmlns:p14="http://schemas.microsoft.com/office/powerpoint/2010/main" Requires="p14">
      <p:transition spd="slow" p14:dur="2000" advTm="13302"/>
    </mc:Choice>
    <mc:Fallback>
      <p:transition spd="slow" advTm="133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DE45-428F-ED69-1DE4-341D03DF4F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7EF6FB-47BC-5A4A-7907-F8C43B13CC66}"/>
              </a:ext>
            </a:extLst>
          </p:cNvPr>
          <p:cNvSpPr>
            <a:spLocks noGrp="1"/>
          </p:cNvSpPr>
          <p:nvPr>
            <p:ph idx="1"/>
          </p:nvPr>
        </p:nvSpPr>
        <p:spPr/>
        <p:txBody>
          <a:bodyPr/>
          <a:lstStyle/>
          <a:p>
            <a:pPr marL="0" indent="0" algn="r">
              <a:buNone/>
            </a:pPr>
            <a:r>
              <a:rPr lang="ar-JO" dirty="0"/>
              <a:t>أطبّق هذا القول عندما</a:t>
            </a:r>
            <a:endParaRPr lang="en-US" dirty="0"/>
          </a:p>
          <a:p>
            <a:pPr marL="0" indent="0" algn="r">
              <a:buNone/>
            </a:pPr>
            <a:r>
              <a:rPr lang="ar-JO" dirty="0"/>
              <a:t>أنشر المحبة واللطف.</a:t>
            </a:r>
          </a:p>
          <a:p>
            <a:pPr marL="0" indent="0" algn="r">
              <a:buNone/>
            </a:pPr>
            <a:r>
              <a:rPr lang="ar-JO" dirty="0"/>
              <a:t>أساعد الآخرين بدون انتظار مقابل.</a:t>
            </a:r>
          </a:p>
          <a:p>
            <a:pPr marL="0" indent="0" algn="r">
              <a:buNone/>
            </a:pPr>
            <a:r>
              <a:rPr lang="ar-JO" dirty="0"/>
              <a:t>أكون مصدر سلام لمن حولي.</a:t>
            </a:r>
          </a:p>
          <a:p>
            <a:pPr algn="r"/>
            <a:endParaRPr lang="ar-JO" dirty="0"/>
          </a:p>
          <a:p>
            <a:pPr algn="r"/>
            <a:endParaRPr lang="ar-JO" dirty="0"/>
          </a:p>
          <a:p>
            <a:endParaRPr lang="en-US" dirty="0"/>
          </a:p>
        </p:txBody>
      </p:sp>
      <p:pic>
        <p:nvPicPr>
          <p:cNvPr id="4" name="Content Placeholder 3"/>
          <p:cNvPicPr>
            <a:picLocks noChangeAspect="1"/>
          </p:cNvPicPr>
          <p:nvPr/>
        </p:nvPicPr>
        <p:blipFill rotWithShape="1">
          <a:blip r:embed="rId2"/>
          <a:srcRect r="37362"/>
          <a:stretch/>
        </p:blipFill>
        <p:spPr>
          <a:xfrm>
            <a:off x="2920482" y="3965510"/>
            <a:ext cx="5542383" cy="2806148"/>
          </a:xfrm>
          <a:prstGeom prst="rect">
            <a:avLst/>
          </a:prstGeom>
        </p:spPr>
      </p:pic>
    </p:spTree>
    <p:extLst>
      <p:ext uri="{BB962C8B-B14F-4D97-AF65-F5344CB8AC3E}">
        <p14:creationId xmlns:p14="http://schemas.microsoft.com/office/powerpoint/2010/main" val="1801671985"/>
      </p:ext>
    </p:extLst>
  </p:cSld>
  <p:clrMapOvr>
    <a:masterClrMapping/>
  </p:clrMapOvr>
  <mc:AlternateContent xmlns:mc="http://schemas.openxmlformats.org/markup-compatibility/2006">
    <mc:Choice xmlns:p14="http://schemas.microsoft.com/office/powerpoint/2010/main" Requires="p14">
      <p:transition spd="slow" p14:dur="2000" advTm="12461"/>
    </mc:Choice>
    <mc:Fallback>
      <p:transition spd="slow" advTm="124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A0CB-9D08-D75F-43AA-2511E43516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06F396-32D7-849F-FD00-D4933E4E780B}"/>
              </a:ext>
            </a:extLst>
          </p:cNvPr>
          <p:cNvSpPr>
            <a:spLocks noGrp="1"/>
          </p:cNvSpPr>
          <p:nvPr>
            <p:ph idx="1"/>
          </p:nvPr>
        </p:nvSpPr>
        <p:spPr/>
        <p:txBody>
          <a:bodyPr/>
          <a:lstStyle/>
          <a:p>
            <a:pPr marL="0" indent="0" algn="r">
              <a:buNone/>
            </a:pPr>
            <a:r>
              <a:rPr lang="ar-JO" dirty="0"/>
              <a:t>تعلّمت من القديسة المحبة والتواضع.</a:t>
            </a:r>
          </a:p>
          <a:p>
            <a:pPr marL="0" indent="0" algn="r">
              <a:buNone/>
            </a:pPr>
            <a:r>
              <a:rPr lang="ar-JO" dirty="0"/>
              <a:t>ولو كنت مكانها لخدمت المحتاجين.</a:t>
            </a:r>
          </a:p>
          <a:p>
            <a:pPr marL="0" indent="0" algn="r">
              <a:buNone/>
            </a:pPr>
            <a:r>
              <a:rPr lang="ar-JO" dirty="0"/>
              <a:t>أكثر ما أعجبني: إيمانها وصمتها.</a:t>
            </a:r>
          </a:p>
          <a:p>
            <a:pPr algn="r"/>
            <a:endParaRPr lang="en-US" dirty="0"/>
          </a:p>
        </p:txBody>
      </p:sp>
    </p:spTree>
    <p:extLst>
      <p:ext uri="{BB962C8B-B14F-4D97-AF65-F5344CB8AC3E}">
        <p14:creationId xmlns:p14="http://schemas.microsoft.com/office/powerpoint/2010/main" val="3582124759"/>
      </p:ext>
    </p:extLst>
  </p:cSld>
  <p:clrMapOvr>
    <a:masterClrMapping/>
  </p:clrMapOvr>
  <mc:AlternateContent xmlns:mc="http://schemas.openxmlformats.org/markup-compatibility/2006">
    <mc:Choice xmlns:p14="http://schemas.microsoft.com/office/powerpoint/2010/main" Requires="p14">
      <p:transition spd="slow" p14:dur="2000" advTm="2520"/>
    </mc:Choice>
    <mc:Fallback>
      <p:transition spd="slow" advTm="252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D3E4-5000-521C-8B52-904E10AEA72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85041FE-21DA-C899-492E-7D8C7B35C81F}"/>
              </a:ext>
            </a:extLst>
          </p:cNvPr>
          <p:cNvSpPr>
            <a:spLocks noGrp="1"/>
          </p:cNvSpPr>
          <p:nvPr>
            <p:ph idx="1"/>
          </p:nvPr>
        </p:nvSpPr>
        <p:spPr/>
        <p:txBody>
          <a:bodyPr>
            <a:normAutofit/>
          </a:bodyPr>
          <a:lstStyle/>
          <a:p>
            <a:pPr marL="0" indent="0" algn="ctr">
              <a:buNone/>
            </a:pPr>
            <a:r>
              <a:rPr lang="ar-JO" sz="4000" dirty="0"/>
              <a:t>شكرا لحسن استماعكم</a:t>
            </a:r>
          </a:p>
          <a:p>
            <a:pPr marL="0" indent="0" algn="ctr">
              <a:buNone/>
            </a:pPr>
            <a:r>
              <a:rPr lang="ar-JO" sz="4000" dirty="0"/>
              <a:t>جويل نشيوات(5 هـ)</a:t>
            </a:r>
            <a:endParaRPr lang="en-US" sz="4000" dirty="0"/>
          </a:p>
        </p:txBody>
      </p:sp>
    </p:spTree>
    <p:extLst>
      <p:ext uri="{BB962C8B-B14F-4D97-AF65-F5344CB8AC3E}">
        <p14:creationId xmlns:p14="http://schemas.microsoft.com/office/powerpoint/2010/main" val="2243425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2522">
        <p15:prstTrans prst="curtains"/>
      </p:transition>
    </mc:Choice>
    <mc:Fallback>
      <p:transition spd="slow" advTm="2522">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1.8|2.1|2.4"/>
</p:tagLst>
</file>

<file path=ppt/tags/tag4.xml><?xml version="1.0" encoding="utf-8"?>
<p:tagLst xmlns:a="http://schemas.openxmlformats.org/drawingml/2006/main" xmlns:r="http://schemas.openxmlformats.org/officeDocument/2006/relationships" xmlns:p="http://schemas.openxmlformats.org/presentationml/2006/main">
  <p:tag name="TIMING" val="|1.3|1.5|1.3"/>
</p:tagLst>
</file>

<file path=ppt/tags/tag5.xml><?xml version="1.0" encoding="utf-8"?>
<p:tagLst xmlns:a="http://schemas.openxmlformats.org/drawingml/2006/main" xmlns:r="http://schemas.openxmlformats.org/officeDocument/2006/relationships" xmlns:p="http://schemas.openxmlformats.org/presentationml/2006/main">
  <p:tag name="TIMING" val="|1|2.2"/>
</p:tagLst>
</file>

<file path=ppt/tags/tag6.xml><?xml version="1.0" encoding="utf-8"?>
<p:tagLst xmlns:a="http://schemas.openxmlformats.org/drawingml/2006/main" xmlns:r="http://schemas.openxmlformats.org/officeDocument/2006/relationships" xmlns:p="http://schemas.openxmlformats.org/presentationml/2006/main">
  <p:tag name="TIMING" val="|1.2|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214</Words>
  <Application>Microsoft Office PowerPoint</Application>
  <PresentationFormat>Widescreen</PresentationFormat>
  <Paragraphs>17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القديسة ماري ألفونسين غطّاس</vt:lpstr>
      <vt:lpstr>القديسة ماري الفونسين  ولدت سنة 1843 في القدس. اسمها الأصلي سلطانة غطّاس. أحبت الصلاة منذ طفولتها. قررت أن تصبح راهبة لتخدم الرب والناس. ثم استجابت لنداء خاص من العذراء مريم لتأسيس رهبانية الوردية المقدسة سنة 1880. كرّست حياتها لتربية البنات، ومساعدة الفقراء، ونشر المحبة والسلام. توفّيت سنة 1927 </vt:lpstr>
      <vt:lpstr>خدمتها وإيمانها كانت تخدم الفقراء والمرضى وتعلّم البنات. ساهمت في نشر صلاة الوردية. عُرفت بإيمانها العميق ومحبّتها للناس.   </vt:lpstr>
      <vt:lpstr>  الرهبنة التي أسستها أسست رهبانية الوردية المقدسه. أسستها بعد رؤى روحية طلبت فيها العذراء نشر الوردية وخدمة البنات.     </vt:lpstr>
      <vt:lpstr>علاقتها بالعذراء وصفاتها كان لها ارتباط روحي خاص بالعذراء. تميّزت بالتواضع، الطاعة، الصبر، الإيمان، المحبة. </vt:lpstr>
      <vt:lpstr>من أقوالها  «كوني وردة في يد العذراء، تنشرين رائحة المحبة أينما تكونين.»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amjad Nesheiwat</cp:lastModifiedBy>
  <cp:revision>16</cp:revision>
  <dcterms:created xsi:type="dcterms:W3CDTF">2025-11-13T09:53:13Z</dcterms:created>
  <dcterms:modified xsi:type="dcterms:W3CDTF">2025-11-23T19:13:22Z</dcterms:modified>
</cp:coreProperties>
</file>