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ar-JO" sz="6000" b="1" dirty="0" smtClean="0">
                <a:solidFill>
                  <a:schemeClr val="accent6">
                    <a:lumMod val="50000"/>
                  </a:schemeClr>
                </a:solidFill>
              </a:rPr>
              <a:t>القديسة</a:t>
            </a:r>
          </a:p>
          <a:p>
            <a:r>
              <a:rPr lang="ar-JO" sz="6000" b="1" dirty="0" smtClean="0">
                <a:solidFill>
                  <a:schemeClr val="accent6">
                    <a:lumMod val="50000"/>
                  </a:schemeClr>
                </a:solidFill>
              </a:rPr>
              <a:t>ماري ألفونسين</a:t>
            </a:r>
            <a:r>
              <a:rPr lang="ar-JO" sz="6000" b="1" dirty="0" smtClean="0">
                <a:solidFill>
                  <a:srgbClr val="7030A0"/>
                </a:solidFill>
              </a:rPr>
              <a:t/>
            </a:r>
            <a:br>
              <a:rPr lang="ar-JO" sz="6000" b="1" dirty="0" smtClean="0">
                <a:solidFill>
                  <a:srgbClr val="7030A0"/>
                </a:solidFill>
              </a:rPr>
            </a:br>
            <a:r>
              <a:rPr lang="ar-JO" sz="6000" b="1" dirty="0" smtClean="0">
                <a:solidFill>
                  <a:srgbClr val="7030A0"/>
                </a:solidFill>
              </a:rPr>
              <a:t/>
            </a:r>
            <a:br>
              <a:rPr lang="ar-JO" sz="6000" b="1" dirty="0" smtClean="0">
                <a:solidFill>
                  <a:srgbClr val="7030A0"/>
                </a:solidFill>
              </a:rPr>
            </a:br>
            <a:endParaRPr lang="en-US" sz="6000" b="1" dirty="0">
              <a:solidFill>
                <a:srgbClr val="7030A0"/>
              </a:solidFill>
            </a:endParaRPr>
          </a:p>
        </p:txBody>
      </p:sp>
      <p:pic>
        <p:nvPicPr>
          <p:cNvPr id="4" name="Picture 3" descr="330px-Marie-Alphonsine-Danil-Ghattas.jpg"/>
          <p:cNvPicPr>
            <a:picLocks noChangeAspect="1"/>
          </p:cNvPicPr>
          <p:nvPr/>
        </p:nvPicPr>
        <p:blipFill>
          <a:blip r:embed="rId2"/>
          <a:stretch>
            <a:fillRect/>
          </a:stretch>
        </p:blipFill>
        <p:spPr>
          <a:xfrm>
            <a:off x="3124200" y="304800"/>
            <a:ext cx="2667000" cy="34366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838200"/>
            <a:ext cx="7391400" cy="4401205"/>
          </a:xfrm>
          <a:prstGeom prst="rect">
            <a:avLst/>
          </a:prstGeom>
          <a:noFill/>
        </p:spPr>
        <p:txBody>
          <a:bodyPr wrap="square" rtlCol="0">
            <a:spAutoFit/>
          </a:bodyPr>
          <a:lstStyle/>
          <a:p>
            <a:pPr algn="r"/>
            <a:r>
              <a:rPr lang="ar-JO" sz="4000" b="1" dirty="0" smtClean="0">
                <a:solidFill>
                  <a:schemeClr val="accent6">
                    <a:lumMod val="50000"/>
                  </a:schemeClr>
                </a:solidFill>
              </a:rPr>
              <a:t>ماري </a:t>
            </a:r>
            <a:r>
              <a:rPr lang="ar-JO" sz="4000" b="1" dirty="0" smtClean="0">
                <a:solidFill>
                  <a:schemeClr val="accent6">
                    <a:lumMod val="50000"/>
                  </a:schemeClr>
                </a:solidFill>
              </a:rPr>
              <a:t>ألفونسين </a:t>
            </a:r>
            <a:r>
              <a:rPr lang="ar-JO" sz="4000" b="1" dirty="0" smtClean="0">
                <a:solidFill>
                  <a:schemeClr val="accent6">
                    <a:lumMod val="50000"/>
                  </a:schemeClr>
                </a:solidFill>
              </a:rPr>
              <a:t>غطاس (4 أكتوبر 1843-25 مارس 1927) هي راهبة فلسطينية مسيحية ولدت في </a:t>
            </a:r>
            <a:r>
              <a:rPr lang="ar-JO" sz="4000" b="1" dirty="0" smtClean="0">
                <a:solidFill>
                  <a:schemeClr val="accent6">
                    <a:lumMod val="50000"/>
                  </a:schemeClr>
                </a:solidFill>
              </a:rPr>
              <a:t>القدس.</a:t>
            </a:r>
            <a:r>
              <a:rPr lang="ar-JO" sz="4000" b="1" dirty="0" smtClean="0">
                <a:solidFill>
                  <a:schemeClr val="accent6">
                    <a:lumMod val="50000"/>
                  </a:schemeClr>
                </a:solidFill>
              </a:rPr>
              <a:t> أسست راهبات المسبحة الوردية الدومينيكانية في القدس (راهبات الوردية). تم </a:t>
            </a:r>
            <a:r>
              <a:rPr lang="ar-JO" sz="4000" b="1" dirty="0" smtClean="0">
                <a:solidFill>
                  <a:schemeClr val="accent6">
                    <a:lumMod val="50000"/>
                  </a:schemeClr>
                </a:solidFill>
              </a:rPr>
              <a:t>تطويبها</a:t>
            </a:r>
            <a:r>
              <a:rPr lang="ar-JO" sz="4000" b="1" dirty="0" smtClean="0">
                <a:solidFill>
                  <a:schemeClr val="accent6">
                    <a:lumMod val="50000"/>
                  </a:schemeClr>
                </a:solidFill>
              </a:rPr>
              <a:t> في </a:t>
            </a:r>
            <a:r>
              <a:rPr lang="ar-JO" sz="4000" b="1" dirty="0" smtClean="0">
                <a:solidFill>
                  <a:schemeClr val="accent6">
                    <a:lumMod val="50000"/>
                  </a:schemeClr>
                </a:solidFill>
              </a:rPr>
              <a:t>عام 2009 </a:t>
            </a:r>
            <a:r>
              <a:rPr lang="ar-JO" sz="4000" b="1" dirty="0" smtClean="0">
                <a:solidFill>
                  <a:schemeClr val="accent6">
                    <a:lumMod val="50000"/>
                  </a:schemeClr>
                </a:solidFill>
              </a:rPr>
              <a:t>بمعجزة نُسبت لشفاعتها والتي كانت شرطًا لتقديسها.</a:t>
            </a:r>
            <a:endParaRPr lang="en-US" sz="4000" b="1" dirty="0">
              <a:solidFill>
                <a:schemeClr val="accent6">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838200"/>
            <a:ext cx="7061550" cy="1200329"/>
          </a:xfrm>
          <a:prstGeom prst="rect">
            <a:avLst/>
          </a:prstGeom>
          <a:noFill/>
        </p:spPr>
        <p:txBody>
          <a:bodyPr wrap="none" rtlCol="0">
            <a:spAutoFit/>
          </a:bodyPr>
          <a:lstStyle/>
          <a:p>
            <a:pPr algn="ctr"/>
            <a:r>
              <a:rPr lang="ar-JO" sz="7200" dirty="0" smtClean="0">
                <a:solidFill>
                  <a:schemeClr val="accent6">
                    <a:lumMod val="50000"/>
                  </a:schemeClr>
                </a:solidFill>
              </a:rPr>
              <a:t>العطاء في حياة القديسة </a:t>
            </a:r>
            <a:endParaRPr lang="en-US" sz="7200" dirty="0">
              <a:solidFill>
                <a:schemeClr val="accent6">
                  <a:lumMod val="50000"/>
                </a:schemeClr>
              </a:solidFill>
            </a:endParaRPr>
          </a:p>
        </p:txBody>
      </p:sp>
      <p:sp>
        <p:nvSpPr>
          <p:cNvPr id="3" name="TextBox 2"/>
          <p:cNvSpPr txBox="1"/>
          <p:nvPr/>
        </p:nvSpPr>
        <p:spPr>
          <a:xfrm>
            <a:off x="1905000" y="2438400"/>
            <a:ext cx="6324600" cy="2677656"/>
          </a:xfrm>
          <a:prstGeom prst="rect">
            <a:avLst/>
          </a:prstGeom>
          <a:noFill/>
        </p:spPr>
        <p:txBody>
          <a:bodyPr wrap="square" rtlCol="0">
            <a:spAutoFit/>
          </a:bodyPr>
          <a:lstStyle/>
          <a:p>
            <a:pPr algn="r"/>
            <a:r>
              <a:rPr lang="ar-JO" sz="2800" b="1" dirty="0" smtClean="0">
                <a:solidFill>
                  <a:schemeClr val="accent6">
                    <a:lumMod val="50000"/>
                  </a:schemeClr>
                </a:solidFill>
              </a:rPr>
              <a:t>تجلّى عطاء القديسة ماري ألفونسين في حياتها من خلال تفانيها في الخدمة الإلهية، والتأسيس المؤسسي لـ"راهبات الوردية المقدسة" خدمةً للمحتاجين، والتعليم المسيحي باللغة العربية، بالإضافة إلى محبة الفقراء والضعفاء والتضحية الشخصية من أجل إيمانها. </a:t>
            </a:r>
            <a:endParaRPr lang="en-US" sz="2800" b="1"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762000"/>
            <a:ext cx="6300123" cy="830997"/>
          </a:xfrm>
          <a:prstGeom prst="rect">
            <a:avLst/>
          </a:prstGeom>
          <a:noFill/>
        </p:spPr>
        <p:txBody>
          <a:bodyPr wrap="none" rtlCol="0">
            <a:spAutoFit/>
          </a:bodyPr>
          <a:lstStyle/>
          <a:p>
            <a:pPr algn="ctr"/>
            <a:r>
              <a:rPr lang="ar-JO" sz="4800" b="1" dirty="0" smtClean="0">
                <a:solidFill>
                  <a:schemeClr val="accent6">
                    <a:lumMod val="50000"/>
                  </a:schemeClr>
                </a:solidFill>
              </a:rPr>
              <a:t>قيمة العطاء في حياة المسيحي </a:t>
            </a:r>
          </a:p>
        </p:txBody>
      </p:sp>
      <p:sp>
        <p:nvSpPr>
          <p:cNvPr id="3" name="TextBox 2"/>
          <p:cNvSpPr txBox="1"/>
          <p:nvPr/>
        </p:nvSpPr>
        <p:spPr>
          <a:xfrm>
            <a:off x="609600" y="1828800"/>
            <a:ext cx="7010400" cy="4093428"/>
          </a:xfrm>
          <a:prstGeom prst="rect">
            <a:avLst/>
          </a:prstGeom>
          <a:noFill/>
        </p:spPr>
        <p:txBody>
          <a:bodyPr wrap="square" rtlCol="0">
            <a:spAutoFit/>
          </a:bodyPr>
          <a:lstStyle/>
          <a:p>
            <a:pPr algn="ctr"/>
            <a:r>
              <a:rPr lang="ar-JO" sz="2800" b="1" dirty="0" smtClean="0">
                <a:solidFill>
                  <a:schemeClr val="accent6">
                    <a:lumMod val="50000"/>
                  </a:schemeClr>
                </a:solidFill>
              </a:rPr>
              <a:t>تتمثل قيمة العطاء في حياة المسيحي في كونه طريقًا لتكريم الله، ومحبة الآخرين، والابتعاد عن محبة المال، </a:t>
            </a:r>
            <a:endParaRPr lang="ar-JO" sz="2800" b="1" dirty="0" smtClean="0">
              <a:solidFill>
                <a:schemeClr val="accent6">
                  <a:lumMod val="50000"/>
                </a:schemeClr>
              </a:solidFill>
            </a:endParaRPr>
          </a:p>
          <a:p>
            <a:pPr algn="ctr"/>
            <a:r>
              <a:rPr lang="ar-JO" sz="2800" b="1" dirty="0" smtClean="0">
                <a:solidFill>
                  <a:schemeClr val="accent6">
                    <a:lumMod val="50000"/>
                  </a:schemeClr>
                </a:solidFill>
              </a:rPr>
              <a:t>ويكتسب </a:t>
            </a:r>
            <a:r>
              <a:rPr lang="ar-JO" sz="2800" b="1" dirty="0" smtClean="0">
                <a:solidFill>
                  <a:schemeClr val="accent6">
                    <a:lumMod val="50000"/>
                  </a:schemeClr>
                </a:solidFill>
              </a:rPr>
              <a:t>المؤمنون بركات روحية ومادية من خلاله. يشمل العطاء المادي، مثل التبرع للكنيسة والمحتاجين</a:t>
            </a:r>
            <a:r>
              <a:rPr lang="ar-JO" sz="2800" b="1" dirty="0" smtClean="0">
                <a:solidFill>
                  <a:schemeClr val="accent6">
                    <a:lumMod val="50000"/>
                  </a:schemeClr>
                </a:solidFill>
              </a:rPr>
              <a:t>،</a:t>
            </a:r>
          </a:p>
          <a:p>
            <a:pPr algn="ctr"/>
            <a:r>
              <a:rPr lang="ar-JO" sz="2800" b="1" dirty="0" smtClean="0">
                <a:solidFill>
                  <a:schemeClr val="accent6">
                    <a:lumMod val="50000"/>
                  </a:schemeClr>
                </a:solidFill>
              </a:rPr>
              <a:t> </a:t>
            </a:r>
            <a:r>
              <a:rPr lang="ar-JO" sz="2800" b="1" dirty="0" smtClean="0">
                <a:solidFill>
                  <a:schemeClr val="accent6">
                    <a:lumMod val="50000"/>
                  </a:schemeClr>
                </a:solidFill>
              </a:rPr>
              <a:t>وكذلك العطاء الروحي والمعنوي، مثل تقديم كلمة التشجيع والحنان والوقت للآخرين. </a:t>
            </a:r>
            <a:endParaRPr lang="ar-JO" sz="2800" b="1" dirty="0" smtClean="0">
              <a:solidFill>
                <a:schemeClr val="accent6">
                  <a:lumMod val="50000"/>
                </a:schemeClr>
              </a:solidFill>
            </a:endParaRPr>
          </a:p>
          <a:p>
            <a:pPr algn="ctr"/>
            <a:r>
              <a:rPr lang="ar-JO" sz="2800" b="1" dirty="0" smtClean="0">
                <a:solidFill>
                  <a:schemeClr val="accent6">
                    <a:lumMod val="50000"/>
                  </a:schemeClr>
                </a:solidFill>
              </a:rPr>
              <a:t>يعكس </a:t>
            </a:r>
            <a:r>
              <a:rPr lang="ar-JO" sz="2800" b="1" dirty="0" smtClean="0">
                <a:solidFill>
                  <a:schemeClr val="accent6">
                    <a:lumMod val="50000"/>
                  </a:schemeClr>
                </a:solidFill>
              </a:rPr>
              <a:t>العطاء السخي محبة الله وسخاءه الذي نلناه، ويُعد دليلاً على أن القلب متجذر في قيم ملكوت الله. </a:t>
            </a:r>
          </a:p>
          <a:p>
            <a:r>
              <a:rPr lang="ar-JO" b="1" dirty="0" smtClean="0"/>
              <a:t/>
            </a:r>
            <a:br>
              <a:rPr lang="ar-JO" b="1" dirty="0" smtClean="0"/>
            </a:b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24273" cy="4524315"/>
          </a:xfrm>
          <a:prstGeom prst="rect">
            <a:avLst/>
          </a:prstGeom>
          <a:noFill/>
        </p:spPr>
        <p:txBody>
          <a:bodyPr wrap="square" rtlCol="0">
            <a:spAutoFit/>
          </a:bodyPr>
          <a:lstStyle/>
          <a:p>
            <a:pPr algn="r"/>
            <a:r>
              <a:rPr lang="ar-JO" sz="3200" b="1" dirty="0" smtClean="0">
                <a:solidFill>
                  <a:schemeClr val="accent6">
                    <a:lumMod val="50000"/>
                  </a:schemeClr>
                </a:solidFill>
              </a:rPr>
              <a:t>و انا لأني مسيحية أومن ان العطاء من اهم الفضائل اللتي تقربني من يسوع المسيح له المجد و ذلك لأنها سهلة التطبيق في الحياة اليومية</a:t>
            </a:r>
          </a:p>
          <a:p>
            <a:pPr algn="r"/>
            <a:r>
              <a:rPr lang="ar-JO" sz="3200" b="1" dirty="0" smtClean="0">
                <a:solidFill>
                  <a:schemeClr val="accent6">
                    <a:lumMod val="50000"/>
                  </a:schemeClr>
                </a:solidFill>
              </a:rPr>
              <a:t>في ايام الصوم الكبير العام الماضي نظمت الكنيسة مبادرة لبس العيد للأطفال الفقراء و قد ساعدت امي و السيدات بتجميع </a:t>
            </a:r>
          </a:p>
          <a:p>
            <a:pPr algn="r"/>
            <a:r>
              <a:rPr lang="ar-JO" sz="3200" b="1" dirty="0" smtClean="0">
                <a:solidFill>
                  <a:schemeClr val="accent6">
                    <a:lumMod val="50000"/>
                  </a:schemeClr>
                </a:solidFill>
              </a:rPr>
              <a:t>حوالي 2000 دينار و توزيعها على شكل كوبونات ملابس من محل معروف</a:t>
            </a:r>
          </a:p>
          <a:p>
            <a:pPr algn="r"/>
            <a:r>
              <a:rPr lang="ar-JO" sz="3200" b="1" dirty="0" smtClean="0">
                <a:solidFill>
                  <a:schemeClr val="accent6">
                    <a:lumMod val="50000"/>
                  </a:schemeClr>
                </a:solidFill>
              </a:rPr>
              <a:t> وكنت فخورة جداَ بنفسي و قد شعرت وقتها انني اعطيت من وقتي و مالي لمساعدة المحتاجين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4600" y="1600200"/>
            <a:ext cx="3970959" cy="3139321"/>
          </a:xfrm>
          <a:prstGeom prst="rect">
            <a:avLst/>
          </a:prstGeom>
          <a:noFill/>
        </p:spPr>
        <p:txBody>
          <a:bodyPr wrap="none" rtlCol="0">
            <a:spAutoFit/>
          </a:bodyPr>
          <a:lstStyle/>
          <a:p>
            <a:pPr algn="ctr"/>
            <a:r>
              <a:rPr lang="ar-JO" sz="6600" b="1" dirty="0" smtClean="0">
                <a:solidFill>
                  <a:schemeClr val="accent6">
                    <a:lumMod val="50000"/>
                  </a:schemeClr>
                </a:solidFill>
              </a:rPr>
              <a:t>شكراَ لكم </a:t>
            </a:r>
          </a:p>
          <a:p>
            <a:pPr algn="ctr"/>
            <a:r>
              <a:rPr lang="ar-JO" sz="6600" b="1" dirty="0" smtClean="0">
                <a:solidFill>
                  <a:schemeClr val="accent6">
                    <a:lumMod val="50000"/>
                  </a:schemeClr>
                </a:solidFill>
              </a:rPr>
              <a:t>سيــليـنا نصّار</a:t>
            </a:r>
          </a:p>
          <a:p>
            <a:pPr algn="ctr"/>
            <a:r>
              <a:rPr lang="ar-JO" sz="6600" b="1" dirty="0" smtClean="0">
                <a:solidFill>
                  <a:schemeClr val="accent6">
                    <a:lumMod val="50000"/>
                  </a:schemeClr>
                </a:solidFill>
              </a:rPr>
              <a:t>السابع أ</a:t>
            </a:r>
            <a:endParaRPr lang="en-US" sz="6600" b="1" dirty="0">
              <a:solidFill>
                <a:schemeClr val="accent6">
                  <a:lumMod val="5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112</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Sami Nassar</dc:creator>
  <cp:lastModifiedBy>Sami Nassar</cp:lastModifiedBy>
  <cp:revision>7</cp:revision>
  <dcterms:created xsi:type="dcterms:W3CDTF">2006-08-16T00:00:00Z</dcterms:created>
  <dcterms:modified xsi:type="dcterms:W3CDTF">2025-11-24T15:20:41Z</dcterms:modified>
</cp:coreProperties>
</file>