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HK Grotesk" panose="020B0604020202020204" charset="0"/>
      <p:regular r:id="rId9"/>
    </p:embeddedFont>
    <p:embeddedFont>
      <p:font typeface="HK Grotesk Bold" panose="020B0604020202020204" charset="0"/>
      <p:regular r:id="rId10"/>
    </p:embeddedFont>
    <p:embeddedFont>
      <p:font typeface="HK Grotesk Light"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4" d="100"/>
          <a:sy n="44" d="100"/>
        </p:scale>
        <p:origin x="12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Freeform 2"/>
          <p:cNvSpPr/>
          <p:nvPr/>
        </p:nvSpPr>
        <p:spPr>
          <a:xfrm flipH="1">
            <a:off x="-6259250" y="6787402"/>
            <a:ext cx="10936025" cy="10299747"/>
          </a:xfrm>
          <a:custGeom>
            <a:avLst/>
            <a:gdLst/>
            <a:ahLst/>
            <a:cxnLst/>
            <a:rect l="l" t="t" r="r" b="b"/>
            <a:pathLst>
              <a:path w="10936025" h="10299747">
                <a:moveTo>
                  <a:pt x="10936025" y="0"/>
                </a:moveTo>
                <a:lnTo>
                  <a:pt x="0" y="0"/>
                </a:lnTo>
                <a:lnTo>
                  <a:pt x="0" y="10299747"/>
                </a:lnTo>
                <a:lnTo>
                  <a:pt x="10936025" y="10299747"/>
                </a:lnTo>
                <a:lnTo>
                  <a:pt x="10936025"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8991600" y="666750"/>
            <a:ext cx="8629650" cy="8953500"/>
            <a:chOff x="0" y="0"/>
            <a:chExt cx="1336959" cy="1387131"/>
          </a:xfrm>
        </p:grpSpPr>
        <p:sp>
          <p:nvSpPr>
            <p:cNvPr id="4" name="Freeform 4"/>
            <p:cNvSpPr/>
            <p:nvPr/>
          </p:nvSpPr>
          <p:spPr>
            <a:xfrm>
              <a:off x="0" y="0"/>
              <a:ext cx="1336959" cy="1387131"/>
            </a:xfrm>
            <a:custGeom>
              <a:avLst/>
              <a:gdLst/>
              <a:ahLst/>
              <a:cxnLst/>
              <a:rect l="l" t="t" r="r" b="b"/>
              <a:pathLst>
                <a:path w="1336959" h="1387131">
                  <a:moveTo>
                    <a:pt x="1301073" y="0"/>
                  </a:moveTo>
                  <a:lnTo>
                    <a:pt x="35885" y="0"/>
                  </a:lnTo>
                  <a:cubicBezTo>
                    <a:pt x="26368" y="0"/>
                    <a:pt x="17240" y="3781"/>
                    <a:pt x="10511" y="10511"/>
                  </a:cubicBezTo>
                  <a:cubicBezTo>
                    <a:pt x="3781" y="17240"/>
                    <a:pt x="0" y="26368"/>
                    <a:pt x="0" y="35885"/>
                  </a:cubicBezTo>
                  <a:lnTo>
                    <a:pt x="0" y="1351246"/>
                  </a:lnTo>
                  <a:cubicBezTo>
                    <a:pt x="0" y="1360764"/>
                    <a:pt x="3781" y="1369891"/>
                    <a:pt x="10511" y="1376621"/>
                  </a:cubicBezTo>
                  <a:cubicBezTo>
                    <a:pt x="17240" y="1383351"/>
                    <a:pt x="26368" y="1387131"/>
                    <a:pt x="35885" y="1387131"/>
                  </a:cubicBezTo>
                  <a:lnTo>
                    <a:pt x="1301073" y="1387131"/>
                  </a:lnTo>
                  <a:cubicBezTo>
                    <a:pt x="1310591" y="1387131"/>
                    <a:pt x="1319718" y="1383351"/>
                    <a:pt x="1326448" y="1376621"/>
                  </a:cubicBezTo>
                  <a:cubicBezTo>
                    <a:pt x="1333178" y="1369891"/>
                    <a:pt x="1336959" y="1360764"/>
                    <a:pt x="1336959" y="1351246"/>
                  </a:cubicBezTo>
                  <a:lnTo>
                    <a:pt x="1336959" y="35885"/>
                  </a:lnTo>
                  <a:cubicBezTo>
                    <a:pt x="1336959" y="26368"/>
                    <a:pt x="1333178" y="17240"/>
                    <a:pt x="1326448" y="10511"/>
                  </a:cubicBezTo>
                  <a:cubicBezTo>
                    <a:pt x="1319718" y="3781"/>
                    <a:pt x="1310591" y="0"/>
                    <a:pt x="1301073" y="0"/>
                  </a:cubicBezTo>
                  <a:close/>
                </a:path>
              </a:pathLst>
            </a:custGeom>
            <a:blipFill>
              <a:blip r:embed="rId4"/>
              <a:stretch>
                <a:fillRect t="-199" b="-199"/>
              </a:stretch>
            </a:blipFill>
            <a:ln w="28575" cap="rnd">
              <a:solidFill>
                <a:srgbClr val="FFFFFF"/>
              </a:solidFill>
              <a:prstDash val="solid"/>
              <a:round/>
            </a:ln>
          </p:spPr>
          <p:txBody>
            <a:bodyPr/>
            <a:lstStyle/>
            <a:p>
              <a:endParaRPr lang="en-US"/>
            </a:p>
          </p:txBody>
        </p:sp>
      </p:grpSp>
      <p:sp>
        <p:nvSpPr>
          <p:cNvPr id="7" name="TextBox 7"/>
          <p:cNvSpPr txBox="1"/>
          <p:nvPr/>
        </p:nvSpPr>
        <p:spPr>
          <a:xfrm>
            <a:off x="-533400" y="2781300"/>
            <a:ext cx="9144000" cy="824328"/>
          </a:xfrm>
          <a:prstGeom prst="rect">
            <a:avLst/>
          </a:prstGeom>
        </p:spPr>
        <p:txBody>
          <a:bodyPr wrap="square" lIns="0" tIns="0" rIns="0" bIns="0" rtlCol="0" anchor="t">
            <a:spAutoFit/>
          </a:bodyPr>
          <a:lstStyle/>
          <a:p>
            <a:pPr marL="0" lvl="0" indent="0" algn="r" rtl="1">
              <a:lnSpc>
                <a:spcPts val="5880"/>
              </a:lnSpc>
            </a:pPr>
            <a:r>
              <a:rPr lang="ar-EG" sz="8800" dirty="0">
                <a:solidFill>
                  <a:srgbClr val="D0D7DE"/>
                </a:solidFill>
                <a:latin typeface="Arial" panose="020B0604020202020204" pitchFamily="34" charset="0"/>
                <a:ea typeface="HK Grotesk Light"/>
                <a:cs typeface="Arial" panose="020B0604020202020204" pitchFamily="34" charset="0"/>
                <a:sym typeface="HK Grotesk Light"/>
                <a:rtl/>
              </a:rPr>
              <a:t>القديسة ماري </a:t>
            </a:r>
            <a:r>
              <a:rPr lang="ar-EG" sz="8800" dirty="0" err="1">
                <a:solidFill>
                  <a:srgbClr val="D0D7DE"/>
                </a:solidFill>
                <a:latin typeface="Arial" panose="020B0604020202020204" pitchFamily="34" charset="0"/>
                <a:ea typeface="HK Grotesk Light"/>
                <a:cs typeface="Arial" panose="020B0604020202020204" pitchFamily="34" charset="0"/>
                <a:sym typeface="HK Grotesk Light"/>
                <a:rtl/>
              </a:rPr>
              <a:t>ألفونسين</a:t>
            </a:r>
            <a:endParaRPr lang="ar-EG" sz="8800" dirty="0">
              <a:solidFill>
                <a:srgbClr val="D0D7DE"/>
              </a:solidFill>
              <a:latin typeface="Arial" panose="020B0604020202020204" pitchFamily="34" charset="0"/>
              <a:ea typeface="HK Grotesk Light"/>
              <a:cs typeface="Arial" panose="020B0604020202020204" pitchFamily="34" charset="0"/>
              <a:sym typeface="HK Grotesk Light"/>
              <a:rtl/>
            </a:endParaRPr>
          </a:p>
        </p:txBody>
      </p:sp>
      <p:sp>
        <p:nvSpPr>
          <p:cNvPr id="10" name="TextBox 9">
            <a:extLst>
              <a:ext uri="{FF2B5EF4-FFF2-40B4-BE49-F238E27FC236}">
                <a16:creationId xmlns:a16="http://schemas.microsoft.com/office/drawing/2014/main" id="{66186512-1A33-C5CD-5016-EBC1A15AB10A}"/>
              </a:ext>
            </a:extLst>
          </p:cNvPr>
          <p:cNvSpPr txBox="1"/>
          <p:nvPr/>
        </p:nvSpPr>
        <p:spPr>
          <a:xfrm>
            <a:off x="2438400" y="4946817"/>
            <a:ext cx="6705600" cy="1200329"/>
          </a:xfrm>
          <a:prstGeom prst="rect">
            <a:avLst/>
          </a:prstGeom>
          <a:noFill/>
        </p:spPr>
        <p:txBody>
          <a:bodyPr wrap="square">
            <a:spAutoFit/>
          </a:bodyPr>
          <a:lstStyle/>
          <a:p>
            <a:r>
              <a:rPr lang="ar-JO" dirty="0"/>
              <a:t> </a:t>
            </a:r>
            <a:r>
              <a:rPr lang="ar-JO" sz="7200" dirty="0">
                <a:solidFill>
                  <a:schemeClr val="bg1"/>
                </a:solidFill>
              </a:rPr>
              <a:t>-1927</a:t>
            </a:r>
            <a:r>
              <a:rPr lang="en-US" sz="7200" dirty="0">
                <a:solidFill>
                  <a:schemeClr val="bg1"/>
                </a:solidFill>
              </a:rPr>
              <a:t>1843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
        <p:cNvGrpSpPr/>
        <p:nvPr/>
      </p:nvGrpSpPr>
      <p:grpSpPr>
        <a:xfrm>
          <a:off x="0" y="0"/>
          <a:ext cx="0" cy="0"/>
          <a:chOff x="0" y="0"/>
          <a:chExt cx="0" cy="0"/>
        </a:xfrm>
      </p:grpSpPr>
      <p:grpSp>
        <p:nvGrpSpPr>
          <p:cNvPr id="2" name="Group 2"/>
          <p:cNvGrpSpPr/>
          <p:nvPr/>
        </p:nvGrpSpPr>
        <p:grpSpPr>
          <a:xfrm>
            <a:off x="228600" y="2270995"/>
            <a:ext cx="5334000" cy="6165095"/>
            <a:chOff x="0" y="0"/>
            <a:chExt cx="959556" cy="1072445"/>
          </a:xfrm>
        </p:grpSpPr>
        <p:sp>
          <p:nvSpPr>
            <p:cNvPr id="3" name="Freeform 3"/>
            <p:cNvSpPr/>
            <p:nvPr/>
          </p:nvSpPr>
          <p:spPr>
            <a:xfrm>
              <a:off x="0" y="0"/>
              <a:ext cx="959556" cy="1072445"/>
            </a:xfrm>
            <a:custGeom>
              <a:avLst/>
              <a:gdLst/>
              <a:ahLst/>
              <a:cxnLst/>
              <a:rect l="l" t="t" r="r" b="b"/>
              <a:pathLst>
                <a:path w="1200275" h="1560523">
                  <a:moveTo>
                    <a:pt x="1155306" y="0"/>
                  </a:moveTo>
                  <a:lnTo>
                    <a:pt x="44968" y="0"/>
                  </a:lnTo>
                  <a:cubicBezTo>
                    <a:pt x="33042" y="0"/>
                    <a:pt x="21604" y="4738"/>
                    <a:pt x="13171" y="13171"/>
                  </a:cubicBezTo>
                  <a:cubicBezTo>
                    <a:pt x="4738" y="21604"/>
                    <a:pt x="0" y="33042"/>
                    <a:pt x="0" y="44968"/>
                  </a:cubicBezTo>
                  <a:lnTo>
                    <a:pt x="0" y="1515555"/>
                  </a:lnTo>
                  <a:cubicBezTo>
                    <a:pt x="0" y="1527481"/>
                    <a:pt x="4738" y="1538919"/>
                    <a:pt x="13171" y="1547352"/>
                  </a:cubicBezTo>
                  <a:cubicBezTo>
                    <a:pt x="21604" y="1555785"/>
                    <a:pt x="33042" y="1560523"/>
                    <a:pt x="44968" y="1560523"/>
                  </a:cubicBezTo>
                  <a:lnTo>
                    <a:pt x="1155306" y="1560523"/>
                  </a:lnTo>
                  <a:cubicBezTo>
                    <a:pt x="1167233" y="1560523"/>
                    <a:pt x="1178670" y="1555785"/>
                    <a:pt x="1187104" y="1547352"/>
                  </a:cubicBezTo>
                  <a:cubicBezTo>
                    <a:pt x="1195537" y="1538919"/>
                    <a:pt x="1200275" y="1527481"/>
                    <a:pt x="1200275" y="1515555"/>
                  </a:cubicBezTo>
                  <a:lnTo>
                    <a:pt x="1200275" y="44968"/>
                  </a:lnTo>
                  <a:cubicBezTo>
                    <a:pt x="1200275" y="33042"/>
                    <a:pt x="1195537" y="21604"/>
                    <a:pt x="1187104" y="13171"/>
                  </a:cubicBezTo>
                  <a:cubicBezTo>
                    <a:pt x="1178670" y="4738"/>
                    <a:pt x="1167233" y="0"/>
                    <a:pt x="1155306" y="0"/>
                  </a:cubicBezTo>
                  <a:close/>
                </a:path>
              </a:pathLst>
            </a:custGeom>
            <a:blipFill>
              <a:blip r:embed="rId2"/>
              <a:stretch>
                <a:fillRect t="-271" b="-271"/>
              </a:stretch>
            </a:blipFill>
            <a:ln w="19050" cap="rnd">
              <a:solidFill>
                <a:srgbClr val="432766"/>
              </a:solidFill>
              <a:prstDash val="solid"/>
              <a:round/>
            </a:ln>
          </p:spPr>
          <p:txBody>
            <a:bodyPr/>
            <a:lstStyle/>
            <a:p>
              <a:endParaRPr lang="en-US"/>
            </a:p>
          </p:txBody>
        </p:sp>
      </p:grpSp>
      <p:grpSp>
        <p:nvGrpSpPr>
          <p:cNvPr id="4" name="Group 4"/>
          <p:cNvGrpSpPr/>
          <p:nvPr/>
        </p:nvGrpSpPr>
        <p:grpSpPr>
          <a:xfrm>
            <a:off x="4953000" y="353219"/>
            <a:ext cx="12211050" cy="9580562"/>
            <a:chOff x="-5791200" y="-17992"/>
            <a:chExt cx="16281400" cy="12774080"/>
          </a:xfrm>
        </p:grpSpPr>
        <p:sp>
          <p:nvSpPr>
            <p:cNvPr id="5" name="TextBox 5"/>
            <p:cNvSpPr txBox="1"/>
            <p:nvPr/>
          </p:nvSpPr>
          <p:spPr>
            <a:xfrm>
              <a:off x="-5791200" y="1676134"/>
              <a:ext cx="16078200" cy="11079954"/>
            </a:xfrm>
            <a:prstGeom prst="rect">
              <a:avLst/>
            </a:prstGeom>
          </p:spPr>
          <p:txBody>
            <a:bodyPr wrap="square" lIns="0" tIns="0" rIns="0" bIns="0" rtlCol="0" anchor="t">
              <a:spAutoFit/>
            </a:bodyPr>
            <a:lstStyle/>
            <a:p>
              <a:pPr marL="0" lvl="0" indent="0" algn="r" rtl="1"/>
              <a:r>
                <a:rPr lang="ar-EG" sz="5400" dirty="0">
                  <a:solidFill>
                    <a:srgbClr val="ECF0F1"/>
                  </a:solidFill>
                  <a:latin typeface="HK Grotesk Light"/>
                  <a:ea typeface="HK Grotesk Light"/>
                  <a:cs typeface="HK Grotesk Light"/>
                  <a:sym typeface="HK Grotesk Light"/>
                  <a:rtl/>
                </a:rPr>
                <a:t>ولدت القديسة ماري </a:t>
              </a:r>
              <a:r>
                <a:rPr lang="ar-EG" sz="5400" dirty="0" err="1">
                  <a:solidFill>
                    <a:srgbClr val="ECF0F1"/>
                  </a:solidFill>
                  <a:latin typeface="HK Grotesk Light"/>
                  <a:ea typeface="HK Grotesk Light"/>
                  <a:cs typeface="HK Grotesk Light"/>
                  <a:sym typeface="HK Grotesk Light"/>
                  <a:rtl/>
                </a:rPr>
                <a:t>ألفونسين</a:t>
              </a:r>
              <a:r>
                <a:rPr lang="ar-EG" sz="5400" dirty="0">
                  <a:solidFill>
                    <a:srgbClr val="ECF0F1"/>
                  </a:solidFill>
                  <a:latin typeface="HK Grotesk Light"/>
                  <a:ea typeface="HK Grotesk Light"/>
                  <a:cs typeface="HK Grotesk Light"/>
                  <a:sym typeface="HK Grotesk Light"/>
                  <a:rtl/>
                </a:rPr>
                <a:t>، المعروفة باسم سلطانة</a:t>
              </a:r>
              <a:r>
                <a:rPr lang="ar-JO" sz="5400" dirty="0">
                  <a:solidFill>
                    <a:srgbClr val="ECF0F1"/>
                  </a:solidFill>
                  <a:latin typeface="HK Grotesk Light"/>
                  <a:ea typeface="HK Grotesk Light"/>
                  <a:cs typeface="HK Grotesk Light"/>
                  <a:sym typeface="HK Grotesk Light"/>
                  <a:rtl/>
                </a:rPr>
                <a:t> مريم</a:t>
              </a:r>
              <a:r>
                <a:rPr lang="ar-EG" sz="5400" dirty="0">
                  <a:solidFill>
                    <a:srgbClr val="ECF0F1"/>
                  </a:solidFill>
                  <a:latin typeface="HK Grotesk Light"/>
                  <a:ea typeface="HK Grotesk Light"/>
                  <a:cs typeface="HK Grotesk Light"/>
                  <a:sym typeface="HK Grotesk Light"/>
                  <a:rtl/>
                </a:rPr>
                <a:t> غطاس، في عائلة مسيحية </a:t>
              </a:r>
              <a:r>
                <a:rPr lang="ar-JO" sz="5400" dirty="0">
                  <a:solidFill>
                    <a:srgbClr val="ECF0F1"/>
                  </a:solidFill>
                  <a:latin typeface="HK Grotesk Light"/>
                  <a:ea typeface="HK Grotesk Light"/>
                  <a:cs typeface="HK Grotesk Light"/>
                  <a:sym typeface="HK Grotesk Light"/>
                  <a:rtl/>
                </a:rPr>
                <a:t>بسيطة و </a:t>
              </a:r>
              <a:r>
                <a:rPr lang="ar-EG" sz="5400" dirty="0">
                  <a:solidFill>
                    <a:srgbClr val="ECF0F1"/>
                  </a:solidFill>
                  <a:latin typeface="HK Grotesk Light"/>
                  <a:ea typeface="HK Grotesk Light"/>
                  <a:cs typeface="HK Grotesk Light"/>
                  <a:sym typeface="HK Grotesk Light"/>
                  <a:rtl/>
                </a:rPr>
                <a:t>ملتزمة في القدس عام </a:t>
              </a:r>
              <a:r>
                <a:rPr lang="en-US" sz="5400" dirty="0">
                  <a:solidFill>
                    <a:srgbClr val="ECF0F1"/>
                  </a:solidFill>
                  <a:latin typeface="HK Grotesk Light"/>
                  <a:ea typeface="HK Grotesk Light"/>
                  <a:cs typeface="HK Grotesk Light"/>
                  <a:sym typeface="HK Grotesk Light"/>
                </a:rPr>
                <a:t>1843</a:t>
              </a:r>
              <a:r>
                <a:rPr lang="ar-EG" sz="5400" dirty="0">
                  <a:solidFill>
                    <a:srgbClr val="ECF0F1"/>
                  </a:solidFill>
                  <a:latin typeface="HK Grotesk Light"/>
                  <a:ea typeface="HK Grotesk Light"/>
                  <a:cs typeface="HK Grotesk Light"/>
                  <a:sym typeface="HK Grotesk Light"/>
                  <a:rtl/>
                </a:rPr>
                <a:t>.</a:t>
              </a:r>
              <a:endParaRPr lang="ar-JO" sz="5400" dirty="0">
                <a:solidFill>
                  <a:srgbClr val="ECF0F1"/>
                </a:solidFill>
                <a:latin typeface="HK Grotesk Light"/>
                <a:ea typeface="HK Grotesk Light"/>
                <a:cs typeface="HK Grotesk Light"/>
                <a:sym typeface="HK Grotesk Light"/>
                <a:rtl/>
              </a:endParaRPr>
            </a:p>
            <a:p>
              <a:pPr marL="0" lvl="0" indent="0" algn="r" rtl="1"/>
              <a:endParaRPr lang="ar-JO" sz="5400" dirty="0">
                <a:solidFill>
                  <a:srgbClr val="ECF0F1"/>
                </a:solidFill>
                <a:latin typeface="HK Grotesk Light"/>
                <a:ea typeface="HK Grotesk Light"/>
                <a:cs typeface="HK Grotesk Light"/>
                <a:sym typeface="HK Grotesk Light"/>
                <a:rtl/>
              </a:endParaRPr>
            </a:p>
            <a:p>
              <a:pPr lvl="0" algn="r" rtl="1"/>
              <a:r>
                <a:rPr lang="ar-JO" sz="5400" dirty="0">
                  <a:solidFill>
                    <a:srgbClr val="ECF0F1"/>
                  </a:solidFill>
                  <a:latin typeface="HK Grotesk Light"/>
                  <a:rtl/>
                </a:rPr>
                <a:t>عرفت منذ طفولتها بتقواها ومحبتها للصلاة</a:t>
              </a:r>
              <a:r>
                <a:rPr lang="ar-JO" sz="5400" dirty="0">
                  <a:solidFill>
                    <a:schemeClr val="bg1"/>
                  </a:solidFill>
                </a:rPr>
                <a:t>،</a:t>
              </a:r>
              <a:r>
                <a:rPr lang="ar-JO" sz="5400" dirty="0"/>
                <a:t> </a:t>
              </a:r>
            </a:p>
            <a:p>
              <a:pPr lvl="0" algn="r" rtl="1"/>
              <a:r>
                <a:rPr lang="ar-JO" sz="5400" dirty="0">
                  <a:solidFill>
                    <a:schemeClr val="bg1"/>
                  </a:solidFill>
                </a:rPr>
                <a:t>وتميّزت بتواضعها العميق، وروح المحبة، </a:t>
              </a:r>
            </a:p>
            <a:p>
              <a:pPr lvl="0" algn="r" rtl="1"/>
              <a:r>
                <a:rPr lang="ar-JO" sz="5400" dirty="0">
                  <a:solidFill>
                    <a:schemeClr val="bg1"/>
                  </a:solidFill>
                </a:rPr>
                <a:t>والخدمة الهادئة التي لا تبحث عن الظهور، بل عن مساعدة الآخرين ونشر الإيمان.</a:t>
              </a:r>
              <a:r>
                <a:rPr lang="ar-JO" sz="5400" dirty="0">
                  <a:solidFill>
                    <a:schemeClr val="bg1"/>
                  </a:solidFill>
                  <a:latin typeface="HK Grotesk Light"/>
                  <a:rtl/>
                </a:rPr>
                <a:t> </a:t>
              </a:r>
              <a:r>
                <a:rPr lang="ar-JO" sz="5400" dirty="0">
                  <a:solidFill>
                    <a:srgbClr val="ECF0F1"/>
                  </a:solidFill>
                  <a:latin typeface="HK Grotesk Light"/>
                  <a:rtl/>
                </a:rPr>
                <a:t>انضمّت إلى رهبنة القديس يوسف للظهور، حيث بدأت رسالتها في التعليم وخدمة الفتيات والمرضى.</a:t>
              </a:r>
              <a:endParaRPr lang="ar-EG" sz="5400" dirty="0">
                <a:solidFill>
                  <a:srgbClr val="ECF0F1"/>
                </a:solidFill>
                <a:latin typeface="HK Grotesk Light"/>
                <a:sym typeface="HK Grotesk Light"/>
                <a:rtl/>
              </a:endParaRPr>
            </a:p>
          </p:txBody>
        </p:sp>
        <p:sp>
          <p:nvSpPr>
            <p:cNvPr id="6" name="TextBox 6"/>
            <p:cNvSpPr txBox="1"/>
            <p:nvPr/>
          </p:nvSpPr>
          <p:spPr>
            <a:xfrm>
              <a:off x="-609600" y="-17992"/>
              <a:ext cx="11099800" cy="1504685"/>
            </a:xfrm>
            <a:prstGeom prst="rect">
              <a:avLst/>
            </a:prstGeom>
          </p:spPr>
          <p:txBody>
            <a:bodyPr lIns="0" tIns="0" rIns="0" bIns="0" rtlCol="0" anchor="t">
              <a:spAutoFit/>
            </a:bodyPr>
            <a:lstStyle/>
            <a:p>
              <a:pPr marL="0" lvl="0" indent="0" algn="r" rtl="1">
                <a:lnSpc>
                  <a:spcPts val="8799"/>
                </a:lnSpc>
              </a:pPr>
              <a:r>
                <a:rPr lang="ar-EG" sz="8000" u="sng" dirty="0">
                  <a:solidFill>
                    <a:srgbClr val="ECF0F1"/>
                  </a:solidFill>
                  <a:latin typeface="Arial" panose="020B0604020202020204" pitchFamily="34" charset="0"/>
                  <a:ea typeface="Gilda Display"/>
                  <a:cs typeface="Arial" panose="020B0604020202020204" pitchFamily="34" charset="0"/>
                  <a:sym typeface="Gilda Display"/>
                  <a:rtl/>
                </a:rPr>
                <a:t>الحياة المبكرة</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Freeform 2"/>
          <p:cNvSpPr/>
          <p:nvPr/>
        </p:nvSpPr>
        <p:spPr>
          <a:xfrm rot="-5813290" flipH="1">
            <a:off x="15349980" y="5144456"/>
            <a:ext cx="10936025" cy="10299747"/>
          </a:xfrm>
          <a:custGeom>
            <a:avLst/>
            <a:gdLst/>
            <a:ahLst/>
            <a:cxnLst/>
            <a:rect l="l" t="t" r="r" b="b"/>
            <a:pathLst>
              <a:path w="10936025" h="10299747">
                <a:moveTo>
                  <a:pt x="10936025" y="0"/>
                </a:moveTo>
                <a:lnTo>
                  <a:pt x="0" y="0"/>
                </a:lnTo>
                <a:lnTo>
                  <a:pt x="0" y="10299747"/>
                </a:lnTo>
                <a:lnTo>
                  <a:pt x="10936025" y="10299747"/>
                </a:lnTo>
                <a:lnTo>
                  <a:pt x="1093602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381000" y="3151862"/>
            <a:ext cx="5131768" cy="4323982"/>
            <a:chOff x="0" y="0"/>
            <a:chExt cx="721712" cy="609350"/>
          </a:xfrm>
        </p:grpSpPr>
        <p:sp>
          <p:nvSpPr>
            <p:cNvPr id="4" name="Freeform 4"/>
            <p:cNvSpPr/>
            <p:nvPr/>
          </p:nvSpPr>
          <p:spPr>
            <a:xfrm>
              <a:off x="0" y="0"/>
              <a:ext cx="721712" cy="609349"/>
            </a:xfrm>
            <a:custGeom>
              <a:avLst/>
              <a:gdLst/>
              <a:ahLst/>
              <a:cxnLst/>
              <a:rect l="l" t="t" r="r" b="b"/>
              <a:pathLst>
                <a:path w="721712" h="609349">
                  <a:moveTo>
                    <a:pt x="624371" y="0"/>
                  </a:moveTo>
                  <a:lnTo>
                    <a:pt x="97341" y="0"/>
                  </a:lnTo>
                  <a:cubicBezTo>
                    <a:pt x="43581" y="0"/>
                    <a:pt x="0" y="43581"/>
                    <a:pt x="0" y="97341"/>
                  </a:cubicBezTo>
                  <a:lnTo>
                    <a:pt x="0" y="512008"/>
                  </a:lnTo>
                  <a:cubicBezTo>
                    <a:pt x="0" y="565768"/>
                    <a:pt x="43581" y="609349"/>
                    <a:pt x="97341" y="609349"/>
                  </a:cubicBezTo>
                  <a:lnTo>
                    <a:pt x="624371" y="609349"/>
                  </a:lnTo>
                  <a:cubicBezTo>
                    <a:pt x="650187" y="609349"/>
                    <a:pt x="674946" y="599094"/>
                    <a:pt x="693201" y="580839"/>
                  </a:cubicBezTo>
                  <a:cubicBezTo>
                    <a:pt x="711456" y="562584"/>
                    <a:pt x="721712" y="537825"/>
                    <a:pt x="721712" y="512008"/>
                  </a:cubicBezTo>
                  <a:lnTo>
                    <a:pt x="721712" y="97341"/>
                  </a:lnTo>
                  <a:cubicBezTo>
                    <a:pt x="721712" y="43581"/>
                    <a:pt x="678131" y="0"/>
                    <a:pt x="624371" y="0"/>
                  </a:cubicBezTo>
                  <a:close/>
                </a:path>
              </a:pathLst>
            </a:custGeom>
            <a:blipFill>
              <a:blip r:embed="rId4"/>
              <a:stretch>
                <a:fillRect l="-256" r="-256"/>
              </a:stretch>
            </a:blipFill>
            <a:ln w="19050" cap="rnd">
              <a:solidFill>
                <a:srgbClr val="FFFFFF"/>
              </a:solidFill>
              <a:prstDash val="solid"/>
              <a:round/>
            </a:ln>
          </p:spPr>
          <p:txBody>
            <a:bodyPr/>
            <a:lstStyle/>
            <a:p>
              <a:endParaRPr lang="en-US"/>
            </a:p>
          </p:txBody>
        </p:sp>
      </p:grpSp>
      <p:sp>
        <p:nvSpPr>
          <p:cNvPr id="9" name="TextBox 9"/>
          <p:cNvSpPr txBox="1"/>
          <p:nvPr/>
        </p:nvSpPr>
        <p:spPr>
          <a:xfrm>
            <a:off x="4719637" y="716734"/>
            <a:ext cx="12639675" cy="1128514"/>
          </a:xfrm>
          <a:prstGeom prst="rect">
            <a:avLst/>
          </a:prstGeom>
        </p:spPr>
        <p:txBody>
          <a:bodyPr lIns="0" tIns="0" rIns="0" bIns="0" rtlCol="0" anchor="t">
            <a:spAutoFit/>
          </a:bodyPr>
          <a:lstStyle/>
          <a:p>
            <a:pPr marL="0" lvl="0" indent="0" algn="r" rtl="1">
              <a:lnSpc>
                <a:spcPts val="8799"/>
              </a:lnSpc>
            </a:pPr>
            <a:r>
              <a:rPr lang="ar-EG" sz="8000" dirty="0">
                <a:solidFill>
                  <a:srgbClr val="ECF0F1"/>
                </a:solidFill>
                <a:latin typeface="Arial" panose="020B0604020202020204" pitchFamily="34" charset="0"/>
                <a:ea typeface="Gilda Display"/>
                <a:cs typeface="Arial" panose="020B0604020202020204" pitchFamily="34" charset="0"/>
                <a:sym typeface="Gilda Display"/>
                <a:rtl/>
              </a:rPr>
              <a:t>إنجازات القديسة ماري </a:t>
            </a:r>
            <a:r>
              <a:rPr lang="ar-EG" sz="8000" dirty="0" err="1">
                <a:solidFill>
                  <a:srgbClr val="ECF0F1"/>
                </a:solidFill>
                <a:latin typeface="Arial" panose="020B0604020202020204" pitchFamily="34" charset="0"/>
                <a:ea typeface="Gilda Display"/>
                <a:cs typeface="Arial" panose="020B0604020202020204" pitchFamily="34" charset="0"/>
                <a:sym typeface="Gilda Display"/>
                <a:rtl/>
              </a:rPr>
              <a:t>ألفونسين</a:t>
            </a:r>
            <a:endParaRPr lang="ar-EG" sz="8000" dirty="0">
              <a:solidFill>
                <a:srgbClr val="ECF0F1"/>
              </a:solidFill>
              <a:latin typeface="Arial" panose="020B0604020202020204" pitchFamily="34" charset="0"/>
              <a:ea typeface="Gilda Display"/>
              <a:cs typeface="Arial" panose="020B0604020202020204" pitchFamily="34" charset="0"/>
              <a:sym typeface="Gilda Display"/>
              <a:rtl/>
            </a:endParaRPr>
          </a:p>
        </p:txBody>
      </p:sp>
      <p:grpSp>
        <p:nvGrpSpPr>
          <p:cNvPr id="10" name="Group 10"/>
          <p:cNvGrpSpPr/>
          <p:nvPr/>
        </p:nvGrpSpPr>
        <p:grpSpPr>
          <a:xfrm>
            <a:off x="5836617" y="2264504"/>
            <a:ext cx="11536983" cy="6184795"/>
            <a:chOff x="-10912243" y="-9525"/>
            <a:chExt cx="15382642" cy="2675500"/>
          </a:xfrm>
        </p:grpSpPr>
        <p:sp>
          <p:nvSpPr>
            <p:cNvPr id="11" name="TextBox 11"/>
            <p:cNvSpPr txBox="1"/>
            <p:nvPr/>
          </p:nvSpPr>
          <p:spPr>
            <a:xfrm>
              <a:off x="-10912243" y="109648"/>
              <a:ext cx="15382642" cy="2556327"/>
            </a:xfrm>
            <a:prstGeom prst="rect">
              <a:avLst/>
            </a:prstGeom>
          </p:spPr>
          <p:txBody>
            <a:bodyPr wrap="square" lIns="0" tIns="0" rIns="0" bIns="0" rtlCol="0" anchor="t">
              <a:spAutoFit/>
            </a:bodyPr>
            <a:lstStyle/>
            <a:p>
              <a:pPr marL="0" lvl="0" indent="0" algn="r" rtl="1">
                <a:lnSpc>
                  <a:spcPts val="3600"/>
                </a:lnSpc>
                <a:spcBef>
                  <a:spcPct val="0"/>
                </a:spcBef>
              </a:pPr>
              <a:r>
                <a:rPr lang="ar-EG" sz="6000" b="1" u="sng" dirty="0">
                  <a:solidFill>
                    <a:srgbClr val="ECF0F1"/>
                  </a:solidFill>
                  <a:latin typeface="Arial" panose="020B0604020202020204" pitchFamily="34" charset="0"/>
                  <a:ea typeface="HK Grotesk Bold"/>
                  <a:cs typeface="Arial" panose="020B0604020202020204" pitchFamily="34" charset="0"/>
                  <a:sym typeface="HK Grotesk Bold"/>
                  <a:rtl/>
                </a:rPr>
                <a:t>التأسيس</a:t>
              </a:r>
              <a:endParaRPr lang="ar-JO" sz="6000" b="1" u="sng" dirty="0">
                <a:solidFill>
                  <a:srgbClr val="ECF0F1"/>
                </a:solidFill>
                <a:latin typeface="Arial" panose="020B0604020202020204" pitchFamily="34" charset="0"/>
                <a:ea typeface="HK Grotesk Bold"/>
                <a:cs typeface="Arial" panose="020B0604020202020204" pitchFamily="34" charset="0"/>
                <a:sym typeface="HK Grotesk Bold"/>
                <a:rtl/>
              </a:endParaRPr>
            </a:p>
            <a:p>
              <a:pPr marL="0" lvl="0" indent="0" algn="r" rtl="1">
                <a:lnSpc>
                  <a:spcPts val="3600"/>
                </a:lnSpc>
                <a:spcBef>
                  <a:spcPct val="0"/>
                </a:spcBef>
              </a:pPr>
              <a:endParaRPr lang="ar-JO" sz="4400" b="1" dirty="0">
                <a:solidFill>
                  <a:srgbClr val="ECF0F1"/>
                </a:solidFill>
                <a:latin typeface="HK Grotesk Bold"/>
                <a:ea typeface="HK Grotesk Bold"/>
                <a:cs typeface="HK Grotesk Bold"/>
                <a:sym typeface="HK Grotesk Bold"/>
                <a:rtl/>
              </a:endParaRPr>
            </a:p>
            <a:p>
              <a:pPr lvl="0" algn="r" rtl="1">
                <a:spcBef>
                  <a:spcPct val="0"/>
                </a:spcBef>
              </a:pPr>
              <a:r>
                <a:rPr lang="ar-JO" sz="5400" dirty="0">
                  <a:solidFill>
                    <a:srgbClr val="ECF0F1"/>
                  </a:solidFill>
                  <a:latin typeface="HK Grotesk Bold"/>
                  <a:rtl/>
                </a:rPr>
                <a:t>انتقلت القديسة ماري </a:t>
              </a:r>
              <a:r>
                <a:rPr lang="ar-JO" sz="5400" dirty="0" err="1">
                  <a:solidFill>
                    <a:srgbClr val="ECF0F1"/>
                  </a:solidFill>
                  <a:latin typeface="HK Grotesk Bold"/>
                  <a:rtl/>
                </a:rPr>
                <a:t>الفونسين</a:t>
              </a:r>
              <a:r>
                <a:rPr lang="ar-JO" sz="5400" dirty="0">
                  <a:solidFill>
                    <a:srgbClr val="ECF0F1"/>
                  </a:solidFill>
                  <a:latin typeface="HK Grotesk Bold"/>
                  <a:rtl/>
                </a:rPr>
                <a:t> بعد القدس إلى بيت لحم، وخلال تواجدها هناك، ظهرت لها السيدة العذراء طالبة منها إنشاء رهبانية جديدة باسم "راهبات الوردية المقدسة"، ووافق بطريرك القدس اللاتيني آنذاك على طلبها، فتأسست على يدها </a:t>
              </a:r>
              <a:r>
                <a:rPr lang="ar-JO" dirty="0"/>
                <a:t>"</a:t>
              </a:r>
              <a:r>
                <a:rPr lang="ar-JO" sz="5400" dirty="0">
                  <a:solidFill>
                    <a:srgbClr val="ECF0F1"/>
                  </a:solidFill>
                  <a:latin typeface="HK Grotesk Bold"/>
                  <a:rtl/>
                </a:rPr>
                <a:t>راهبات الوردية المقدسة" عام 1883.</a:t>
              </a:r>
              <a:endParaRPr lang="ar-EG" sz="5400" dirty="0">
                <a:solidFill>
                  <a:srgbClr val="ECF0F1"/>
                </a:solidFill>
                <a:latin typeface="HK Grotesk Bold"/>
                <a:sym typeface="HK Grotesk Bold"/>
                <a:rtl/>
              </a:endParaRPr>
            </a:p>
          </p:txBody>
        </p:sp>
        <p:sp>
          <p:nvSpPr>
            <p:cNvPr id="12" name="TextBox 12"/>
            <p:cNvSpPr txBox="1"/>
            <p:nvPr/>
          </p:nvSpPr>
          <p:spPr>
            <a:xfrm>
              <a:off x="1" y="-9525"/>
              <a:ext cx="4241800" cy="383865"/>
            </a:xfrm>
            <a:prstGeom prst="rect">
              <a:avLst/>
            </a:prstGeom>
          </p:spPr>
          <p:txBody>
            <a:bodyPr lIns="0" tIns="0" rIns="0" bIns="0" rtlCol="0" anchor="t">
              <a:spAutoFit/>
            </a:bodyPr>
            <a:lstStyle/>
            <a:p>
              <a:pPr marL="0" lvl="0" indent="0" algn="r" rtl="1">
                <a:lnSpc>
                  <a:spcPts val="2255"/>
                </a:lnSpc>
              </a:pPr>
              <a:r>
                <a:rPr lang="ar-EG" sz="1735" dirty="0">
                  <a:solidFill>
                    <a:srgbClr val="ECF0F1"/>
                  </a:solidFill>
                  <a:latin typeface="HK Grotesk Light"/>
                  <a:ea typeface="HK Grotesk Light"/>
                  <a:cs typeface="HK Grotesk Light"/>
                  <a:sym typeface="HK Grotesk Light"/>
                  <a:rtl/>
                </a:rPr>
                <a:t>.</a:t>
              </a:r>
            </a:p>
          </p:txBody>
        </p:sp>
      </p:grpSp>
      <p:grpSp>
        <p:nvGrpSpPr>
          <p:cNvPr id="13" name="Group 13"/>
          <p:cNvGrpSpPr/>
          <p:nvPr/>
        </p:nvGrpSpPr>
        <p:grpSpPr>
          <a:xfrm>
            <a:off x="7553325" y="7822406"/>
            <a:ext cx="3181350" cy="874354"/>
            <a:chOff x="0" y="-9525"/>
            <a:chExt cx="4241800" cy="1165805"/>
          </a:xfrm>
        </p:grpSpPr>
        <p:sp>
          <p:nvSpPr>
            <p:cNvPr id="14" name="TextBox 14"/>
            <p:cNvSpPr txBox="1"/>
            <p:nvPr/>
          </p:nvSpPr>
          <p:spPr>
            <a:xfrm>
              <a:off x="718" y="-9525"/>
              <a:ext cx="4241082" cy="619125"/>
            </a:xfrm>
            <a:prstGeom prst="rect">
              <a:avLst/>
            </a:prstGeom>
          </p:spPr>
          <p:txBody>
            <a:bodyPr lIns="0" tIns="0" rIns="0" bIns="0" rtlCol="0" anchor="t">
              <a:spAutoFit/>
            </a:bodyPr>
            <a:lstStyle/>
            <a:p>
              <a:pPr marL="0" lvl="0" indent="0" algn="r" rtl="1">
                <a:lnSpc>
                  <a:spcPts val="3600"/>
                </a:lnSpc>
                <a:spcBef>
                  <a:spcPct val="0"/>
                </a:spcBef>
              </a:pPr>
              <a:endParaRPr lang="ar-EG" sz="3000" b="1" dirty="0">
                <a:solidFill>
                  <a:srgbClr val="ECF0F1"/>
                </a:solidFill>
                <a:latin typeface="HK Grotesk Bold"/>
                <a:ea typeface="HK Grotesk Bold"/>
                <a:cs typeface="HK Grotesk Bold"/>
                <a:sym typeface="HK Grotesk Bold"/>
                <a:rtl/>
              </a:endParaRPr>
            </a:p>
          </p:txBody>
        </p:sp>
        <p:sp>
          <p:nvSpPr>
            <p:cNvPr id="15" name="TextBox 15"/>
            <p:cNvSpPr txBox="1"/>
            <p:nvPr/>
          </p:nvSpPr>
          <p:spPr>
            <a:xfrm>
              <a:off x="0" y="772415"/>
              <a:ext cx="4241800" cy="383865"/>
            </a:xfrm>
            <a:prstGeom prst="rect">
              <a:avLst/>
            </a:prstGeom>
          </p:spPr>
          <p:txBody>
            <a:bodyPr lIns="0" tIns="0" rIns="0" bIns="0" rtlCol="0" anchor="t">
              <a:spAutoFit/>
            </a:bodyPr>
            <a:lstStyle/>
            <a:p>
              <a:pPr marL="0" lvl="0" indent="0" algn="r" rtl="1">
                <a:lnSpc>
                  <a:spcPts val="2255"/>
                </a:lnSpc>
              </a:pPr>
              <a:r>
                <a:rPr lang="ar-EG" sz="1735" dirty="0">
                  <a:solidFill>
                    <a:srgbClr val="ECF0F1"/>
                  </a:solidFill>
                  <a:latin typeface="HK Grotesk Light"/>
                  <a:ea typeface="HK Grotesk Light"/>
                  <a:cs typeface="HK Grotesk Light"/>
                  <a:sym typeface="HK Grotesk Light"/>
                  <a:rtl/>
                </a:rPr>
                <a:t>.</a:t>
              </a:r>
            </a:p>
          </p:txBody>
        </p:sp>
      </p:grpSp>
      <p:grpSp>
        <p:nvGrpSpPr>
          <p:cNvPr id="16" name="Group 16"/>
          <p:cNvGrpSpPr/>
          <p:nvPr/>
        </p:nvGrpSpPr>
        <p:grpSpPr>
          <a:xfrm>
            <a:off x="3238500" y="7820372"/>
            <a:ext cx="3181350" cy="1152238"/>
            <a:chOff x="0" y="0"/>
            <a:chExt cx="4241800" cy="1536317"/>
          </a:xfrm>
        </p:grpSpPr>
        <p:sp>
          <p:nvSpPr>
            <p:cNvPr id="17" name="TextBox 17"/>
            <p:cNvSpPr txBox="1"/>
            <p:nvPr/>
          </p:nvSpPr>
          <p:spPr>
            <a:xfrm>
              <a:off x="718" y="-9525"/>
              <a:ext cx="4241082" cy="619125"/>
            </a:xfrm>
            <a:prstGeom prst="rect">
              <a:avLst/>
            </a:prstGeom>
          </p:spPr>
          <p:txBody>
            <a:bodyPr lIns="0" tIns="0" rIns="0" bIns="0" rtlCol="0" anchor="t">
              <a:spAutoFit/>
            </a:bodyPr>
            <a:lstStyle/>
            <a:p>
              <a:pPr marL="0" lvl="0" indent="0" algn="r" rtl="1">
                <a:lnSpc>
                  <a:spcPts val="3600"/>
                </a:lnSpc>
                <a:spcBef>
                  <a:spcPct val="0"/>
                </a:spcBef>
              </a:pPr>
              <a:r>
                <a:rPr lang="ar-EG" sz="3000" b="1" dirty="0">
                  <a:solidFill>
                    <a:srgbClr val="ECF0F1"/>
                  </a:solidFill>
                  <a:latin typeface="HK Grotesk Bold"/>
                  <a:ea typeface="HK Grotesk Bold"/>
                  <a:cs typeface="HK Grotesk Bold"/>
                  <a:sym typeface="HK Grotesk Bold"/>
                  <a:rtl/>
                </a:rPr>
                <a:t>التقدير</a:t>
              </a:r>
            </a:p>
          </p:txBody>
        </p:sp>
        <p:sp>
          <p:nvSpPr>
            <p:cNvPr id="18" name="TextBox 18"/>
            <p:cNvSpPr txBox="1"/>
            <p:nvPr/>
          </p:nvSpPr>
          <p:spPr>
            <a:xfrm>
              <a:off x="0" y="784651"/>
              <a:ext cx="4241800" cy="751666"/>
            </a:xfrm>
            <a:prstGeom prst="rect">
              <a:avLst/>
            </a:prstGeom>
          </p:spPr>
          <p:txBody>
            <a:bodyPr lIns="0" tIns="0" rIns="0" bIns="0" rtlCol="0" anchor="t">
              <a:spAutoFit/>
            </a:bodyPr>
            <a:lstStyle/>
            <a:p>
              <a:pPr marL="0" lvl="0" indent="0" algn="r" rtl="1">
                <a:lnSpc>
                  <a:spcPts val="2255"/>
                </a:lnSpc>
              </a:pPr>
              <a:r>
                <a:rPr lang="ar-EG" sz="1735">
                  <a:solidFill>
                    <a:srgbClr val="ECF0F1"/>
                  </a:solidFill>
                  <a:latin typeface="HK Grotesk Light"/>
                  <a:ea typeface="HK Grotesk Light"/>
                  <a:cs typeface="HK Grotesk Light"/>
                  <a:sym typeface="HK Grotesk Light"/>
                  <a:rtl/>
                </a:rPr>
                <a:t>تم تقديسها في </a:t>
              </a:r>
              <a:r>
                <a:rPr lang="en-US" sz="1735">
                  <a:solidFill>
                    <a:srgbClr val="ECF0F1"/>
                  </a:solidFill>
                  <a:latin typeface="HK Grotesk Light"/>
                  <a:ea typeface="HK Grotesk Light"/>
                  <a:cs typeface="HK Grotesk Light"/>
                  <a:sym typeface="HK Grotesk Light"/>
                </a:rPr>
                <a:t>2015</a:t>
              </a:r>
              <a:r>
                <a:rPr lang="ar-EG" sz="1735">
                  <a:solidFill>
                    <a:srgbClr val="ECF0F1"/>
                  </a:solidFill>
                  <a:latin typeface="HK Grotesk Light"/>
                  <a:ea typeface="HK Grotesk Light"/>
                  <a:cs typeface="HK Grotesk Light"/>
                  <a:sym typeface="HK Grotesk Light"/>
                  <a:rtl/>
                </a:rPr>
                <a:t> من قبل البابا فرنسيس.</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
        <p:cNvGrpSpPr/>
        <p:nvPr/>
      </p:nvGrpSpPr>
      <p:grpSpPr>
        <a:xfrm>
          <a:off x="0" y="0"/>
          <a:ext cx="0" cy="0"/>
          <a:chOff x="0" y="0"/>
          <a:chExt cx="0" cy="0"/>
        </a:xfrm>
      </p:grpSpPr>
      <p:sp>
        <p:nvSpPr>
          <p:cNvPr id="6" name="Freeform 6"/>
          <p:cNvSpPr/>
          <p:nvPr/>
        </p:nvSpPr>
        <p:spPr>
          <a:xfrm rot="1268288" flipH="1">
            <a:off x="-7443664" y="5873497"/>
            <a:ext cx="10936025" cy="10299747"/>
          </a:xfrm>
          <a:custGeom>
            <a:avLst/>
            <a:gdLst/>
            <a:ahLst/>
            <a:cxnLst/>
            <a:rect l="l" t="t" r="r" b="b"/>
            <a:pathLst>
              <a:path w="10936025" h="10299747">
                <a:moveTo>
                  <a:pt x="10936025" y="0"/>
                </a:moveTo>
                <a:lnTo>
                  <a:pt x="0" y="0"/>
                </a:lnTo>
                <a:lnTo>
                  <a:pt x="0" y="10299747"/>
                </a:lnTo>
                <a:lnTo>
                  <a:pt x="10936025" y="10299747"/>
                </a:lnTo>
                <a:lnTo>
                  <a:pt x="10936025"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9" name="Group 5"/>
          <p:cNvGrpSpPr/>
          <p:nvPr/>
        </p:nvGrpSpPr>
        <p:grpSpPr>
          <a:xfrm>
            <a:off x="832430" y="2513206"/>
            <a:ext cx="5720770" cy="4473740"/>
            <a:chOff x="0" y="0"/>
            <a:chExt cx="721712" cy="609350"/>
          </a:xfrm>
        </p:grpSpPr>
        <p:sp>
          <p:nvSpPr>
            <p:cNvPr id="10" name="Freeform 6"/>
            <p:cNvSpPr/>
            <p:nvPr/>
          </p:nvSpPr>
          <p:spPr>
            <a:xfrm>
              <a:off x="0" y="0"/>
              <a:ext cx="721712" cy="609349"/>
            </a:xfrm>
            <a:custGeom>
              <a:avLst/>
              <a:gdLst/>
              <a:ahLst/>
              <a:cxnLst/>
              <a:rect l="l" t="t" r="r" b="b"/>
              <a:pathLst>
                <a:path w="721712" h="609349">
                  <a:moveTo>
                    <a:pt x="624371" y="0"/>
                  </a:moveTo>
                  <a:lnTo>
                    <a:pt x="97341" y="0"/>
                  </a:lnTo>
                  <a:cubicBezTo>
                    <a:pt x="43581" y="0"/>
                    <a:pt x="0" y="43581"/>
                    <a:pt x="0" y="97341"/>
                  </a:cubicBezTo>
                  <a:lnTo>
                    <a:pt x="0" y="512008"/>
                  </a:lnTo>
                  <a:cubicBezTo>
                    <a:pt x="0" y="565768"/>
                    <a:pt x="43581" y="609349"/>
                    <a:pt x="97341" y="609349"/>
                  </a:cubicBezTo>
                  <a:lnTo>
                    <a:pt x="624371" y="609349"/>
                  </a:lnTo>
                  <a:cubicBezTo>
                    <a:pt x="650187" y="609349"/>
                    <a:pt x="674946" y="599094"/>
                    <a:pt x="693201" y="580839"/>
                  </a:cubicBezTo>
                  <a:cubicBezTo>
                    <a:pt x="711456" y="562584"/>
                    <a:pt x="721712" y="537825"/>
                    <a:pt x="721712" y="512008"/>
                  </a:cubicBezTo>
                  <a:lnTo>
                    <a:pt x="721712" y="97341"/>
                  </a:lnTo>
                  <a:cubicBezTo>
                    <a:pt x="721712" y="43581"/>
                    <a:pt x="678131" y="0"/>
                    <a:pt x="624371" y="0"/>
                  </a:cubicBezTo>
                  <a:close/>
                </a:path>
              </a:pathLst>
            </a:custGeom>
            <a:blipFill>
              <a:blip r:embed="rId4"/>
              <a:stretch>
                <a:fillRect l="-256" r="-256"/>
              </a:stretch>
            </a:blipFill>
            <a:ln w="19050" cap="rnd">
              <a:solidFill>
                <a:srgbClr val="FFFFFF"/>
              </a:solidFill>
              <a:prstDash val="solid"/>
              <a:round/>
            </a:ln>
          </p:spPr>
          <p:txBody>
            <a:bodyPr/>
            <a:lstStyle/>
            <a:p>
              <a:endParaRPr lang="en-US"/>
            </a:p>
          </p:txBody>
        </p:sp>
      </p:grpSp>
      <p:sp>
        <p:nvSpPr>
          <p:cNvPr id="12" name="TextBox 11">
            <a:extLst>
              <a:ext uri="{FF2B5EF4-FFF2-40B4-BE49-F238E27FC236}">
                <a16:creationId xmlns:a16="http://schemas.microsoft.com/office/drawing/2014/main" id="{E9A04775-C549-41A2-38BF-54A923D8BEFB}"/>
              </a:ext>
            </a:extLst>
          </p:cNvPr>
          <p:cNvSpPr txBox="1"/>
          <p:nvPr/>
        </p:nvSpPr>
        <p:spPr>
          <a:xfrm>
            <a:off x="6553200" y="1854400"/>
            <a:ext cx="10002623" cy="5170646"/>
          </a:xfrm>
          <a:prstGeom prst="rect">
            <a:avLst/>
          </a:prstGeom>
          <a:noFill/>
        </p:spPr>
        <p:txBody>
          <a:bodyPr wrap="square">
            <a:spAutoFit/>
          </a:bodyPr>
          <a:lstStyle/>
          <a:p>
            <a:pPr marL="0" lvl="0" indent="0" algn="r" rtl="1">
              <a:lnSpc>
                <a:spcPts val="3600"/>
              </a:lnSpc>
              <a:spcBef>
                <a:spcPct val="0"/>
              </a:spcBef>
            </a:pPr>
            <a:r>
              <a:rPr lang="ar-EG" sz="6000" b="1" u="sng" dirty="0">
                <a:solidFill>
                  <a:srgbClr val="ECF0F1"/>
                </a:solidFill>
                <a:latin typeface="Arial" panose="020B0604020202020204" pitchFamily="34" charset="0"/>
                <a:ea typeface="HK Grotesk Bold"/>
                <a:cs typeface="Arial" panose="020B0604020202020204" pitchFamily="34" charset="0"/>
                <a:sym typeface="HK Grotesk Bold"/>
                <a:rtl/>
              </a:rPr>
              <a:t>التعليم</a:t>
            </a:r>
            <a:endParaRPr lang="ar-JO" sz="6000" b="1" u="sng" dirty="0">
              <a:solidFill>
                <a:srgbClr val="ECF0F1"/>
              </a:solidFill>
              <a:latin typeface="Arial" panose="020B0604020202020204" pitchFamily="34" charset="0"/>
              <a:ea typeface="HK Grotesk Bold"/>
              <a:cs typeface="Arial" panose="020B0604020202020204" pitchFamily="34" charset="0"/>
              <a:sym typeface="HK Grotesk Bold"/>
              <a:rtl/>
            </a:endParaRPr>
          </a:p>
          <a:p>
            <a:pPr marL="0" lvl="0" indent="0" algn="r" rtl="1">
              <a:lnSpc>
                <a:spcPts val="3600"/>
              </a:lnSpc>
              <a:spcBef>
                <a:spcPct val="0"/>
              </a:spcBef>
            </a:pPr>
            <a:endParaRPr lang="ar-JO" sz="6000" b="1" dirty="0">
              <a:solidFill>
                <a:srgbClr val="ECF0F1"/>
              </a:solidFill>
              <a:latin typeface="Arial" panose="020B0604020202020204" pitchFamily="34" charset="0"/>
              <a:ea typeface="HK Grotesk Bold"/>
              <a:cs typeface="Arial" panose="020B0604020202020204" pitchFamily="34" charset="0"/>
              <a:sym typeface="HK Grotesk Bold"/>
              <a:rtl/>
            </a:endParaRPr>
          </a:p>
          <a:p>
            <a:pPr lvl="0" algn="r" rtl="1">
              <a:spcBef>
                <a:spcPct val="0"/>
              </a:spcBef>
            </a:pPr>
            <a:r>
              <a:rPr lang="ar-JO" sz="5400" dirty="0">
                <a:solidFill>
                  <a:srgbClr val="ECF0F1"/>
                </a:solidFill>
                <a:latin typeface="HK Grotesk Bold"/>
                <a:rtl/>
              </a:rPr>
              <a:t>جالت الأم ماري </a:t>
            </a:r>
            <a:r>
              <a:rPr lang="ar-JO" sz="5400" dirty="0" err="1">
                <a:solidFill>
                  <a:srgbClr val="ECF0F1"/>
                </a:solidFill>
                <a:latin typeface="HK Grotesk Bold"/>
                <a:rtl/>
              </a:rPr>
              <a:t>ألفونسين</a:t>
            </a:r>
            <a:r>
              <a:rPr lang="ar-JO" sz="5400" dirty="0">
                <a:solidFill>
                  <a:srgbClr val="ECF0F1"/>
                </a:solidFill>
                <a:latin typeface="HK Grotesk Bold"/>
                <a:rtl/>
              </a:rPr>
              <a:t> في مناطق عدة ضمن مهمة التدريس والإرشاد في كل من مدينة الناصرة ومدينة السلط في الأردن وغيرها من الأماكن، وأخيراً في بلدة عين كارم حيث توفيت بعد أن أسست داراً للأيتام</a:t>
            </a:r>
            <a:endParaRPr lang="ar-EG" sz="5400" dirty="0">
              <a:solidFill>
                <a:srgbClr val="ECF0F1"/>
              </a:solidFill>
              <a:latin typeface="HK Grotesk Bold"/>
              <a:sym typeface="HK Grotesk Bold"/>
              <a:rt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Freeform 2"/>
          <p:cNvSpPr/>
          <p:nvPr/>
        </p:nvSpPr>
        <p:spPr>
          <a:xfrm rot="-9300848" flipH="1">
            <a:off x="-7506384" y="5278644"/>
            <a:ext cx="13730046" cy="12931207"/>
          </a:xfrm>
          <a:custGeom>
            <a:avLst/>
            <a:gdLst/>
            <a:ahLst/>
            <a:cxnLst/>
            <a:rect l="l" t="t" r="r" b="b"/>
            <a:pathLst>
              <a:path w="13730046" h="12931207">
                <a:moveTo>
                  <a:pt x="13730046" y="0"/>
                </a:moveTo>
                <a:lnTo>
                  <a:pt x="0" y="0"/>
                </a:lnTo>
                <a:lnTo>
                  <a:pt x="0" y="12931207"/>
                </a:lnTo>
                <a:lnTo>
                  <a:pt x="13730046" y="12931207"/>
                </a:lnTo>
                <a:lnTo>
                  <a:pt x="1373004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TextBox 3"/>
          <p:cNvSpPr txBox="1"/>
          <p:nvPr/>
        </p:nvSpPr>
        <p:spPr>
          <a:xfrm>
            <a:off x="5257800" y="902184"/>
            <a:ext cx="11877675" cy="8074005"/>
          </a:xfrm>
          <a:prstGeom prst="rect">
            <a:avLst/>
          </a:prstGeom>
        </p:spPr>
        <p:txBody>
          <a:bodyPr wrap="square" lIns="0" tIns="0" rIns="0" bIns="0" rtlCol="0" anchor="t">
            <a:spAutoFit/>
          </a:bodyPr>
          <a:lstStyle/>
          <a:p>
            <a:pPr lvl="0" algn="r" rtl="1">
              <a:lnSpc>
                <a:spcPts val="8799"/>
              </a:lnSpc>
            </a:pPr>
            <a:r>
              <a:rPr lang="ar-EG" sz="6000" b="1" u="sng" dirty="0" err="1">
                <a:solidFill>
                  <a:srgbClr val="ECF0F1"/>
                </a:solidFill>
                <a:latin typeface="Arial" panose="020B0604020202020204" pitchFamily="34" charset="0"/>
                <a:ea typeface="HK Grotesk Bold"/>
                <a:cs typeface="Arial" panose="020B0604020202020204" pitchFamily="34" charset="0"/>
                <a:sym typeface="HK Grotesk Bold"/>
                <a:rtl/>
              </a:rPr>
              <a:t>التقدي</a:t>
            </a:r>
            <a:r>
              <a:rPr lang="ar-JO" sz="6000" b="1" u="sng" dirty="0">
                <a:solidFill>
                  <a:srgbClr val="ECF0F1"/>
                </a:solidFill>
                <a:latin typeface="Arial" panose="020B0604020202020204" pitchFamily="34" charset="0"/>
                <a:ea typeface="HK Grotesk Bold"/>
                <a:cs typeface="Arial" panose="020B0604020202020204" pitchFamily="34" charset="0"/>
                <a:sym typeface="HK Grotesk Bold"/>
                <a:rtl/>
              </a:rPr>
              <a:t>ر</a:t>
            </a:r>
          </a:p>
          <a:p>
            <a:pPr lvl="0" algn="r" rtl="1">
              <a:lnSpc>
                <a:spcPts val="8799"/>
              </a:lnSpc>
            </a:pPr>
            <a:endParaRPr lang="ar-JO" sz="6000" b="1" u="sng" dirty="0">
              <a:solidFill>
                <a:srgbClr val="ECF0F1"/>
              </a:solidFill>
              <a:latin typeface="Arial" panose="020B0604020202020204" pitchFamily="34" charset="0"/>
              <a:ea typeface="HK Grotesk Bold"/>
              <a:cs typeface="Arial" panose="020B0604020202020204" pitchFamily="34" charset="0"/>
              <a:sym typeface="HK Grotesk Bold"/>
              <a:rtl/>
            </a:endParaRPr>
          </a:p>
          <a:p>
            <a:pPr algn="r"/>
            <a:r>
              <a:rPr lang="ar-JO" sz="5400" dirty="0">
                <a:solidFill>
                  <a:schemeClr val="bg1"/>
                </a:solidFill>
              </a:rPr>
              <a:t>تم إعلانها طوباوية للكنيسة الكاثوليكية في 22 تشرين </a:t>
            </a:r>
          </a:p>
          <a:p>
            <a:pPr algn="r"/>
            <a:r>
              <a:rPr lang="ar-JO" sz="5400" dirty="0">
                <a:solidFill>
                  <a:schemeClr val="bg1"/>
                </a:solidFill>
              </a:rPr>
              <a:t>الثاني 2009، بعد موافقة البابا </a:t>
            </a:r>
            <a:r>
              <a:rPr lang="ar-JO" sz="5400" dirty="0" err="1">
                <a:solidFill>
                  <a:schemeClr val="bg1"/>
                </a:solidFill>
              </a:rPr>
              <a:t>بندكتس</a:t>
            </a:r>
            <a:r>
              <a:rPr lang="ar-JO" sz="5400" dirty="0">
                <a:solidFill>
                  <a:schemeClr val="bg1"/>
                </a:solidFill>
              </a:rPr>
              <a:t> السادس عشر </a:t>
            </a:r>
          </a:p>
          <a:p>
            <a:pPr algn="r"/>
            <a:r>
              <a:rPr lang="ar-JO" sz="5400" dirty="0">
                <a:solidFill>
                  <a:schemeClr val="bg1"/>
                </a:solidFill>
              </a:rPr>
              <a:t>على أنها عاشت "الفضائل المسيحية" وهي المحبة </a:t>
            </a:r>
          </a:p>
          <a:p>
            <a:pPr algn="r"/>
            <a:r>
              <a:rPr lang="ar-JO" sz="5400" dirty="0">
                <a:solidFill>
                  <a:schemeClr val="bg1"/>
                </a:solidFill>
              </a:rPr>
              <a:t>والإيمان والرجاء خلال حياتها الأرضية. </a:t>
            </a:r>
          </a:p>
          <a:p>
            <a:pPr algn="r"/>
            <a:r>
              <a:rPr lang="ar-JO" sz="5400" dirty="0">
                <a:solidFill>
                  <a:schemeClr val="bg1"/>
                </a:solidFill>
              </a:rPr>
              <a:t>وأعلنت قديسة في 17 أيار 2015 في الفاتيكان.</a:t>
            </a:r>
          </a:p>
          <a:p>
            <a:pPr algn="r"/>
            <a:r>
              <a:rPr lang="ar-JO" sz="5400" dirty="0">
                <a:solidFill>
                  <a:schemeClr val="bg1"/>
                </a:solidFill>
              </a:rPr>
              <a:t>صلاتها معنا.</a:t>
            </a:r>
            <a:br>
              <a:rPr lang="ar-JO" sz="5400" dirty="0">
                <a:solidFill>
                  <a:schemeClr val="bg1"/>
                </a:solidFill>
              </a:rPr>
            </a:br>
            <a:endParaRPr lang="ar-JO" sz="5400" b="1" u="sng" dirty="0">
              <a:solidFill>
                <a:schemeClr val="bg1"/>
              </a:solidFill>
              <a:latin typeface="Arial" panose="020B0604020202020204" pitchFamily="34" charset="0"/>
              <a:ea typeface="Gilda Display"/>
              <a:cs typeface="Arial" panose="020B0604020202020204" pitchFamily="34" charset="0"/>
              <a:sym typeface="HK Grotesk Bold"/>
              <a:rtl/>
            </a:endParaRPr>
          </a:p>
        </p:txBody>
      </p:sp>
      <p:grpSp>
        <p:nvGrpSpPr>
          <p:cNvPr id="4" name="Group 4"/>
          <p:cNvGrpSpPr/>
          <p:nvPr/>
        </p:nvGrpSpPr>
        <p:grpSpPr>
          <a:xfrm>
            <a:off x="9296400" y="2457450"/>
            <a:ext cx="8324850" cy="4375123"/>
            <a:chOff x="0" y="0"/>
            <a:chExt cx="11099800" cy="5833497"/>
          </a:xfrm>
        </p:grpSpPr>
        <p:sp>
          <p:nvSpPr>
            <p:cNvPr id="5" name="TextBox 5"/>
            <p:cNvSpPr txBox="1"/>
            <p:nvPr/>
          </p:nvSpPr>
          <p:spPr>
            <a:xfrm>
              <a:off x="0" y="-9525"/>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6" name="TextBox 6"/>
            <p:cNvSpPr txBox="1"/>
            <p:nvPr/>
          </p:nvSpPr>
          <p:spPr>
            <a:xfrm>
              <a:off x="0" y="410633"/>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sp>
          <p:nvSpPr>
            <p:cNvPr id="7" name="TextBox 7"/>
            <p:cNvSpPr txBox="1"/>
            <p:nvPr/>
          </p:nvSpPr>
          <p:spPr>
            <a:xfrm>
              <a:off x="0" y="2378039"/>
              <a:ext cx="11099800" cy="454025"/>
            </a:xfrm>
            <a:prstGeom prst="rect">
              <a:avLst/>
            </a:prstGeom>
          </p:spPr>
          <p:txBody>
            <a:bodyPr lIns="0" tIns="0" rIns="0" bIns="0" rtlCol="0" anchor="t">
              <a:spAutoFit/>
            </a:bodyPr>
            <a:lstStyle/>
            <a:p>
              <a:pPr marL="0" lvl="0" indent="0" algn="r" rtl="1">
                <a:lnSpc>
                  <a:spcPts val="2639"/>
                </a:lnSpc>
              </a:pPr>
              <a:endParaRPr lang="ar-EG" sz="2199" b="1" u="none" dirty="0">
                <a:solidFill>
                  <a:srgbClr val="ECF0F1"/>
                </a:solidFill>
                <a:latin typeface="HK Grotesk Bold"/>
                <a:ea typeface="HK Grotesk Bold"/>
                <a:cs typeface="HK Grotesk Bold"/>
                <a:sym typeface="HK Grotesk Bold"/>
                <a:rtl/>
              </a:endParaRPr>
            </a:p>
          </p:txBody>
        </p:sp>
        <p:sp>
          <p:nvSpPr>
            <p:cNvPr id="8" name="TextBox 8"/>
            <p:cNvSpPr txBox="1"/>
            <p:nvPr/>
          </p:nvSpPr>
          <p:spPr>
            <a:xfrm>
              <a:off x="0" y="2793964"/>
              <a:ext cx="11099800" cy="647700"/>
            </a:xfrm>
            <a:prstGeom prst="rect">
              <a:avLst/>
            </a:prstGeom>
          </p:spPr>
          <p:txBody>
            <a:bodyPr lIns="0" tIns="0" rIns="0" bIns="0" rtlCol="0" anchor="t">
              <a:spAutoFit/>
            </a:bodyPr>
            <a:lstStyle/>
            <a:p>
              <a:pPr marL="0" lvl="0" indent="0" algn="r" rtl="1">
                <a:lnSpc>
                  <a:spcPts val="3900"/>
                </a:lnSpc>
              </a:pPr>
              <a:endParaRPr lang="en-US" sz="3000" u="none" dirty="0">
                <a:solidFill>
                  <a:srgbClr val="ECF0F1"/>
                </a:solidFill>
                <a:latin typeface="HK Grotesk"/>
                <a:ea typeface="HK Grotesk"/>
                <a:cs typeface="HK Grotesk"/>
                <a:sym typeface="HK Grotesk"/>
              </a:endParaRPr>
            </a:p>
          </p:txBody>
        </p:sp>
        <p:sp>
          <p:nvSpPr>
            <p:cNvPr id="9" name="TextBox 9"/>
            <p:cNvSpPr txBox="1"/>
            <p:nvPr/>
          </p:nvSpPr>
          <p:spPr>
            <a:xfrm>
              <a:off x="0" y="4765639"/>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10" name="TextBox 10"/>
            <p:cNvSpPr txBox="1"/>
            <p:nvPr/>
          </p:nvSpPr>
          <p:spPr>
            <a:xfrm>
              <a:off x="0" y="5185797"/>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grpSp>
      <p:grpSp>
        <p:nvGrpSpPr>
          <p:cNvPr id="11" name="Group 7"/>
          <p:cNvGrpSpPr/>
          <p:nvPr/>
        </p:nvGrpSpPr>
        <p:grpSpPr>
          <a:xfrm>
            <a:off x="304800" y="2765425"/>
            <a:ext cx="5181600" cy="4892676"/>
            <a:chOff x="0" y="0"/>
            <a:chExt cx="721712" cy="609350"/>
          </a:xfrm>
        </p:grpSpPr>
        <p:sp>
          <p:nvSpPr>
            <p:cNvPr id="12" name="Freeform 8"/>
            <p:cNvSpPr/>
            <p:nvPr/>
          </p:nvSpPr>
          <p:spPr>
            <a:xfrm>
              <a:off x="0" y="0"/>
              <a:ext cx="721712" cy="609349"/>
            </a:xfrm>
            <a:custGeom>
              <a:avLst/>
              <a:gdLst/>
              <a:ahLst/>
              <a:cxnLst/>
              <a:rect l="l" t="t" r="r" b="b"/>
              <a:pathLst>
                <a:path w="721712" h="609349">
                  <a:moveTo>
                    <a:pt x="624371" y="0"/>
                  </a:moveTo>
                  <a:lnTo>
                    <a:pt x="97341" y="0"/>
                  </a:lnTo>
                  <a:cubicBezTo>
                    <a:pt x="43581" y="0"/>
                    <a:pt x="0" y="43581"/>
                    <a:pt x="0" y="97341"/>
                  </a:cubicBezTo>
                  <a:lnTo>
                    <a:pt x="0" y="512008"/>
                  </a:lnTo>
                  <a:cubicBezTo>
                    <a:pt x="0" y="565768"/>
                    <a:pt x="43581" y="609349"/>
                    <a:pt x="97341" y="609349"/>
                  </a:cubicBezTo>
                  <a:lnTo>
                    <a:pt x="624371" y="609349"/>
                  </a:lnTo>
                  <a:cubicBezTo>
                    <a:pt x="650187" y="609349"/>
                    <a:pt x="674946" y="599094"/>
                    <a:pt x="693201" y="580839"/>
                  </a:cubicBezTo>
                  <a:cubicBezTo>
                    <a:pt x="711456" y="562584"/>
                    <a:pt x="721712" y="537825"/>
                    <a:pt x="721712" y="512008"/>
                  </a:cubicBezTo>
                  <a:lnTo>
                    <a:pt x="721712" y="97341"/>
                  </a:lnTo>
                  <a:cubicBezTo>
                    <a:pt x="721712" y="43581"/>
                    <a:pt x="678131" y="0"/>
                    <a:pt x="624371" y="0"/>
                  </a:cubicBezTo>
                  <a:close/>
                </a:path>
              </a:pathLst>
            </a:custGeom>
            <a:blipFill>
              <a:blip r:embed="rId4"/>
              <a:stretch>
                <a:fillRect l="-256" r="-256"/>
              </a:stretch>
            </a:blipFill>
            <a:ln w="19050" cap="rnd">
              <a:solidFill>
                <a:srgbClr val="FFFFFF"/>
              </a:solidFill>
              <a:prstDash val="solid"/>
              <a:round/>
            </a:ln>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a:extLst>
            <a:ext uri="{FF2B5EF4-FFF2-40B4-BE49-F238E27FC236}">
              <a16:creationId xmlns:a16="http://schemas.microsoft.com/office/drawing/2014/main" id="{59569C3F-C7E8-89E6-200C-6B46531379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163FEE-D1C2-80C7-47FC-7B37741A9332}"/>
              </a:ext>
            </a:extLst>
          </p:cNvPr>
          <p:cNvSpPr/>
          <p:nvPr/>
        </p:nvSpPr>
        <p:spPr>
          <a:xfrm rot="-9300848" flipH="1">
            <a:off x="-7506384" y="5278644"/>
            <a:ext cx="13730046" cy="12931207"/>
          </a:xfrm>
          <a:custGeom>
            <a:avLst/>
            <a:gdLst/>
            <a:ahLst/>
            <a:cxnLst/>
            <a:rect l="l" t="t" r="r" b="b"/>
            <a:pathLst>
              <a:path w="13730046" h="12931207">
                <a:moveTo>
                  <a:pt x="13730046" y="0"/>
                </a:moveTo>
                <a:lnTo>
                  <a:pt x="0" y="0"/>
                </a:lnTo>
                <a:lnTo>
                  <a:pt x="0" y="12931207"/>
                </a:lnTo>
                <a:lnTo>
                  <a:pt x="13730046" y="12931207"/>
                </a:lnTo>
                <a:lnTo>
                  <a:pt x="1373004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TextBox 3">
            <a:extLst>
              <a:ext uri="{FF2B5EF4-FFF2-40B4-BE49-F238E27FC236}">
                <a16:creationId xmlns:a16="http://schemas.microsoft.com/office/drawing/2014/main" id="{D362F6C3-5ED4-FB6D-90B9-6A02E1269602}"/>
              </a:ext>
            </a:extLst>
          </p:cNvPr>
          <p:cNvSpPr txBox="1"/>
          <p:nvPr/>
        </p:nvSpPr>
        <p:spPr>
          <a:xfrm>
            <a:off x="5334000" y="398289"/>
            <a:ext cx="11734800" cy="9700028"/>
          </a:xfrm>
          <a:prstGeom prst="rect">
            <a:avLst/>
          </a:prstGeom>
        </p:spPr>
        <p:txBody>
          <a:bodyPr wrap="square" lIns="0" tIns="0" rIns="0" bIns="0" rtlCol="0" anchor="t">
            <a:spAutoFit/>
          </a:bodyPr>
          <a:lstStyle/>
          <a:p>
            <a:pPr lvl="0" algn="r" rtl="1">
              <a:lnSpc>
                <a:spcPts val="8799"/>
              </a:lnSpc>
            </a:pPr>
            <a:r>
              <a:rPr lang="ar-JO" sz="6000" b="1" u="sng" dirty="0">
                <a:solidFill>
                  <a:srgbClr val="ECF0F1"/>
                </a:solidFill>
                <a:latin typeface="Arial" panose="020B0604020202020204" pitchFamily="34" charset="0"/>
                <a:ea typeface="HK Grotesk Bold"/>
                <a:cs typeface="Arial" panose="020B0604020202020204" pitchFamily="34" charset="0"/>
                <a:sym typeface="HK Grotesk Bold"/>
                <a:rtl/>
              </a:rPr>
              <a:t>من أقوال القديسة ماري </a:t>
            </a:r>
            <a:r>
              <a:rPr lang="ar-JO" sz="6000" b="1" u="sng" dirty="0" err="1">
                <a:solidFill>
                  <a:srgbClr val="ECF0F1"/>
                </a:solidFill>
                <a:latin typeface="Arial" panose="020B0604020202020204" pitchFamily="34" charset="0"/>
                <a:ea typeface="HK Grotesk Bold"/>
                <a:cs typeface="Arial" panose="020B0604020202020204" pitchFamily="34" charset="0"/>
                <a:sym typeface="HK Grotesk Bold"/>
                <a:rtl/>
              </a:rPr>
              <a:t>الفونسين</a:t>
            </a:r>
            <a:endParaRPr lang="ar-JO" sz="6000" b="1" u="sng" dirty="0">
              <a:solidFill>
                <a:srgbClr val="ECF0F1"/>
              </a:solidFill>
              <a:latin typeface="Arial" panose="020B0604020202020204" pitchFamily="34" charset="0"/>
              <a:ea typeface="HK Grotesk Bold"/>
              <a:cs typeface="Arial" panose="020B0604020202020204" pitchFamily="34" charset="0"/>
              <a:sym typeface="HK Grotesk Bold"/>
              <a:rtl/>
            </a:endParaRPr>
          </a:p>
          <a:p>
            <a:pPr algn="r">
              <a:lnSpc>
                <a:spcPct val="150000"/>
              </a:lnSpc>
            </a:pPr>
            <a:r>
              <a:rPr lang="ar-JO" sz="5400" dirty="0">
                <a:solidFill>
                  <a:schemeClr val="bg1"/>
                </a:solidFill>
              </a:rPr>
              <a:t>- "يا يسوع، دعني أهيم في حبّك". </a:t>
            </a:r>
          </a:p>
          <a:p>
            <a:pPr algn="r">
              <a:lnSpc>
                <a:spcPct val="150000"/>
              </a:lnSpc>
            </a:pPr>
            <a:r>
              <a:rPr lang="ar-JO" sz="5400" dirty="0">
                <a:solidFill>
                  <a:schemeClr val="bg1"/>
                </a:solidFill>
              </a:rPr>
              <a:t>- في محبة يسوع ومريم توجد السعادة والسلام والفرح الحقيقي ولا سيّما الصبر والشجاعة والثبات. </a:t>
            </a:r>
          </a:p>
          <a:p>
            <a:pPr marL="285750" indent="-285750" algn="r">
              <a:lnSpc>
                <a:spcPct val="150000"/>
              </a:lnSpc>
              <a:buFontTx/>
              <a:buChar char="-"/>
            </a:pPr>
            <a:r>
              <a:rPr lang="ar-JO" sz="5400" dirty="0">
                <a:solidFill>
                  <a:schemeClr val="bg1"/>
                </a:solidFill>
              </a:rPr>
              <a:t>- يجب أن نملك فضيلة عظيمة لكي نعطي منها للآخرين.</a:t>
            </a:r>
          </a:p>
          <a:p>
            <a:pPr algn="r">
              <a:lnSpc>
                <a:spcPct val="150000"/>
              </a:lnSpc>
            </a:pPr>
            <a:r>
              <a:rPr lang="ar-JO" sz="5400" dirty="0">
                <a:solidFill>
                  <a:schemeClr val="bg1"/>
                </a:solidFill>
              </a:rPr>
              <a:t>- الحمد لله على هذه النعم التي لا نستحقّها والتي لم </a:t>
            </a:r>
          </a:p>
          <a:p>
            <a:pPr algn="r">
              <a:lnSpc>
                <a:spcPct val="150000"/>
              </a:lnSpc>
            </a:pPr>
            <a:r>
              <a:rPr lang="ar-JO" sz="5400" dirty="0">
                <a:solidFill>
                  <a:schemeClr val="bg1"/>
                </a:solidFill>
              </a:rPr>
              <a:t>تعطَ لنا لمنفعة شخصيّة بل لإشراك الآخرين فيها</a:t>
            </a:r>
            <a:r>
              <a:rPr lang="ar-JO" sz="4800" b="1" dirty="0">
                <a:solidFill>
                  <a:schemeClr val="bg1"/>
                </a:solidFill>
              </a:rPr>
              <a:t>.</a:t>
            </a:r>
            <a:endParaRPr lang="ar-JO" sz="4800" b="1" u="sng" dirty="0">
              <a:solidFill>
                <a:schemeClr val="bg1"/>
              </a:solidFill>
              <a:latin typeface="Arial" panose="020B0604020202020204" pitchFamily="34" charset="0"/>
              <a:ea typeface="Gilda Display"/>
              <a:cs typeface="Arial" panose="020B0604020202020204" pitchFamily="34" charset="0"/>
              <a:sym typeface="HK Grotesk Bold"/>
              <a:rtl/>
            </a:endParaRPr>
          </a:p>
        </p:txBody>
      </p:sp>
      <p:grpSp>
        <p:nvGrpSpPr>
          <p:cNvPr id="4" name="Group 4">
            <a:extLst>
              <a:ext uri="{FF2B5EF4-FFF2-40B4-BE49-F238E27FC236}">
                <a16:creationId xmlns:a16="http://schemas.microsoft.com/office/drawing/2014/main" id="{88C2FEE9-5544-4CF2-A68D-623D71B2FC01}"/>
              </a:ext>
            </a:extLst>
          </p:cNvPr>
          <p:cNvGrpSpPr/>
          <p:nvPr/>
        </p:nvGrpSpPr>
        <p:grpSpPr>
          <a:xfrm>
            <a:off x="9296400" y="2457450"/>
            <a:ext cx="8324850" cy="4375123"/>
            <a:chOff x="0" y="0"/>
            <a:chExt cx="11099800" cy="5833497"/>
          </a:xfrm>
        </p:grpSpPr>
        <p:sp>
          <p:nvSpPr>
            <p:cNvPr id="5" name="TextBox 5">
              <a:extLst>
                <a:ext uri="{FF2B5EF4-FFF2-40B4-BE49-F238E27FC236}">
                  <a16:creationId xmlns:a16="http://schemas.microsoft.com/office/drawing/2014/main" id="{4CCBF862-20C4-4AA4-2F8A-E5381050FA3B}"/>
                </a:ext>
              </a:extLst>
            </p:cNvPr>
            <p:cNvSpPr txBox="1"/>
            <p:nvPr/>
          </p:nvSpPr>
          <p:spPr>
            <a:xfrm>
              <a:off x="0" y="-9525"/>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6" name="TextBox 6">
              <a:extLst>
                <a:ext uri="{FF2B5EF4-FFF2-40B4-BE49-F238E27FC236}">
                  <a16:creationId xmlns:a16="http://schemas.microsoft.com/office/drawing/2014/main" id="{D2887384-FD9C-36AB-D5C9-971434E4AF40}"/>
                </a:ext>
              </a:extLst>
            </p:cNvPr>
            <p:cNvSpPr txBox="1"/>
            <p:nvPr/>
          </p:nvSpPr>
          <p:spPr>
            <a:xfrm>
              <a:off x="0" y="410633"/>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sp>
          <p:nvSpPr>
            <p:cNvPr id="7" name="TextBox 7">
              <a:extLst>
                <a:ext uri="{FF2B5EF4-FFF2-40B4-BE49-F238E27FC236}">
                  <a16:creationId xmlns:a16="http://schemas.microsoft.com/office/drawing/2014/main" id="{1D30DD8C-A6C0-D942-EFDB-7C6C5E104743}"/>
                </a:ext>
              </a:extLst>
            </p:cNvPr>
            <p:cNvSpPr txBox="1"/>
            <p:nvPr/>
          </p:nvSpPr>
          <p:spPr>
            <a:xfrm>
              <a:off x="0" y="2378039"/>
              <a:ext cx="11099800" cy="454025"/>
            </a:xfrm>
            <a:prstGeom prst="rect">
              <a:avLst/>
            </a:prstGeom>
          </p:spPr>
          <p:txBody>
            <a:bodyPr lIns="0" tIns="0" rIns="0" bIns="0" rtlCol="0" anchor="t">
              <a:spAutoFit/>
            </a:bodyPr>
            <a:lstStyle/>
            <a:p>
              <a:pPr marL="0" lvl="0" indent="0" algn="r" rtl="1">
                <a:lnSpc>
                  <a:spcPts val="2639"/>
                </a:lnSpc>
              </a:pPr>
              <a:endParaRPr lang="ar-EG" sz="2199" b="1" u="none" dirty="0">
                <a:solidFill>
                  <a:srgbClr val="ECF0F1"/>
                </a:solidFill>
                <a:latin typeface="HK Grotesk Bold"/>
                <a:ea typeface="HK Grotesk Bold"/>
                <a:cs typeface="HK Grotesk Bold"/>
                <a:sym typeface="HK Grotesk Bold"/>
                <a:rtl/>
              </a:endParaRPr>
            </a:p>
          </p:txBody>
        </p:sp>
        <p:sp>
          <p:nvSpPr>
            <p:cNvPr id="8" name="TextBox 8">
              <a:extLst>
                <a:ext uri="{FF2B5EF4-FFF2-40B4-BE49-F238E27FC236}">
                  <a16:creationId xmlns:a16="http://schemas.microsoft.com/office/drawing/2014/main" id="{16ECEED8-6BE7-DE27-8EDC-D5F6E5B89AEB}"/>
                </a:ext>
              </a:extLst>
            </p:cNvPr>
            <p:cNvSpPr txBox="1"/>
            <p:nvPr/>
          </p:nvSpPr>
          <p:spPr>
            <a:xfrm>
              <a:off x="0" y="2793964"/>
              <a:ext cx="11099800" cy="647700"/>
            </a:xfrm>
            <a:prstGeom prst="rect">
              <a:avLst/>
            </a:prstGeom>
          </p:spPr>
          <p:txBody>
            <a:bodyPr lIns="0" tIns="0" rIns="0" bIns="0" rtlCol="0" anchor="t">
              <a:spAutoFit/>
            </a:bodyPr>
            <a:lstStyle/>
            <a:p>
              <a:pPr marL="0" lvl="0" indent="0" algn="r" rtl="1">
                <a:lnSpc>
                  <a:spcPts val="3900"/>
                </a:lnSpc>
              </a:pPr>
              <a:endParaRPr lang="en-US" sz="3000" u="none" dirty="0">
                <a:solidFill>
                  <a:srgbClr val="ECF0F1"/>
                </a:solidFill>
                <a:latin typeface="HK Grotesk"/>
                <a:ea typeface="HK Grotesk"/>
                <a:cs typeface="HK Grotesk"/>
                <a:sym typeface="HK Grotesk"/>
              </a:endParaRPr>
            </a:p>
          </p:txBody>
        </p:sp>
        <p:sp>
          <p:nvSpPr>
            <p:cNvPr id="9" name="TextBox 9">
              <a:extLst>
                <a:ext uri="{FF2B5EF4-FFF2-40B4-BE49-F238E27FC236}">
                  <a16:creationId xmlns:a16="http://schemas.microsoft.com/office/drawing/2014/main" id="{0A0987D1-D6AB-F0BB-4C69-2A4E9B4D473E}"/>
                </a:ext>
              </a:extLst>
            </p:cNvPr>
            <p:cNvSpPr txBox="1"/>
            <p:nvPr/>
          </p:nvSpPr>
          <p:spPr>
            <a:xfrm>
              <a:off x="0" y="4765639"/>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10" name="TextBox 10">
              <a:extLst>
                <a:ext uri="{FF2B5EF4-FFF2-40B4-BE49-F238E27FC236}">
                  <a16:creationId xmlns:a16="http://schemas.microsoft.com/office/drawing/2014/main" id="{26132EF1-C678-5955-B498-8FDCE26D3D36}"/>
                </a:ext>
              </a:extLst>
            </p:cNvPr>
            <p:cNvSpPr txBox="1"/>
            <p:nvPr/>
          </p:nvSpPr>
          <p:spPr>
            <a:xfrm>
              <a:off x="0" y="5185797"/>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grpSp>
      <p:grpSp>
        <p:nvGrpSpPr>
          <p:cNvPr id="13" name="Group 3">
            <a:extLst>
              <a:ext uri="{FF2B5EF4-FFF2-40B4-BE49-F238E27FC236}">
                <a16:creationId xmlns:a16="http://schemas.microsoft.com/office/drawing/2014/main" id="{E2068347-9E5B-040E-6391-160090FCA522}"/>
              </a:ext>
            </a:extLst>
          </p:cNvPr>
          <p:cNvGrpSpPr/>
          <p:nvPr/>
        </p:nvGrpSpPr>
        <p:grpSpPr>
          <a:xfrm>
            <a:off x="647700" y="3936279"/>
            <a:ext cx="5014913" cy="5306812"/>
            <a:chOff x="0" y="0"/>
            <a:chExt cx="1336959" cy="1387131"/>
          </a:xfrm>
        </p:grpSpPr>
        <p:sp>
          <p:nvSpPr>
            <p:cNvPr id="14" name="Freeform 4">
              <a:extLst>
                <a:ext uri="{FF2B5EF4-FFF2-40B4-BE49-F238E27FC236}">
                  <a16:creationId xmlns:a16="http://schemas.microsoft.com/office/drawing/2014/main" id="{3271F72E-21A5-8D6C-3151-398042AD0AB1}"/>
                </a:ext>
              </a:extLst>
            </p:cNvPr>
            <p:cNvSpPr/>
            <p:nvPr/>
          </p:nvSpPr>
          <p:spPr>
            <a:xfrm>
              <a:off x="0" y="0"/>
              <a:ext cx="1336959" cy="1387131"/>
            </a:xfrm>
            <a:custGeom>
              <a:avLst/>
              <a:gdLst/>
              <a:ahLst/>
              <a:cxnLst/>
              <a:rect l="l" t="t" r="r" b="b"/>
              <a:pathLst>
                <a:path w="1336959" h="1387131">
                  <a:moveTo>
                    <a:pt x="1301073" y="0"/>
                  </a:moveTo>
                  <a:lnTo>
                    <a:pt x="35885" y="0"/>
                  </a:lnTo>
                  <a:cubicBezTo>
                    <a:pt x="26368" y="0"/>
                    <a:pt x="17240" y="3781"/>
                    <a:pt x="10511" y="10511"/>
                  </a:cubicBezTo>
                  <a:cubicBezTo>
                    <a:pt x="3781" y="17240"/>
                    <a:pt x="0" y="26368"/>
                    <a:pt x="0" y="35885"/>
                  </a:cubicBezTo>
                  <a:lnTo>
                    <a:pt x="0" y="1351246"/>
                  </a:lnTo>
                  <a:cubicBezTo>
                    <a:pt x="0" y="1360764"/>
                    <a:pt x="3781" y="1369891"/>
                    <a:pt x="10511" y="1376621"/>
                  </a:cubicBezTo>
                  <a:cubicBezTo>
                    <a:pt x="17240" y="1383351"/>
                    <a:pt x="26368" y="1387131"/>
                    <a:pt x="35885" y="1387131"/>
                  </a:cubicBezTo>
                  <a:lnTo>
                    <a:pt x="1301073" y="1387131"/>
                  </a:lnTo>
                  <a:cubicBezTo>
                    <a:pt x="1310591" y="1387131"/>
                    <a:pt x="1319718" y="1383351"/>
                    <a:pt x="1326448" y="1376621"/>
                  </a:cubicBezTo>
                  <a:cubicBezTo>
                    <a:pt x="1333178" y="1369891"/>
                    <a:pt x="1336959" y="1360764"/>
                    <a:pt x="1336959" y="1351246"/>
                  </a:cubicBezTo>
                  <a:lnTo>
                    <a:pt x="1336959" y="35885"/>
                  </a:lnTo>
                  <a:cubicBezTo>
                    <a:pt x="1336959" y="26368"/>
                    <a:pt x="1333178" y="17240"/>
                    <a:pt x="1326448" y="10511"/>
                  </a:cubicBezTo>
                  <a:cubicBezTo>
                    <a:pt x="1319718" y="3781"/>
                    <a:pt x="1310591" y="0"/>
                    <a:pt x="1301073" y="0"/>
                  </a:cubicBezTo>
                  <a:close/>
                </a:path>
              </a:pathLst>
            </a:custGeom>
            <a:blipFill>
              <a:blip r:embed="rId4"/>
              <a:stretch>
                <a:fillRect t="-199" b="-199"/>
              </a:stretch>
            </a:blipFill>
            <a:ln w="28575" cap="rnd">
              <a:solidFill>
                <a:srgbClr val="FFFFFF"/>
              </a:solidFill>
              <a:prstDash val="solid"/>
              <a:round/>
            </a:ln>
          </p:spPr>
          <p:txBody>
            <a:bodyPr/>
            <a:lstStyle/>
            <a:p>
              <a:endParaRPr lang="en-US"/>
            </a:p>
          </p:txBody>
        </p:sp>
      </p:grpSp>
    </p:spTree>
    <p:extLst>
      <p:ext uri="{BB962C8B-B14F-4D97-AF65-F5344CB8AC3E}">
        <p14:creationId xmlns:p14="http://schemas.microsoft.com/office/powerpoint/2010/main" val="289276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a:extLst>
            <a:ext uri="{FF2B5EF4-FFF2-40B4-BE49-F238E27FC236}">
              <a16:creationId xmlns:a16="http://schemas.microsoft.com/office/drawing/2014/main" id="{38180859-C1EA-537F-F17A-CBA31CA20F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4E884F-C758-5766-6ACB-3F062415F2BB}"/>
              </a:ext>
            </a:extLst>
          </p:cNvPr>
          <p:cNvSpPr/>
          <p:nvPr/>
        </p:nvSpPr>
        <p:spPr>
          <a:xfrm rot="-9300848" flipH="1">
            <a:off x="-7506384" y="5278644"/>
            <a:ext cx="13730046" cy="12931207"/>
          </a:xfrm>
          <a:custGeom>
            <a:avLst/>
            <a:gdLst/>
            <a:ahLst/>
            <a:cxnLst/>
            <a:rect l="l" t="t" r="r" b="b"/>
            <a:pathLst>
              <a:path w="13730046" h="12931207">
                <a:moveTo>
                  <a:pt x="13730046" y="0"/>
                </a:moveTo>
                <a:lnTo>
                  <a:pt x="0" y="0"/>
                </a:lnTo>
                <a:lnTo>
                  <a:pt x="0" y="12931207"/>
                </a:lnTo>
                <a:lnTo>
                  <a:pt x="13730046" y="12931207"/>
                </a:lnTo>
                <a:lnTo>
                  <a:pt x="13730046"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TextBox 3">
            <a:extLst>
              <a:ext uri="{FF2B5EF4-FFF2-40B4-BE49-F238E27FC236}">
                <a16:creationId xmlns:a16="http://schemas.microsoft.com/office/drawing/2014/main" id="{3984052B-6B47-A58F-949F-4DF50A289314}"/>
              </a:ext>
            </a:extLst>
          </p:cNvPr>
          <p:cNvSpPr txBox="1"/>
          <p:nvPr/>
        </p:nvSpPr>
        <p:spPr>
          <a:xfrm>
            <a:off x="5334000" y="398289"/>
            <a:ext cx="11734800" cy="8453533"/>
          </a:xfrm>
          <a:prstGeom prst="rect">
            <a:avLst/>
          </a:prstGeom>
        </p:spPr>
        <p:txBody>
          <a:bodyPr wrap="square" lIns="0" tIns="0" rIns="0" bIns="0" rtlCol="0" anchor="t">
            <a:spAutoFit/>
          </a:bodyPr>
          <a:lstStyle/>
          <a:p>
            <a:pPr lvl="0" algn="r" rtl="1">
              <a:lnSpc>
                <a:spcPts val="8799"/>
              </a:lnSpc>
            </a:pPr>
            <a:r>
              <a:rPr lang="ar-JO" sz="6000" dirty="0">
                <a:solidFill>
                  <a:srgbClr val="ECF0F1"/>
                </a:solidFill>
                <a:latin typeface="Arial" panose="020B0604020202020204" pitchFamily="34" charset="0"/>
                <a:ea typeface="HK Grotesk Bold"/>
                <a:cs typeface="Arial" panose="020B0604020202020204" pitchFamily="34" charset="0"/>
                <a:sym typeface="HK Grotesk Bold"/>
                <a:rtl/>
              </a:rPr>
              <a:t>نتعلم من حياة القديسة ماري </a:t>
            </a:r>
            <a:r>
              <a:rPr lang="ar-JO" sz="6000" dirty="0" err="1">
                <a:solidFill>
                  <a:srgbClr val="ECF0F1"/>
                </a:solidFill>
                <a:latin typeface="Arial" panose="020B0604020202020204" pitchFamily="34" charset="0"/>
                <a:ea typeface="HK Grotesk Bold"/>
                <a:cs typeface="Arial" panose="020B0604020202020204" pitchFamily="34" charset="0"/>
                <a:sym typeface="HK Grotesk Bold"/>
                <a:rtl/>
              </a:rPr>
              <a:t>الفونسين</a:t>
            </a:r>
            <a:endParaRPr lang="ar-JO" sz="6000" dirty="0">
              <a:solidFill>
                <a:srgbClr val="ECF0F1"/>
              </a:solidFill>
              <a:latin typeface="Arial" panose="020B0604020202020204" pitchFamily="34" charset="0"/>
              <a:ea typeface="HK Grotesk Bold"/>
              <a:cs typeface="Arial" panose="020B0604020202020204" pitchFamily="34" charset="0"/>
              <a:sym typeface="HK Grotesk Bold"/>
              <a:rtl/>
            </a:endParaRPr>
          </a:p>
          <a:p>
            <a:pPr algn="r">
              <a:lnSpc>
                <a:spcPct val="150000"/>
              </a:lnSpc>
            </a:pPr>
            <a:r>
              <a:rPr lang="ar-JO" sz="5400" dirty="0">
                <a:solidFill>
                  <a:schemeClr val="bg1"/>
                </a:solidFill>
                <a:latin typeface="Arial" panose="020B0604020202020204" pitchFamily="34" charset="0"/>
                <a:ea typeface="Gilda Display"/>
                <a:cs typeface="Arial" panose="020B0604020202020204" pitchFamily="34" charset="0"/>
                <a:sym typeface="HK Grotesk Bold"/>
                <a:rtl/>
              </a:rPr>
              <a:t>التواضع و قوة الايمان و محبة الرب و الخدمة بلا مقابل.</a:t>
            </a:r>
          </a:p>
          <a:p>
            <a:pPr algn="r">
              <a:lnSpc>
                <a:spcPct val="150000"/>
              </a:lnSpc>
            </a:pPr>
            <a:r>
              <a:rPr lang="ar-JO" sz="5400" dirty="0">
                <a:solidFill>
                  <a:schemeClr val="bg1"/>
                </a:solidFill>
                <a:latin typeface="Arial" panose="020B0604020202020204" pitchFamily="34" charset="0"/>
                <a:ea typeface="Gilda Display"/>
                <a:cs typeface="Arial" panose="020B0604020202020204" pitchFamily="34" charset="0"/>
                <a:sym typeface="HK Grotesk Bold"/>
                <a:rtl/>
              </a:rPr>
              <a:t>لو كنت مكانها سأساعد الاخرين بتواضع دون ان أنتظر منهم أي مقابل.</a:t>
            </a:r>
          </a:p>
          <a:p>
            <a:pPr algn="r">
              <a:lnSpc>
                <a:spcPct val="150000"/>
              </a:lnSpc>
            </a:pPr>
            <a:r>
              <a:rPr lang="ar-JO" sz="5400" dirty="0">
                <a:solidFill>
                  <a:schemeClr val="bg1"/>
                </a:solidFill>
                <a:latin typeface="Arial" panose="020B0604020202020204" pitchFamily="34" charset="0"/>
                <a:ea typeface="Gilda Display"/>
                <a:cs typeface="Arial" panose="020B0604020202020204" pitchFamily="34" charset="0"/>
                <a:sym typeface="HK Grotesk Bold"/>
                <a:rtl/>
              </a:rPr>
              <a:t>أحببت في شخصيتها حبها العميق ليسوع و مريم العذراء و الذي كان واضحا في أقوالها.</a:t>
            </a:r>
            <a:endParaRPr lang="ar-JO" sz="4800" dirty="0">
              <a:solidFill>
                <a:schemeClr val="bg1"/>
              </a:solidFill>
              <a:latin typeface="Arial" panose="020B0604020202020204" pitchFamily="34" charset="0"/>
              <a:ea typeface="Gilda Display"/>
              <a:cs typeface="Arial" panose="020B0604020202020204" pitchFamily="34" charset="0"/>
              <a:sym typeface="HK Grotesk Bold"/>
              <a:rtl/>
            </a:endParaRPr>
          </a:p>
        </p:txBody>
      </p:sp>
      <p:grpSp>
        <p:nvGrpSpPr>
          <p:cNvPr id="4" name="Group 4">
            <a:extLst>
              <a:ext uri="{FF2B5EF4-FFF2-40B4-BE49-F238E27FC236}">
                <a16:creationId xmlns:a16="http://schemas.microsoft.com/office/drawing/2014/main" id="{BD5C781D-E02F-5928-12C2-F6F1B290DEDB}"/>
              </a:ext>
            </a:extLst>
          </p:cNvPr>
          <p:cNvGrpSpPr/>
          <p:nvPr/>
        </p:nvGrpSpPr>
        <p:grpSpPr>
          <a:xfrm>
            <a:off x="9296400" y="2457450"/>
            <a:ext cx="8324850" cy="4375123"/>
            <a:chOff x="0" y="0"/>
            <a:chExt cx="11099800" cy="5833497"/>
          </a:xfrm>
        </p:grpSpPr>
        <p:sp>
          <p:nvSpPr>
            <p:cNvPr id="5" name="TextBox 5">
              <a:extLst>
                <a:ext uri="{FF2B5EF4-FFF2-40B4-BE49-F238E27FC236}">
                  <a16:creationId xmlns:a16="http://schemas.microsoft.com/office/drawing/2014/main" id="{B70B039F-1592-29DE-4D4B-15A3EB0285FA}"/>
                </a:ext>
              </a:extLst>
            </p:cNvPr>
            <p:cNvSpPr txBox="1"/>
            <p:nvPr/>
          </p:nvSpPr>
          <p:spPr>
            <a:xfrm>
              <a:off x="0" y="-9525"/>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6" name="TextBox 6">
              <a:extLst>
                <a:ext uri="{FF2B5EF4-FFF2-40B4-BE49-F238E27FC236}">
                  <a16:creationId xmlns:a16="http://schemas.microsoft.com/office/drawing/2014/main" id="{660EE7EA-A209-27DD-AEFD-803DBD5C7983}"/>
                </a:ext>
              </a:extLst>
            </p:cNvPr>
            <p:cNvSpPr txBox="1"/>
            <p:nvPr/>
          </p:nvSpPr>
          <p:spPr>
            <a:xfrm>
              <a:off x="0" y="410633"/>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sp>
          <p:nvSpPr>
            <p:cNvPr id="7" name="TextBox 7">
              <a:extLst>
                <a:ext uri="{FF2B5EF4-FFF2-40B4-BE49-F238E27FC236}">
                  <a16:creationId xmlns:a16="http://schemas.microsoft.com/office/drawing/2014/main" id="{ED57EB34-588F-9A12-E943-EF6DC8106FC1}"/>
                </a:ext>
              </a:extLst>
            </p:cNvPr>
            <p:cNvSpPr txBox="1"/>
            <p:nvPr/>
          </p:nvSpPr>
          <p:spPr>
            <a:xfrm>
              <a:off x="0" y="2378039"/>
              <a:ext cx="11099800" cy="454025"/>
            </a:xfrm>
            <a:prstGeom prst="rect">
              <a:avLst/>
            </a:prstGeom>
          </p:spPr>
          <p:txBody>
            <a:bodyPr lIns="0" tIns="0" rIns="0" bIns="0" rtlCol="0" anchor="t">
              <a:spAutoFit/>
            </a:bodyPr>
            <a:lstStyle/>
            <a:p>
              <a:pPr marL="0" lvl="0" indent="0" algn="r" rtl="1">
                <a:lnSpc>
                  <a:spcPts val="2639"/>
                </a:lnSpc>
              </a:pPr>
              <a:endParaRPr lang="ar-EG" sz="2199" b="1" u="none" dirty="0">
                <a:solidFill>
                  <a:srgbClr val="ECF0F1"/>
                </a:solidFill>
                <a:latin typeface="HK Grotesk Bold"/>
                <a:ea typeface="HK Grotesk Bold"/>
                <a:cs typeface="HK Grotesk Bold"/>
                <a:sym typeface="HK Grotesk Bold"/>
                <a:rtl/>
              </a:endParaRPr>
            </a:p>
          </p:txBody>
        </p:sp>
        <p:sp>
          <p:nvSpPr>
            <p:cNvPr id="8" name="TextBox 8">
              <a:extLst>
                <a:ext uri="{FF2B5EF4-FFF2-40B4-BE49-F238E27FC236}">
                  <a16:creationId xmlns:a16="http://schemas.microsoft.com/office/drawing/2014/main" id="{8F912A52-D908-8CF4-76F8-834350E0D6F8}"/>
                </a:ext>
              </a:extLst>
            </p:cNvPr>
            <p:cNvSpPr txBox="1"/>
            <p:nvPr/>
          </p:nvSpPr>
          <p:spPr>
            <a:xfrm>
              <a:off x="0" y="2793964"/>
              <a:ext cx="11099800" cy="647700"/>
            </a:xfrm>
            <a:prstGeom prst="rect">
              <a:avLst/>
            </a:prstGeom>
          </p:spPr>
          <p:txBody>
            <a:bodyPr lIns="0" tIns="0" rIns="0" bIns="0" rtlCol="0" anchor="t">
              <a:spAutoFit/>
            </a:bodyPr>
            <a:lstStyle/>
            <a:p>
              <a:pPr marL="0" lvl="0" indent="0" algn="r" rtl="1">
                <a:lnSpc>
                  <a:spcPts val="3900"/>
                </a:lnSpc>
              </a:pPr>
              <a:endParaRPr lang="en-US" sz="3000" u="none" dirty="0">
                <a:solidFill>
                  <a:srgbClr val="ECF0F1"/>
                </a:solidFill>
                <a:latin typeface="HK Grotesk"/>
                <a:ea typeface="HK Grotesk"/>
                <a:cs typeface="HK Grotesk"/>
                <a:sym typeface="HK Grotesk"/>
              </a:endParaRPr>
            </a:p>
          </p:txBody>
        </p:sp>
        <p:sp>
          <p:nvSpPr>
            <p:cNvPr id="9" name="TextBox 9">
              <a:extLst>
                <a:ext uri="{FF2B5EF4-FFF2-40B4-BE49-F238E27FC236}">
                  <a16:creationId xmlns:a16="http://schemas.microsoft.com/office/drawing/2014/main" id="{922B8A38-D379-ABE9-2EC4-9DAC849D0CBF}"/>
                </a:ext>
              </a:extLst>
            </p:cNvPr>
            <p:cNvSpPr txBox="1"/>
            <p:nvPr/>
          </p:nvSpPr>
          <p:spPr>
            <a:xfrm>
              <a:off x="0" y="4765639"/>
              <a:ext cx="11099800" cy="454025"/>
            </a:xfrm>
            <a:prstGeom prst="rect">
              <a:avLst/>
            </a:prstGeom>
          </p:spPr>
          <p:txBody>
            <a:bodyPr lIns="0" tIns="0" rIns="0" bIns="0" rtlCol="0" anchor="t">
              <a:spAutoFit/>
            </a:bodyPr>
            <a:lstStyle/>
            <a:p>
              <a:pPr marL="0" lvl="0" indent="0" algn="r" rtl="1">
                <a:lnSpc>
                  <a:spcPts val="2639"/>
                </a:lnSpc>
              </a:pPr>
              <a:endParaRPr lang="ar-EG" sz="2199" b="1" dirty="0">
                <a:solidFill>
                  <a:srgbClr val="ECF0F1"/>
                </a:solidFill>
                <a:latin typeface="HK Grotesk Bold"/>
                <a:ea typeface="HK Grotesk Bold"/>
                <a:cs typeface="HK Grotesk Bold"/>
                <a:sym typeface="HK Grotesk Bold"/>
                <a:rtl/>
              </a:endParaRPr>
            </a:p>
          </p:txBody>
        </p:sp>
        <p:sp>
          <p:nvSpPr>
            <p:cNvPr id="10" name="TextBox 10">
              <a:extLst>
                <a:ext uri="{FF2B5EF4-FFF2-40B4-BE49-F238E27FC236}">
                  <a16:creationId xmlns:a16="http://schemas.microsoft.com/office/drawing/2014/main" id="{EBF0607E-5607-9639-0A64-72FDADFEBA34}"/>
                </a:ext>
              </a:extLst>
            </p:cNvPr>
            <p:cNvSpPr txBox="1"/>
            <p:nvPr/>
          </p:nvSpPr>
          <p:spPr>
            <a:xfrm>
              <a:off x="0" y="5185797"/>
              <a:ext cx="11099800" cy="647700"/>
            </a:xfrm>
            <a:prstGeom prst="rect">
              <a:avLst/>
            </a:prstGeom>
          </p:spPr>
          <p:txBody>
            <a:bodyPr lIns="0" tIns="0" rIns="0" bIns="0" rtlCol="0" anchor="t">
              <a:spAutoFit/>
            </a:bodyPr>
            <a:lstStyle/>
            <a:p>
              <a:pPr marL="0" lvl="0" indent="0" algn="r" rtl="1">
                <a:lnSpc>
                  <a:spcPts val="3900"/>
                </a:lnSpc>
              </a:pPr>
              <a:endParaRPr lang="en-US" sz="3000" dirty="0">
                <a:solidFill>
                  <a:srgbClr val="ECF0F1"/>
                </a:solidFill>
                <a:latin typeface="HK Grotesk"/>
                <a:ea typeface="HK Grotesk"/>
                <a:cs typeface="HK Grotesk"/>
                <a:sym typeface="HK Grotesk"/>
              </a:endParaRPr>
            </a:p>
          </p:txBody>
        </p:sp>
      </p:grpSp>
      <p:grpSp>
        <p:nvGrpSpPr>
          <p:cNvPr id="13" name="Group 3">
            <a:extLst>
              <a:ext uri="{FF2B5EF4-FFF2-40B4-BE49-F238E27FC236}">
                <a16:creationId xmlns:a16="http://schemas.microsoft.com/office/drawing/2014/main" id="{F6E0411A-AE74-B0F3-7AA7-48676C40C6A3}"/>
              </a:ext>
            </a:extLst>
          </p:cNvPr>
          <p:cNvGrpSpPr/>
          <p:nvPr/>
        </p:nvGrpSpPr>
        <p:grpSpPr>
          <a:xfrm>
            <a:off x="647700" y="3936279"/>
            <a:ext cx="5014913" cy="5306812"/>
            <a:chOff x="0" y="0"/>
            <a:chExt cx="1336959" cy="1387131"/>
          </a:xfrm>
        </p:grpSpPr>
        <p:sp>
          <p:nvSpPr>
            <p:cNvPr id="14" name="Freeform 4">
              <a:extLst>
                <a:ext uri="{FF2B5EF4-FFF2-40B4-BE49-F238E27FC236}">
                  <a16:creationId xmlns:a16="http://schemas.microsoft.com/office/drawing/2014/main" id="{95D474F3-096B-2B79-5A3A-2E72B5E1D7C5}"/>
                </a:ext>
              </a:extLst>
            </p:cNvPr>
            <p:cNvSpPr/>
            <p:nvPr/>
          </p:nvSpPr>
          <p:spPr>
            <a:xfrm>
              <a:off x="0" y="0"/>
              <a:ext cx="1336959" cy="1387131"/>
            </a:xfrm>
            <a:custGeom>
              <a:avLst/>
              <a:gdLst/>
              <a:ahLst/>
              <a:cxnLst/>
              <a:rect l="l" t="t" r="r" b="b"/>
              <a:pathLst>
                <a:path w="1336959" h="1387131">
                  <a:moveTo>
                    <a:pt x="1301073" y="0"/>
                  </a:moveTo>
                  <a:lnTo>
                    <a:pt x="35885" y="0"/>
                  </a:lnTo>
                  <a:cubicBezTo>
                    <a:pt x="26368" y="0"/>
                    <a:pt x="17240" y="3781"/>
                    <a:pt x="10511" y="10511"/>
                  </a:cubicBezTo>
                  <a:cubicBezTo>
                    <a:pt x="3781" y="17240"/>
                    <a:pt x="0" y="26368"/>
                    <a:pt x="0" y="35885"/>
                  </a:cubicBezTo>
                  <a:lnTo>
                    <a:pt x="0" y="1351246"/>
                  </a:lnTo>
                  <a:cubicBezTo>
                    <a:pt x="0" y="1360764"/>
                    <a:pt x="3781" y="1369891"/>
                    <a:pt x="10511" y="1376621"/>
                  </a:cubicBezTo>
                  <a:cubicBezTo>
                    <a:pt x="17240" y="1383351"/>
                    <a:pt x="26368" y="1387131"/>
                    <a:pt x="35885" y="1387131"/>
                  </a:cubicBezTo>
                  <a:lnTo>
                    <a:pt x="1301073" y="1387131"/>
                  </a:lnTo>
                  <a:cubicBezTo>
                    <a:pt x="1310591" y="1387131"/>
                    <a:pt x="1319718" y="1383351"/>
                    <a:pt x="1326448" y="1376621"/>
                  </a:cubicBezTo>
                  <a:cubicBezTo>
                    <a:pt x="1333178" y="1369891"/>
                    <a:pt x="1336959" y="1360764"/>
                    <a:pt x="1336959" y="1351246"/>
                  </a:cubicBezTo>
                  <a:lnTo>
                    <a:pt x="1336959" y="35885"/>
                  </a:lnTo>
                  <a:cubicBezTo>
                    <a:pt x="1336959" y="26368"/>
                    <a:pt x="1333178" y="17240"/>
                    <a:pt x="1326448" y="10511"/>
                  </a:cubicBezTo>
                  <a:cubicBezTo>
                    <a:pt x="1319718" y="3781"/>
                    <a:pt x="1310591" y="0"/>
                    <a:pt x="1301073" y="0"/>
                  </a:cubicBezTo>
                  <a:close/>
                </a:path>
              </a:pathLst>
            </a:custGeom>
            <a:blipFill>
              <a:blip r:embed="rId4"/>
              <a:stretch>
                <a:fillRect t="-199" b="-199"/>
              </a:stretch>
            </a:blipFill>
            <a:ln w="28575" cap="rnd">
              <a:solidFill>
                <a:srgbClr val="FFFFFF"/>
              </a:solidFill>
              <a:prstDash val="solid"/>
              <a:round/>
            </a:ln>
          </p:spPr>
          <p:txBody>
            <a:bodyPr/>
            <a:lstStyle/>
            <a:p>
              <a:endParaRPr lang="en-US"/>
            </a:p>
          </p:txBody>
        </p:sp>
      </p:grpSp>
    </p:spTree>
    <p:extLst>
      <p:ext uri="{BB962C8B-B14F-4D97-AF65-F5344CB8AC3E}">
        <p14:creationId xmlns:p14="http://schemas.microsoft.com/office/powerpoint/2010/main" val="1855017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ec7f58a-8404-4877-b736-bea143f77ded}" enabled="1" method="Standard" siteId="{84d9a216-e285-4aac-b163-0dfd0c074546}" removed="0"/>
</clbl:labelList>
</file>

<file path=docProps/app.xml><?xml version="1.0" encoding="utf-8"?>
<Properties xmlns="http://schemas.openxmlformats.org/officeDocument/2006/extended-properties" xmlns:vt="http://schemas.openxmlformats.org/officeDocument/2006/docPropsVTypes">
  <TotalTime>253</TotalTime>
  <Words>334</Words>
  <Application>Microsoft Office PowerPoint</Application>
  <PresentationFormat>Custom</PresentationFormat>
  <Paragraphs>37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HK Grotesk</vt:lpstr>
      <vt:lpstr>Arial</vt:lpstr>
      <vt:lpstr>HK Grotesk Bold</vt:lpstr>
      <vt:lpstr>HK Grotesk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حياة مقدسة للقديسة ماري</dc:title>
  <dc:creator>Janini, Yousef</dc:creator>
  <dc:description>Presentation - حياة مقدسة للقديسة ماري</dc:description>
  <cp:lastModifiedBy>Janini, Yousef</cp:lastModifiedBy>
  <cp:revision>4</cp:revision>
  <dcterms:created xsi:type="dcterms:W3CDTF">2006-08-16T00:00:00Z</dcterms:created>
  <dcterms:modified xsi:type="dcterms:W3CDTF">2025-11-23T15:30:18Z</dcterms:modified>
  <dc:identifier>DAG5aXPzpuM</dc:identifier>
</cp:coreProperties>
</file>