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3" r:id="rId1"/>
  </p:sldMasterIdLst>
  <p:notesMasterIdLst>
    <p:notesMasterId r:id="rId9"/>
  </p:notesMasterIdLst>
  <p:handoutMasterIdLst>
    <p:handoutMasterId r:id="rId10"/>
  </p:handoutMasterIdLst>
  <p:sldIdLst>
    <p:sldId id="258" r:id="rId2"/>
    <p:sldId id="256" r:id="rId3"/>
    <p:sldId id="259" r:id="rId4"/>
    <p:sldId id="260" r:id="rId5"/>
    <p:sldId id="261" r:id="rId6"/>
    <p:sldId id="262" r:id="rId7"/>
    <p:sldId id="264" r:id="rId8"/>
  </p:sldIdLst>
  <p:sldSz cx="9144000" cy="6858000" type="screen4x3"/>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09" autoAdjust="0"/>
    <p:restoredTop sz="94660"/>
  </p:normalViewPr>
  <p:slideViewPr>
    <p:cSldViewPr>
      <p:cViewPr varScale="1">
        <p:scale>
          <a:sx n="68" d="100"/>
          <a:sy n="68" d="100"/>
        </p:scale>
        <p:origin x="1458"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sz="quarter" idx="1"/>
          </p:nvPr>
        </p:nvSpPr>
        <p:spPr>
          <a:xfrm>
            <a:off x="3902597" y="0"/>
            <a:ext cx="2985558" cy="500936"/>
          </a:xfrm>
          <a:prstGeom prst="rect">
            <a:avLst/>
          </a:prstGeom>
        </p:spPr>
        <p:txBody>
          <a:bodyPr vert="horz" lIns="96616" tIns="48308" rIns="96616" bIns="48308" rtlCol="0"/>
          <a:lstStyle>
            <a:lvl1pPr algn="r">
              <a:defRPr sz="1300"/>
            </a:lvl1pPr>
          </a:lstStyle>
          <a:p>
            <a:fld id="{728AB034-509E-44F2-84B5-9CA247985D02}" type="datetimeFigureOut">
              <a:rPr lang="en-US" smtClean="0"/>
              <a:t>11/23/2025</a:t>
            </a:fld>
            <a:endParaRPr lang="en-US"/>
          </a:p>
        </p:txBody>
      </p:sp>
      <p:sp>
        <p:nvSpPr>
          <p:cNvPr id="4" name="Footer Placeholder 3"/>
          <p:cNvSpPr>
            <a:spLocks noGrp="1"/>
          </p:cNvSpPr>
          <p:nvPr>
            <p:ph type="ftr" sz="quarter" idx="2"/>
          </p:nvPr>
        </p:nvSpPr>
        <p:spPr>
          <a:xfrm>
            <a:off x="0" y="9516039"/>
            <a:ext cx="2985558" cy="500936"/>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p:cNvSpPr>
            <a:spLocks noGrp="1"/>
          </p:cNvSpPr>
          <p:nvPr>
            <p:ph type="sldNum" sz="quarter" idx="3"/>
          </p:nvPr>
        </p:nvSpPr>
        <p:spPr>
          <a:xfrm>
            <a:off x="3902597" y="9516039"/>
            <a:ext cx="2985558" cy="500936"/>
          </a:xfrm>
          <a:prstGeom prst="rect">
            <a:avLst/>
          </a:prstGeom>
        </p:spPr>
        <p:txBody>
          <a:bodyPr vert="horz" lIns="96616" tIns="48308" rIns="96616" bIns="48308" rtlCol="0" anchor="b"/>
          <a:lstStyle>
            <a:lvl1pPr algn="r">
              <a:defRPr sz="1300"/>
            </a:lvl1pPr>
          </a:lstStyle>
          <a:p>
            <a:fld id="{7DA943E2-3C40-4A8B-9747-4FAD2F84D766}" type="slidenum">
              <a:rPr lang="en-US" smtClean="0"/>
              <a:t>‹#›</a:t>
            </a:fld>
            <a:endParaRPr lang="en-US"/>
          </a:p>
        </p:txBody>
      </p:sp>
    </p:spTree>
    <p:extLst>
      <p:ext uri="{BB962C8B-B14F-4D97-AF65-F5344CB8AC3E}">
        <p14:creationId xmlns:p14="http://schemas.microsoft.com/office/powerpoint/2010/main" val="193219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C1E51621-0311-48A4-B83F-FC9A653EDF89}" type="datetimeFigureOut">
              <a:rPr lang="en-US" smtClean="0"/>
              <a:t>11/23/2025</a:t>
            </a:fld>
            <a:endParaRPr lang="en-US"/>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975" y="4758888"/>
            <a:ext cx="5511800" cy="4508422"/>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5558" cy="500936"/>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2597" y="9516039"/>
            <a:ext cx="2985558" cy="500936"/>
          </a:xfrm>
          <a:prstGeom prst="rect">
            <a:avLst/>
          </a:prstGeom>
        </p:spPr>
        <p:txBody>
          <a:bodyPr vert="horz" lIns="96616" tIns="48308" rIns="96616" bIns="48308" rtlCol="0" anchor="b"/>
          <a:lstStyle>
            <a:lvl1pPr algn="r">
              <a:defRPr sz="1300"/>
            </a:lvl1pPr>
          </a:lstStyle>
          <a:p>
            <a:fld id="{EE0BE64E-D834-4E80-A4BD-59BC20EB5C35}" type="slidenum">
              <a:rPr lang="en-US" smtClean="0"/>
              <a:t>‹#›</a:t>
            </a:fld>
            <a:endParaRPr lang="en-US"/>
          </a:p>
        </p:txBody>
      </p:sp>
    </p:spTree>
    <p:extLst>
      <p:ext uri="{BB962C8B-B14F-4D97-AF65-F5344CB8AC3E}">
        <p14:creationId xmlns:p14="http://schemas.microsoft.com/office/powerpoint/2010/main" val="318089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BE64E-D834-4E80-A4BD-59BC20EB5C35}" type="slidenum">
              <a:rPr lang="en-US" smtClean="0"/>
              <a:t>1</a:t>
            </a:fld>
            <a:endParaRPr lang="en-US"/>
          </a:p>
        </p:txBody>
      </p:sp>
    </p:spTree>
    <p:extLst>
      <p:ext uri="{BB962C8B-B14F-4D97-AF65-F5344CB8AC3E}">
        <p14:creationId xmlns:p14="http://schemas.microsoft.com/office/powerpoint/2010/main" val="3426295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BE64E-D834-4E80-A4BD-59BC20EB5C35}" type="slidenum">
              <a:rPr lang="en-US" smtClean="0"/>
              <a:t>2</a:t>
            </a:fld>
            <a:endParaRPr lang="en-US"/>
          </a:p>
        </p:txBody>
      </p:sp>
    </p:spTree>
    <p:extLst>
      <p:ext uri="{BB962C8B-B14F-4D97-AF65-F5344CB8AC3E}">
        <p14:creationId xmlns:p14="http://schemas.microsoft.com/office/powerpoint/2010/main" val="986293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BE64E-D834-4E80-A4BD-59BC20EB5C35}" type="slidenum">
              <a:rPr lang="en-US" smtClean="0"/>
              <a:t>3</a:t>
            </a:fld>
            <a:endParaRPr lang="en-US"/>
          </a:p>
        </p:txBody>
      </p:sp>
    </p:spTree>
    <p:extLst>
      <p:ext uri="{BB962C8B-B14F-4D97-AF65-F5344CB8AC3E}">
        <p14:creationId xmlns:p14="http://schemas.microsoft.com/office/powerpoint/2010/main" val="3061928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BE64E-D834-4E80-A4BD-59BC20EB5C35}" type="slidenum">
              <a:rPr lang="en-US" smtClean="0"/>
              <a:t>4</a:t>
            </a:fld>
            <a:endParaRPr lang="en-US"/>
          </a:p>
        </p:txBody>
      </p:sp>
    </p:spTree>
    <p:extLst>
      <p:ext uri="{BB962C8B-B14F-4D97-AF65-F5344CB8AC3E}">
        <p14:creationId xmlns:p14="http://schemas.microsoft.com/office/powerpoint/2010/main" val="367828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BE64E-D834-4E80-A4BD-59BC20EB5C35}" type="slidenum">
              <a:rPr lang="en-US" smtClean="0"/>
              <a:t>5</a:t>
            </a:fld>
            <a:endParaRPr lang="en-US"/>
          </a:p>
        </p:txBody>
      </p:sp>
    </p:spTree>
    <p:extLst>
      <p:ext uri="{BB962C8B-B14F-4D97-AF65-F5344CB8AC3E}">
        <p14:creationId xmlns:p14="http://schemas.microsoft.com/office/powerpoint/2010/main" val="408933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0BE64E-D834-4E80-A4BD-59BC20EB5C35}" type="slidenum">
              <a:rPr lang="en-US" smtClean="0"/>
              <a:t>6</a:t>
            </a:fld>
            <a:endParaRPr lang="en-US"/>
          </a:p>
        </p:txBody>
      </p:sp>
    </p:spTree>
    <p:extLst>
      <p:ext uri="{BB962C8B-B14F-4D97-AF65-F5344CB8AC3E}">
        <p14:creationId xmlns:p14="http://schemas.microsoft.com/office/powerpoint/2010/main" val="11498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881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63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0735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1D8BD707-D9CF-40AE-B4C6-C98DA3205C09}" type="datetimeFigureOut">
              <a:rPr lang="en-US" smtClean="0"/>
              <a:pPr/>
              <a:t>11/23/2025</a:t>
            </a:fld>
            <a:endParaRPr lang="en-US"/>
          </a:p>
        </p:txBody>
      </p:sp>
      <p:sp>
        <p:nvSpPr>
          <p:cNvPr id="12" name="Slide Number Placeholder 11"/>
          <p:cNvSpPr>
            <a:spLocks noGrp="1"/>
          </p:cNvSpPr>
          <p:nvPr>
            <p:ph type="sldNum" sz="quarter" idx="17"/>
          </p:nvPr>
        </p:nvSpPr>
        <p:spPr/>
        <p:txBody>
          <a:bodyPr/>
          <a:lstStyle/>
          <a:p>
            <a:fld id="{B6F15528-21DE-4FAA-801E-634DDDAF4B2B}" type="slidenum">
              <a:rPr lang="en-US" smtClean="0"/>
              <a:pPr/>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4017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358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8184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892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215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420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539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0310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9131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11/23/2025</a:t>
            </a:fld>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169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1D8BD707-D9CF-40AE-B4C6-C98DA3205C09}" type="datetimeFigureOut">
              <a:rPr lang="en-US" smtClean="0"/>
              <a:pPr/>
              <a:t>11/23/2025</a:t>
            </a:fld>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989187224"/>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https://www.edumontis.com/entry/%EB%AF%B8%EA%B5%AD-%EA%B3%A0%EB%93%B1%EB%B6%80-11-12%ED%95%99%EB%85%84-AP-English-Literature-and-Composition-%EC%8B%9C%ED%97%98-%EB%8C%80%EB%B9%84-%ED%95%84%EB%8F%85%EC%84%9C-AP-%EC%98%81%EC%96%B4%EA%B3%BC%EB%AA%A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s://en.wikipedia.org/wiki/King_Lear" TargetMode="External"/><Relationship Id="rId5" Type="http://schemas.openxmlformats.org/officeDocument/2006/relationships/image" Target="../media/image5.jpg"/><Relationship Id="rId4" Type="http://schemas.openxmlformats.org/officeDocument/2006/relationships/hyperlink" Target="https://pt.wikipedia.org/wiki/Rei_Lea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48007" y="2895600"/>
            <a:ext cx="4022725" cy="3017043"/>
          </a:xfrm>
        </p:spPr>
      </p:pic>
      <p:sp>
        <p:nvSpPr>
          <p:cNvPr id="4" name="Title 3"/>
          <p:cNvSpPr>
            <a:spLocks noGrp="1"/>
          </p:cNvSpPr>
          <p:nvPr>
            <p:ph type="title"/>
          </p:nvPr>
        </p:nvSpPr>
        <p:spPr>
          <a:xfrm>
            <a:off x="0" y="1349913"/>
            <a:ext cx="9144000" cy="1219200"/>
          </a:xfrm>
        </p:spPr>
        <p:style>
          <a:lnRef idx="1">
            <a:schemeClr val="accent4"/>
          </a:lnRef>
          <a:fillRef idx="3">
            <a:schemeClr val="accent4"/>
          </a:fillRef>
          <a:effectRef idx="2">
            <a:schemeClr val="accent4"/>
          </a:effectRef>
          <a:fontRef idx="minor">
            <a:schemeClr val="lt1"/>
          </a:fontRef>
        </p:style>
        <p:txBody>
          <a:bodyPr>
            <a:normAutofit/>
          </a:bodyPr>
          <a:lstStyle/>
          <a:p>
            <a:r>
              <a:rPr lang="en-US" b="1" dirty="0">
                <a:solidFill>
                  <a:schemeClr val="tx2"/>
                </a:solidFill>
                <a:latin typeface="Times New Roman" pitchFamily="18" charset="0"/>
                <a:cs typeface="Times New Roman" pitchFamily="18" charset="0"/>
              </a:rPr>
              <a:t>King Lear – By William Shakespeare</a:t>
            </a:r>
            <a:br>
              <a:rPr lang="en-US" b="1" dirty="0">
                <a:solidFill>
                  <a:schemeClr val="tx2"/>
                </a:solidFill>
                <a:latin typeface="Times New Roman" pitchFamily="18" charset="0"/>
                <a:cs typeface="Times New Roman" pitchFamily="18" charset="0"/>
              </a:rPr>
            </a:br>
            <a:r>
              <a:rPr lang="en-US" b="1" dirty="0">
                <a:solidFill>
                  <a:schemeClr val="tx2"/>
                </a:solidFill>
                <a:latin typeface="Times New Roman" pitchFamily="18" charset="0"/>
                <a:cs typeface="Times New Roman" pitchFamily="18" charset="0"/>
              </a:rPr>
              <a:t>Act 1 Scenes 2.3.4.5</a:t>
            </a:r>
            <a:endParaRPr lang="en-US" b="1" dirty="0"/>
          </a:p>
        </p:txBody>
      </p:sp>
      <p:pic>
        <p:nvPicPr>
          <p:cNvPr id="5" name="Content Placeholder 4">
            <a:extLst>
              <a:ext uri="{FF2B5EF4-FFF2-40B4-BE49-F238E27FC236}">
                <a16:creationId xmlns:a16="http://schemas.microsoft.com/office/drawing/2014/main" id="{1391B546-9E39-0885-0095-9DA322DE361C}"/>
              </a:ext>
            </a:extLst>
          </p:cNvPr>
          <p:cNvPicPr>
            <a:picLocks noGrp="1" noChangeAspect="1"/>
          </p:cNvPicPr>
          <p:nvPr>
            <p:ph sz="quarter" idx="13"/>
          </p:nvPr>
        </p:nvPicPr>
        <p:blipFill>
          <a:blip r:embed="rId4"/>
          <a:stretch>
            <a:fillRect/>
          </a:stretch>
        </p:blipFill>
        <p:spPr>
          <a:xfrm>
            <a:off x="0" y="2895600"/>
            <a:ext cx="4825733" cy="3017042"/>
          </a:xfrm>
          <a:prstGeom prst="rect">
            <a:avLst/>
          </a:prstGeom>
        </p:spPr>
      </p:pic>
    </p:spTree>
    <p:extLst>
      <p:ext uri="{BB962C8B-B14F-4D97-AF65-F5344CB8AC3E}">
        <p14:creationId xmlns:p14="http://schemas.microsoft.com/office/powerpoint/2010/main" val="38819796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77200" cy="762000"/>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400" b="1" i="1" dirty="0">
                <a:solidFill>
                  <a:schemeClr val="tx2"/>
                </a:solidFill>
                <a:latin typeface="Times New Roman" pitchFamily="18" charset="0"/>
                <a:cs typeface="Times New Roman" pitchFamily="18" charset="0"/>
              </a:rPr>
              <a:t>King Lear –Act 1 Scenes 2.3.4.5</a:t>
            </a:r>
            <a:br>
              <a:rPr lang="en-US" sz="2400" b="1" i="1" dirty="0">
                <a:solidFill>
                  <a:schemeClr val="tx2"/>
                </a:solidFill>
                <a:latin typeface="Times New Roman" pitchFamily="18" charset="0"/>
                <a:cs typeface="Times New Roman" pitchFamily="18" charset="0"/>
              </a:rPr>
            </a:br>
            <a:r>
              <a:rPr lang="en-US" sz="2400" b="1" i="1" dirty="0">
                <a:solidFill>
                  <a:schemeClr val="tx2"/>
                </a:solidFill>
                <a:latin typeface="Times New Roman" pitchFamily="18" charset="0"/>
                <a:cs typeface="Times New Roman" pitchFamily="18" charset="0"/>
              </a:rPr>
              <a:t>Main Events</a:t>
            </a:r>
          </a:p>
        </p:txBody>
      </p:sp>
      <p:sp>
        <p:nvSpPr>
          <p:cNvPr id="9" name="Content Placeholder 8"/>
          <p:cNvSpPr>
            <a:spLocks noGrp="1"/>
          </p:cNvSpPr>
          <p:nvPr>
            <p:ph sz="quarter" idx="13"/>
          </p:nvPr>
        </p:nvSpPr>
        <p:spPr>
          <a:xfrm>
            <a:off x="2097742" y="914400"/>
            <a:ext cx="7046258" cy="5715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1800" b="1" dirty="0">
                <a:effectLst>
                  <a:outerShdw blurRad="38100" dist="38100" dir="2700000" algn="tl">
                    <a:srgbClr val="000000">
                      <a:alpha val="43137"/>
                    </a:srgbClr>
                  </a:outerShdw>
                </a:effectLst>
              </a:rPr>
              <a:t>Scene 2</a:t>
            </a:r>
          </a:p>
          <a:p>
            <a:r>
              <a:rPr lang="en-US" sz="1800" b="1" dirty="0">
                <a:effectLst>
                  <a:outerShdw blurRad="38100" dist="38100" dir="2700000" algn="tl">
                    <a:srgbClr val="000000">
                      <a:alpha val="43137"/>
                    </a:srgbClr>
                  </a:outerShdw>
                </a:effectLst>
              </a:rPr>
              <a:t>Edmund starts his plan to get rid of Edgar.</a:t>
            </a:r>
          </a:p>
          <a:p>
            <a:r>
              <a:rPr lang="en-US" sz="1800" b="1" dirty="0">
                <a:effectLst>
                  <a:outerShdw blurRad="38100" dist="38100" dir="2700000" algn="tl">
                    <a:srgbClr val="000000">
                      <a:alpha val="43137"/>
                    </a:srgbClr>
                  </a:outerShdw>
                </a:effectLst>
              </a:rPr>
              <a:t>He tricks Gloucester with a fake letter to make Edgar look bad.</a:t>
            </a:r>
          </a:p>
          <a:p>
            <a:r>
              <a:rPr lang="en-US" sz="1800" b="1" dirty="0">
                <a:effectLst>
                  <a:outerShdw blurRad="38100" dist="38100" dir="2700000" algn="tl">
                    <a:srgbClr val="000000">
                      <a:alpha val="43137"/>
                    </a:srgbClr>
                  </a:outerShdw>
                </a:effectLst>
              </a:rPr>
              <a:t>Scene 3</a:t>
            </a:r>
          </a:p>
          <a:p>
            <a:r>
              <a:rPr lang="en-US" sz="1800" b="1" dirty="0">
                <a:effectLst>
                  <a:outerShdw blurRad="38100" dist="38100" dir="2700000" algn="tl">
                    <a:srgbClr val="000000">
                      <a:alpha val="43137"/>
                    </a:srgbClr>
                  </a:outerShdw>
                </a:effectLst>
              </a:rPr>
              <a:t>Goneril is fed up with Lear and his noisy knights.</a:t>
            </a:r>
          </a:p>
          <a:p>
            <a:r>
              <a:rPr lang="en-US" sz="1800" b="1" dirty="0">
                <a:effectLst>
                  <a:outerShdw blurRad="38100" dist="38100" dir="2700000" algn="tl">
                    <a:srgbClr val="000000">
                      <a:alpha val="43137"/>
                    </a:srgbClr>
                  </a:outerShdw>
                </a:effectLst>
              </a:rPr>
              <a:t>She tells Oswald to treat Lear disrespectfully.</a:t>
            </a:r>
          </a:p>
          <a:p>
            <a:r>
              <a:rPr lang="en-US" sz="1800" b="1" dirty="0">
                <a:effectLst>
                  <a:outerShdw blurRad="38100" dist="38100" dir="2700000" algn="tl">
                    <a:srgbClr val="000000">
                      <a:alpha val="43137"/>
                    </a:srgbClr>
                  </a:outerShdw>
                </a:effectLst>
              </a:rPr>
              <a:t>Scene 4</a:t>
            </a:r>
          </a:p>
          <a:p>
            <a:r>
              <a:rPr lang="en-US" sz="1800" b="1" dirty="0">
                <a:effectLst>
                  <a:outerShdw blurRad="38100" dist="38100" dir="2700000" algn="tl">
                    <a:srgbClr val="000000">
                      <a:alpha val="43137"/>
                    </a:srgbClr>
                  </a:outerShdw>
                </a:effectLst>
              </a:rPr>
              <a:t>Lear notices people in Goneril’s house are being rude to him.</a:t>
            </a:r>
          </a:p>
          <a:p>
            <a:r>
              <a:rPr lang="en-US" sz="1800" b="1" dirty="0">
                <a:effectLst>
                  <a:outerShdw blurRad="38100" dist="38100" dir="2700000" algn="tl">
                    <a:srgbClr val="000000">
                      <a:alpha val="43137"/>
                    </a:srgbClr>
                  </a:outerShdw>
                </a:effectLst>
              </a:rPr>
              <a:t>Goneril tells him to have fewer knights, which makes him angry.</a:t>
            </a:r>
          </a:p>
          <a:p>
            <a:r>
              <a:rPr lang="en-US" sz="1800" b="1" dirty="0">
                <a:effectLst>
                  <a:outerShdw blurRad="38100" dist="38100" dir="2700000" algn="tl">
                    <a:srgbClr val="000000">
                      <a:alpha val="43137"/>
                    </a:srgbClr>
                  </a:outerShdw>
                </a:effectLst>
              </a:rPr>
              <a:t>Lear decides to go stay with Regan instead.</a:t>
            </a:r>
          </a:p>
          <a:p>
            <a:r>
              <a:rPr lang="en-US" sz="1800" b="1" dirty="0">
                <a:effectLst>
                  <a:outerShdw blurRad="38100" dist="38100" dir="2700000" algn="tl">
                    <a:srgbClr val="000000">
                      <a:alpha val="43137"/>
                    </a:srgbClr>
                  </a:outerShdw>
                </a:effectLst>
              </a:rPr>
              <a:t>Scene 5</a:t>
            </a:r>
          </a:p>
          <a:p>
            <a:r>
              <a:rPr lang="en-US" sz="1800" b="1" dirty="0">
                <a:effectLst>
                  <a:outerShdw blurRad="38100" dist="38100" dir="2700000" algn="tl">
                    <a:srgbClr val="000000">
                      <a:alpha val="43137"/>
                    </a:srgbClr>
                  </a:outerShdw>
                </a:effectLst>
              </a:rPr>
              <a:t>Lear leaves Goneril’s home with Kent, who is in disguise.</a:t>
            </a:r>
          </a:p>
          <a:p>
            <a:r>
              <a:rPr lang="en-US" sz="1800" b="1" dirty="0">
                <a:effectLst>
                  <a:outerShdw blurRad="38100" dist="38100" dir="2700000" algn="tl">
                    <a:srgbClr val="000000">
                      <a:alpha val="43137"/>
                    </a:srgbClr>
                  </a:outerShdw>
                </a:effectLst>
              </a:rPr>
              <a:t>He starts to realize that giving away his power was a big mistake.</a:t>
            </a:r>
          </a:p>
          <a:p>
            <a:pPr marL="0" indent="0" fontAlgn="b">
              <a:buNone/>
            </a:pPr>
            <a:endParaRPr lang="en-US" sz="1800" b="1"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4EF1D124-CCA0-C3B6-D813-1406BF08E2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762000"/>
            <a:ext cx="2189074" cy="5334000"/>
          </a:xfrm>
          <a:prstGeom prst="rect">
            <a:avLst/>
          </a:prstGeom>
        </p:spPr>
      </p:pic>
    </p:spTree>
    <p:extLst>
      <p:ext uri="{BB962C8B-B14F-4D97-AF65-F5344CB8AC3E}">
        <p14:creationId xmlns:p14="http://schemas.microsoft.com/office/powerpoint/2010/main" val="9720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6658" y="152400"/>
            <a:ext cx="6248400" cy="10820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400" b="1" i="1" dirty="0">
                <a:solidFill>
                  <a:schemeClr val="tx2"/>
                </a:solidFill>
                <a:latin typeface="Times New Roman" pitchFamily="18" charset="0"/>
                <a:cs typeface="Times New Roman" pitchFamily="18" charset="0"/>
              </a:rPr>
              <a:t>King Lear –Act 1 Scenes 2.3.4.5</a:t>
            </a:r>
            <a:br>
              <a:rPr lang="en-US" sz="2400" b="1" i="1" dirty="0">
                <a:solidFill>
                  <a:schemeClr val="tx2"/>
                </a:solidFill>
                <a:latin typeface="Times New Roman" pitchFamily="18" charset="0"/>
                <a:cs typeface="Times New Roman" pitchFamily="18" charset="0"/>
              </a:rPr>
            </a:br>
            <a:r>
              <a:rPr lang="en-US" sz="2400" b="1" i="1" dirty="0">
                <a:solidFill>
                  <a:schemeClr val="tx2"/>
                </a:solidFill>
                <a:latin typeface="Times New Roman" pitchFamily="18" charset="0"/>
                <a:cs typeface="Times New Roman" pitchFamily="18" charset="0"/>
              </a:rPr>
              <a:t>Main Characters</a:t>
            </a:r>
          </a:p>
        </p:txBody>
      </p:sp>
      <p:sp>
        <p:nvSpPr>
          <p:cNvPr id="3" name="Rectangle 1">
            <a:extLst>
              <a:ext uri="{FF2B5EF4-FFF2-40B4-BE49-F238E27FC236}">
                <a16:creationId xmlns:a16="http://schemas.microsoft.com/office/drawing/2014/main" id="{1602F160-D16D-26B7-A8B4-EEE0DF7906A0}"/>
              </a:ext>
            </a:extLst>
          </p:cNvPr>
          <p:cNvSpPr>
            <a:spLocks noGrp="1" noChangeArrowheads="1"/>
          </p:cNvSpPr>
          <p:nvPr>
            <p:ph sz="quarter" idx="13"/>
          </p:nvPr>
        </p:nvSpPr>
        <p:spPr bwMode="auto">
          <a:xfrm>
            <a:off x="2640105" y="1371600"/>
            <a:ext cx="62484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Edmund</a:t>
            </a:r>
            <a:r>
              <a:rPr kumimoji="0" lang="en-US" altLang="en-US" sz="1800" b="0" i="0" u="none" strike="noStrike" cap="none" normalizeH="0" baseline="0" dirty="0">
                <a:ln>
                  <a:noFill/>
                </a:ln>
                <a:solidFill>
                  <a:srgbClr val="0070C0"/>
                </a:solidFill>
                <a:effectLst/>
                <a:latin typeface="Arial" panose="020B0604020202020204" pitchFamily="34" charset="0"/>
              </a:rPr>
              <a:t> – confident, daring, disloyal, and untrustworthy.</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Gloucester</a:t>
            </a:r>
            <a:r>
              <a:rPr kumimoji="0" lang="en-US" altLang="en-US" sz="1800" b="0" i="0" u="none" strike="noStrike" cap="none" normalizeH="0" baseline="0" dirty="0">
                <a:ln>
                  <a:noFill/>
                </a:ln>
                <a:solidFill>
                  <a:srgbClr val="0070C0"/>
                </a:solidFill>
                <a:effectLst/>
                <a:latin typeface="Arial" panose="020B0604020202020204" pitchFamily="34" charset="0"/>
              </a:rPr>
              <a:t> – easily misled by Edmund.</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Edgar</a:t>
            </a:r>
            <a:r>
              <a:rPr kumimoji="0" lang="en-US" altLang="en-US" sz="1800" b="0" i="0" u="none" strike="noStrike" cap="none" normalizeH="0" baseline="0" dirty="0">
                <a:ln>
                  <a:noFill/>
                </a:ln>
                <a:solidFill>
                  <a:srgbClr val="0070C0"/>
                </a:solidFill>
                <a:effectLst/>
                <a:latin typeface="Arial" panose="020B0604020202020204" pitchFamily="34" charset="0"/>
              </a:rPr>
              <a:t> – blameless and overly trusting.</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Goneril</a:t>
            </a:r>
            <a:r>
              <a:rPr kumimoji="0" lang="en-US" altLang="en-US" sz="1800" b="0" i="0" u="none" strike="noStrike" cap="none" normalizeH="0" baseline="0" dirty="0">
                <a:ln>
                  <a:noFill/>
                </a:ln>
                <a:solidFill>
                  <a:srgbClr val="0070C0"/>
                </a:solidFill>
                <a:effectLst/>
                <a:latin typeface="Arial" panose="020B0604020202020204" pitchFamily="34" charset="0"/>
              </a:rPr>
              <a:t> – disrespectful and uncaring toward her father.</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Lear</a:t>
            </a:r>
            <a:r>
              <a:rPr kumimoji="0" lang="en-US" altLang="en-US" sz="1800" b="0" i="0" u="none" strike="noStrike" cap="none" normalizeH="0" baseline="0" dirty="0">
                <a:ln>
                  <a:noFill/>
                </a:ln>
                <a:solidFill>
                  <a:srgbClr val="0070C0"/>
                </a:solidFill>
                <a:effectLst/>
                <a:latin typeface="Arial" panose="020B0604020202020204" pitchFamily="34" charset="0"/>
              </a:rPr>
              <a:t> – feels surprised, upset, confused, and betrayed.</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Kent</a:t>
            </a:r>
            <a:r>
              <a:rPr kumimoji="0" lang="en-US" altLang="en-US" sz="1800" b="0" i="0" u="none" strike="noStrike" cap="none" normalizeH="0" baseline="0" dirty="0">
                <a:ln>
                  <a:noFill/>
                </a:ln>
                <a:solidFill>
                  <a:srgbClr val="0070C0"/>
                </a:solidFill>
                <a:effectLst/>
                <a:latin typeface="Arial" panose="020B0604020202020204" pitchFamily="34" charset="0"/>
              </a:rPr>
              <a:t> – faithful and protective.</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rgbClr val="0070C0"/>
                </a:solidFill>
                <a:effectLst/>
                <a:latin typeface="Arial" panose="020B0604020202020204" pitchFamily="34" charset="0"/>
              </a:rPr>
              <a:t>Oswald</a:t>
            </a:r>
            <a:r>
              <a:rPr kumimoji="0" lang="en-US" altLang="en-US" sz="1800" b="0" i="0" u="none" strike="noStrike" cap="none" normalizeH="0" baseline="0" dirty="0">
                <a:ln>
                  <a:noFill/>
                </a:ln>
                <a:solidFill>
                  <a:srgbClr val="0070C0"/>
                </a:solidFill>
                <a:effectLst/>
                <a:latin typeface="Arial" panose="020B0604020202020204" pitchFamily="34" charset="0"/>
              </a:rPr>
              <a:t> – carries out Goneril’s commands and treats Lear badly.</a:t>
            </a:r>
          </a:p>
        </p:txBody>
      </p:sp>
      <p:pic>
        <p:nvPicPr>
          <p:cNvPr id="14" name="Picture 13">
            <a:extLst>
              <a:ext uri="{FF2B5EF4-FFF2-40B4-BE49-F238E27FC236}">
                <a16:creationId xmlns:a16="http://schemas.microsoft.com/office/drawing/2014/main" id="{AE33AB7E-E0D8-36F2-E658-F8A923C1B5A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2400" y="3679924"/>
            <a:ext cx="4419600" cy="3063776"/>
          </a:xfrm>
          <a:prstGeom prst="rect">
            <a:avLst/>
          </a:prstGeom>
        </p:spPr>
      </p:pic>
      <p:pic>
        <p:nvPicPr>
          <p:cNvPr id="17" name="Picture 16">
            <a:extLst>
              <a:ext uri="{FF2B5EF4-FFF2-40B4-BE49-F238E27FC236}">
                <a16:creationId xmlns:a16="http://schemas.microsoft.com/office/drawing/2014/main" id="{A14A8B10-A19D-F0ED-FA0A-10601F5FB8F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652854" y="3665485"/>
            <a:ext cx="4258063" cy="3004256"/>
          </a:xfrm>
          <a:prstGeom prst="rect">
            <a:avLst/>
          </a:prstGeom>
        </p:spPr>
      </p:pic>
    </p:spTree>
    <p:extLst>
      <p:ext uri="{BB962C8B-B14F-4D97-AF65-F5344CB8AC3E}">
        <p14:creationId xmlns:p14="http://schemas.microsoft.com/office/powerpoint/2010/main" val="159761879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226" y="304800"/>
            <a:ext cx="7696200" cy="929640"/>
          </a:xfr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400" b="1" u="sng" dirty="0">
                <a:solidFill>
                  <a:schemeClr val="tx2"/>
                </a:solidFill>
                <a:latin typeface="Times New Roman" pitchFamily="18" charset="0"/>
                <a:cs typeface="Times New Roman" pitchFamily="18" charset="0"/>
              </a:rPr>
              <a:t>King Lear –Act 1 Scenes 2.3.4.5 </a:t>
            </a:r>
            <a:br>
              <a:rPr lang="en-US" sz="2400" b="1" u="sng" dirty="0">
                <a:solidFill>
                  <a:schemeClr val="tx2"/>
                </a:solidFill>
                <a:latin typeface="Times New Roman" pitchFamily="18" charset="0"/>
                <a:cs typeface="Times New Roman" pitchFamily="18" charset="0"/>
              </a:rPr>
            </a:br>
            <a:r>
              <a:rPr lang="en-US" sz="2400" b="1" u="sng" dirty="0">
                <a:solidFill>
                  <a:schemeClr val="tx2"/>
                </a:solidFill>
                <a:latin typeface="Times New Roman" pitchFamily="18" charset="0"/>
                <a:cs typeface="Times New Roman" pitchFamily="18" charset="0"/>
              </a:rPr>
              <a:t>Main Themes</a:t>
            </a:r>
          </a:p>
        </p:txBody>
      </p:sp>
      <p:sp>
        <p:nvSpPr>
          <p:cNvPr id="9" name="Content Placeholder 8"/>
          <p:cNvSpPr>
            <a:spLocks noGrp="1"/>
          </p:cNvSpPr>
          <p:nvPr>
            <p:ph sz="quarter" idx="13"/>
          </p:nvPr>
        </p:nvSpPr>
        <p:spPr>
          <a:xfrm>
            <a:off x="-7345" y="1828800"/>
            <a:ext cx="9151345" cy="4023360"/>
          </a:xfr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fontAlgn="b">
              <a:buNone/>
            </a:pPr>
            <a:r>
              <a:rPr lang="en-US" sz="2400" b="1" dirty="0">
                <a:solidFill>
                  <a:srgbClr val="002060"/>
                </a:solidFill>
              </a:rPr>
              <a:t>In these scenes, betrayal becomes a major theme as Edmund invents lies about Edgar to destroy him, and Goneril turns against her own father. Lear also begins to understand the consequences of giving away his power, realizing that he no longer has any real authority or respect. The contrast between appearance and reality is shown through Edmund, who pretends to be a loyal son while secretly plotting, and through Goneril, who acts loving toward Lear at first but soon reveals her disrespect and cruelty. These moments highlight how trust, power, and false appearances shape the tragedy in </a:t>
            </a:r>
            <a:r>
              <a:rPr lang="en-US" sz="2400" b="1" i="1" dirty="0">
                <a:solidFill>
                  <a:srgbClr val="002060"/>
                </a:solidFill>
              </a:rPr>
              <a:t>King Lear</a:t>
            </a:r>
            <a:r>
              <a:rPr lang="en-US" sz="2400" b="1" dirty="0">
                <a:solidFill>
                  <a:srgbClr val="002060"/>
                </a:solidFill>
              </a:rPr>
              <a:t>.</a:t>
            </a:r>
          </a:p>
          <a:p>
            <a:pPr marL="0" indent="0" fontAlgn="b">
              <a:buNone/>
            </a:pPr>
            <a:endParaRPr lang="en-US" sz="2400" b="1" dirty="0">
              <a:solidFill>
                <a:srgbClr val="002060"/>
              </a:solidFill>
            </a:endParaRPr>
          </a:p>
        </p:txBody>
      </p:sp>
    </p:spTree>
    <p:extLst>
      <p:ext uri="{BB962C8B-B14F-4D97-AF65-F5344CB8AC3E}">
        <p14:creationId xmlns:p14="http://schemas.microsoft.com/office/powerpoint/2010/main" val="283708402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295400"/>
          </a:xfr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en-US" sz="2400" b="1" u="sng" dirty="0">
                <a:solidFill>
                  <a:schemeClr val="tx2"/>
                </a:solidFill>
                <a:latin typeface="Times New Roman" pitchFamily="18" charset="0"/>
                <a:cs typeface="Times New Roman" pitchFamily="18" charset="0"/>
              </a:rPr>
              <a:t>King Lear –Act 1 Scene 2.3.4.5 </a:t>
            </a:r>
            <a:br>
              <a:rPr lang="en-US" sz="2400" b="1" u="sng" dirty="0">
                <a:solidFill>
                  <a:schemeClr val="tx2"/>
                </a:solidFill>
                <a:latin typeface="Times New Roman" pitchFamily="18" charset="0"/>
                <a:cs typeface="Times New Roman" pitchFamily="18" charset="0"/>
              </a:rPr>
            </a:br>
            <a:r>
              <a:rPr lang="en-US" sz="2400" b="1" u="sng" dirty="0">
                <a:solidFill>
                  <a:schemeClr val="tx2"/>
                </a:solidFill>
                <a:latin typeface="Times New Roman" pitchFamily="18" charset="0"/>
                <a:cs typeface="Times New Roman" pitchFamily="18" charset="0"/>
              </a:rPr>
              <a:t>Short Summary</a:t>
            </a:r>
            <a:br>
              <a:rPr lang="en-US" sz="2400" b="1" dirty="0">
                <a:solidFill>
                  <a:schemeClr val="tx2"/>
                </a:solidFill>
                <a:latin typeface="Times New Roman" pitchFamily="18" charset="0"/>
                <a:cs typeface="Times New Roman" pitchFamily="18" charset="0"/>
              </a:rPr>
            </a:br>
            <a:r>
              <a:rPr lang="en-US" sz="2400" b="1" dirty="0">
                <a:solidFill>
                  <a:schemeClr val="tx2"/>
                </a:solidFill>
                <a:latin typeface="Times New Roman" pitchFamily="18" charset="0"/>
                <a:cs typeface="Times New Roman" pitchFamily="18" charset="0"/>
              </a:rPr>
              <a:t> </a:t>
            </a:r>
          </a:p>
        </p:txBody>
      </p:sp>
      <p:sp>
        <p:nvSpPr>
          <p:cNvPr id="9" name="Content Placeholder 8"/>
          <p:cNvSpPr>
            <a:spLocks noGrp="1"/>
          </p:cNvSpPr>
          <p:nvPr>
            <p:ph sz="quarter" idx="13"/>
          </p:nvPr>
        </p:nvSpPr>
        <p:spPr>
          <a:xfrm>
            <a:off x="0" y="1676400"/>
            <a:ext cx="9144000" cy="4419600"/>
          </a:xfr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marL="0" indent="0">
              <a:lnSpc>
                <a:spcPct val="150000"/>
              </a:lnSpc>
              <a:buNone/>
            </a:pPr>
            <a:r>
              <a:rPr lang="en-US" sz="2400" b="1" dirty="0">
                <a:solidFill>
                  <a:schemeClr val="tx1"/>
                </a:solidFill>
              </a:rPr>
              <a:t>Scenes 2–5 reveal two main struggles: Edmund fools Gloucester and begins to ruin Edgar’s life, while Goneril starts treating King Lear badly. Feeling upset and betrayed, Lear leaves her home and turns to Regan, hoping she will treat him more fairly. During all of this, Kent remains loyal and continues to support Lear while hiding his true identity.</a:t>
            </a:r>
            <a:endParaRPr lang="en-US" sz="22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6859714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0656"/>
            <a:ext cx="6172200" cy="1330287"/>
          </a:xfr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en-US" sz="2700" b="1" dirty="0">
                <a:solidFill>
                  <a:schemeClr val="bg2">
                    <a:lumMod val="20000"/>
                    <a:lumOff val="80000"/>
                  </a:schemeClr>
                </a:solidFill>
                <a:latin typeface="Times New Roman" pitchFamily="18" charset="0"/>
                <a:cs typeface="Times New Roman" pitchFamily="18" charset="0"/>
              </a:rPr>
              <a:t>King Lear –Act 1 Scenes 2.3.4.5 </a:t>
            </a:r>
            <a:br>
              <a:rPr lang="en-US" sz="2700" b="1" dirty="0">
                <a:solidFill>
                  <a:schemeClr val="bg2">
                    <a:lumMod val="20000"/>
                    <a:lumOff val="80000"/>
                  </a:schemeClr>
                </a:solidFill>
                <a:latin typeface="Times New Roman" pitchFamily="18" charset="0"/>
                <a:cs typeface="Times New Roman" pitchFamily="18" charset="0"/>
              </a:rPr>
            </a:br>
            <a:r>
              <a:rPr lang="en-US" sz="2700" b="1" dirty="0">
                <a:solidFill>
                  <a:schemeClr val="bg2">
                    <a:lumMod val="20000"/>
                    <a:lumOff val="80000"/>
                  </a:schemeClr>
                </a:solidFill>
                <a:latin typeface="Times New Roman" pitchFamily="18" charset="0"/>
                <a:cs typeface="Times New Roman" pitchFamily="18" charset="0"/>
              </a:rPr>
              <a:t>Impression and expectation for the next act</a:t>
            </a:r>
            <a:br>
              <a:rPr lang="en-US" sz="2400" b="1" dirty="0">
                <a:solidFill>
                  <a:schemeClr val="bg2">
                    <a:lumMod val="20000"/>
                    <a:lumOff val="80000"/>
                  </a:schemeClr>
                </a:solidFill>
                <a:latin typeface="Times New Roman" pitchFamily="18" charset="0"/>
                <a:cs typeface="Times New Roman" pitchFamily="18" charset="0"/>
              </a:rPr>
            </a:br>
            <a:r>
              <a:rPr lang="en-US" sz="2400" b="1" dirty="0">
                <a:solidFill>
                  <a:schemeClr val="bg2">
                    <a:lumMod val="20000"/>
                    <a:lumOff val="80000"/>
                  </a:schemeClr>
                </a:solidFill>
                <a:latin typeface="Times New Roman" pitchFamily="18" charset="0"/>
                <a:cs typeface="Times New Roman" pitchFamily="18" charset="0"/>
              </a:rPr>
              <a:t> </a:t>
            </a:r>
          </a:p>
        </p:txBody>
      </p:sp>
      <p:sp>
        <p:nvSpPr>
          <p:cNvPr id="9" name="Content Placeholder 8"/>
          <p:cNvSpPr>
            <a:spLocks noGrp="1"/>
          </p:cNvSpPr>
          <p:nvPr>
            <p:ph sz="quarter" idx="13"/>
          </p:nvPr>
        </p:nvSpPr>
        <p:spPr>
          <a:xfrm>
            <a:off x="0" y="1345894"/>
            <a:ext cx="9144000" cy="3988106"/>
          </a:xfr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nSpc>
                <a:spcPct val="150000"/>
              </a:lnSpc>
            </a:pPr>
            <a:r>
              <a:rPr lang="en-US" sz="2400" b="1" dirty="0"/>
              <a:t>Act 2 gives the sense that disorder and conflict are beginning to take hold within the family. The characters’ lies, selfish ambitions, and lack of respect are starting to create serious tension and fracture relationships. Looking ahead, it seems likely that Regan will behave toward Lear just as harshly as Goneril did, while Edmund’s scheming is expected to intensify, bringing even greater trouble and complications for those around him.</a:t>
            </a:r>
            <a:endParaRPr lang="en-US" sz="2200" b="1"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40706873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What breed is pibble? : r/dogbre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What breed is pibble? : r/dogbree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33821CCF-B99B-B955-5DDF-57F38FA3FD72}"/>
              </a:ext>
            </a:extLst>
          </p:cNvPr>
          <p:cNvPicPr>
            <a:picLocks noChangeAspect="1"/>
          </p:cNvPicPr>
          <p:nvPr/>
        </p:nvPicPr>
        <p:blipFill>
          <a:blip r:embed="rId2"/>
          <a:stretch>
            <a:fillRect/>
          </a:stretch>
        </p:blipFill>
        <p:spPr>
          <a:xfrm>
            <a:off x="155575" y="465138"/>
            <a:ext cx="8531225" cy="6088062"/>
          </a:xfrm>
          <a:prstGeom prst="rect">
            <a:avLst/>
          </a:prstGeom>
        </p:spPr>
      </p:pic>
    </p:spTree>
    <p:extLst>
      <p:ext uri="{BB962C8B-B14F-4D97-AF65-F5344CB8AC3E}">
        <p14:creationId xmlns:p14="http://schemas.microsoft.com/office/powerpoint/2010/main" val="2296410709"/>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Frame</Template>
  <TotalTime>13236</TotalTime>
  <Words>504</Words>
  <Application>Microsoft Office PowerPoint</Application>
  <PresentationFormat>On-screen Show (4:3)</PresentationFormat>
  <Paragraphs>35</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Corbel</vt:lpstr>
      <vt:lpstr>Times New Roman</vt:lpstr>
      <vt:lpstr>Wingdings 2</vt:lpstr>
      <vt:lpstr>Frame</vt:lpstr>
      <vt:lpstr>King Lear – By William Shakespeare Act 1 Scenes 2.3.4.5</vt:lpstr>
      <vt:lpstr>King Lear –Act 1 Scenes 2.3.4.5 Main Events</vt:lpstr>
      <vt:lpstr>King Lear –Act 1 Scenes 2.3.4.5 Main Characters</vt:lpstr>
      <vt:lpstr>King Lear –Act 1 Scenes 2.3.4.5  Main Themes</vt:lpstr>
      <vt:lpstr>King Lear –Act 1 Scene 2.3.4.5  Short Summary  </vt:lpstr>
      <vt:lpstr>King Lear –Act 1 Scenes 2.3.4.5  Impression and expectation for the next act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Lear –Act 1 Scene 1</dc:title>
  <dc:creator>user</dc:creator>
  <cp:lastModifiedBy>sanadfarrayeh0099@gmail.com</cp:lastModifiedBy>
  <cp:revision>42</cp:revision>
  <cp:lastPrinted>2025-11-19T17:55:36Z</cp:lastPrinted>
  <dcterms:created xsi:type="dcterms:W3CDTF">2006-08-16T00:00:00Z</dcterms:created>
  <dcterms:modified xsi:type="dcterms:W3CDTF">2025-11-24T18:45:35Z</dcterms:modified>
</cp:coreProperties>
</file>