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0F8D0-0CCC-2A73-903E-42CCFD7C66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38F32F-328A-3CD1-0797-94568CAB7C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FF55425-2F30-8E3C-FF82-9C7846447883}"/>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5" name="Footer Placeholder 4">
            <a:extLst>
              <a:ext uri="{FF2B5EF4-FFF2-40B4-BE49-F238E27FC236}">
                <a16:creationId xmlns:a16="http://schemas.microsoft.com/office/drawing/2014/main" id="{3BFE3138-98F8-7322-9C6E-CEF5F3C8CD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998020-096A-D8A7-70A7-3C18972A6500}"/>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1037733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CD677-7220-8ED2-410F-4807BCDD9D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0F34B6-3AD7-6D11-F3D5-1512E52BA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808026-1FDE-2D63-7F5A-1DB10AADA0F1}"/>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5" name="Footer Placeholder 4">
            <a:extLst>
              <a:ext uri="{FF2B5EF4-FFF2-40B4-BE49-F238E27FC236}">
                <a16:creationId xmlns:a16="http://schemas.microsoft.com/office/drawing/2014/main" id="{E7BD94D0-7311-E173-19E0-A707054E41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32453-7CE1-BA37-01A1-8D031A3F1B46}"/>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4280718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24F5A8-6B24-9136-D31C-41A30BE1973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B7DBE3-69C7-B3F1-FB60-83929920A9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559C3D-39B4-E6C8-421D-0DD6F1F689CE}"/>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5" name="Footer Placeholder 4">
            <a:extLst>
              <a:ext uri="{FF2B5EF4-FFF2-40B4-BE49-F238E27FC236}">
                <a16:creationId xmlns:a16="http://schemas.microsoft.com/office/drawing/2014/main" id="{3DE00F41-CAAB-FFF2-74E9-BD58F6F913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6F014B-ABFA-18B5-72EB-ABD80C526614}"/>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3457972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D0FF6-E4FC-1215-B6DB-B9B521540C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EEB352-4E6F-F3BF-15DB-A8C1B5C9DF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2A46A8-9B82-D00C-EA83-55651252596D}"/>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5" name="Footer Placeholder 4">
            <a:extLst>
              <a:ext uri="{FF2B5EF4-FFF2-40B4-BE49-F238E27FC236}">
                <a16:creationId xmlns:a16="http://schemas.microsoft.com/office/drawing/2014/main" id="{33B99266-6760-A031-F70D-352834A0EC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5CBE4-A118-25C4-F96C-5A953371A19B}"/>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795440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4BDC1-D53B-791F-4662-0EFF76DD70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45EB73-F294-8176-DE89-23BA5B52F2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531F27-84D2-CF95-699C-BBF40B12C79E}"/>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5" name="Footer Placeholder 4">
            <a:extLst>
              <a:ext uri="{FF2B5EF4-FFF2-40B4-BE49-F238E27FC236}">
                <a16:creationId xmlns:a16="http://schemas.microsoft.com/office/drawing/2014/main" id="{FC725F0B-E6F5-D621-1F06-D46C7D12C1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9EE5C9-414C-F211-FCBE-242B9FCB2BED}"/>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2984055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58575-5A41-ED5D-5AEA-9559E0715D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DD030A-90B1-B026-67B4-4142D7581C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8D32FD-E49F-CAEE-AB23-442B538417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98DF4E-028D-E0E8-FD58-FAFBF1B9F3A8}"/>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6" name="Footer Placeholder 5">
            <a:extLst>
              <a:ext uri="{FF2B5EF4-FFF2-40B4-BE49-F238E27FC236}">
                <a16:creationId xmlns:a16="http://schemas.microsoft.com/office/drawing/2014/main" id="{9BE7E570-EF94-BF2C-2C34-BBB594CB7C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E2C897-1411-F3BF-AB0E-0ACE6D9CDE5B}"/>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4094151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174C5-EB12-9606-C468-E916827781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8E4F6B-6A18-C565-F67B-9864665FC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E29A44-CA13-D966-0F3D-D5F075536B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6BF333-24CD-55FD-3E9F-96F98E0D08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90DCFC-232B-DEC2-6A82-06AB560D5E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318C17-6A2C-0F8B-EB9B-11C15B962236}"/>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8" name="Footer Placeholder 7">
            <a:extLst>
              <a:ext uri="{FF2B5EF4-FFF2-40B4-BE49-F238E27FC236}">
                <a16:creationId xmlns:a16="http://schemas.microsoft.com/office/drawing/2014/main" id="{22748A19-9ADD-5BEE-B089-8E60BFE54A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8B603B-3914-8EC1-CA9E-FBBBCCB46C50}"/>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2074989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61736-599A-C224-F7C2-2853B5BA36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2844B2-F690-76A2-5E37-9A5D98E4683D}"/>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4" name="Footer Placeholder 3">
            <a:extLst>
              <a:ext uri="{FF2B5EF4-FFF2-40B4-BE49-F238E27FC236}">
                <a16:creationId xmlns:a16="http://schemas.microsoft.com/office/drawing/2014/main" id="{B1FB24BD-25A1-F499-B266-CB5F241C1A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56BFBC-CFA0-B469-AAFB-871F97A3353F}"/>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384408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F5B854-B76B-CDD1-46DD-681768B14711}"/>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3" name="Footer Placeholder 2">
            <a:extLst>
              <a:ext uri="{FF2B5EF4-FFF2-40B4-BE49-F238E27FC236}">
                <a16:creationId xmlns:a16="http://schemas.microsoft.com/office/drawing/2014/main" id="{FE76EA90-1C3A-E35F-0264-27B6A88DE3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926BB8-B7D0-4BD9-92C1-0108A22D7B6F}"/>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375245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0F04E-5FF3-2C9D-81AC-488114F97D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B6AB526-7EB6-1E52-6E43-E35FFD5563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12CD51-7400-DB09-54F2-F4CABAA0B9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49F8E3-4697-4A36-136D-E9E0A933F85F}"/>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6" name="Footer Placeholder 5">
            <a:extLst>
              <a:ext uri="{FF2B5EF4-FFF2-40B4-BE49-F238E27FC236}">
                <a16:creationId xmlns:a16="http://schemas.microsoft.com/office/drawing/2014/main" id="{4A9449AD-D63A-DE7B-C972-C11A70BCD6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BFF1C-F146-F2E0-564B-DCD5697D43E9}"/>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2649907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3CFCD-08CF-AB20-6057-63B2181249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C5F6D5-BE8C-6C3D-8704-AB62040ECC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3E63F2-21B0-372F-21D2-123EC2F1E4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C64FB9-28B9-D23C-3633-30589E617AD7}"/>
              </a:ext>
            </a:extLst>
          </p:cNvPr>
          <p:cNvSpPr>
            <a:spLocks noGrp="1"/>
          </p:cNvSpPr>
          <p:nvPr>
            <p:ph type="dt" sz="half" idx="10"/>
          </p:nvPr>
        </p:nvSpPr>
        <p:spPr/>
        <p:txBody>
          <a:bodyPr/>
          <a:lstStyle/>
          <a:p>
            <a:fld id="{45A64746-B1BC-4DD2-AA5C-0D2F97A8FD5C}" type="datetimeFigureOut">
              <a:rPr lang="en-US" smtClean="0"/>
              <a:t>11/24/2025</a:t>
            </a:fld>
            <a:endParaRPr lang="en-US"/>
          </a:p>
        </p:txBody>
      </p:sp>
      <p:sp>
        <p:nvSpPr>
          <p:cNvPr id="6" name="Footer Placeholder 5">
            <a:extLst>
              <a:ext uri="{FF2B5EF4-FFF2-40B4-BE49-F238E27FC236}">
                <a16:creationId xmlns:a16="http://schemas.microsoft.com/office/drawing/2014/main" id="{78BAD863-4480-88DE-D726-2B8E1C00FE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43B5D0-62DE-36EB-9217-29445FD1AA38}"/>
              </a:ext>
            </a:extLst>
          </p:cNvPr>
          <p:cNvSpPr>
            <a:spLocks noGrp="1"/>
          </p:cNvSpPr>
          <p:nvPr>
            <p:ph type="sldNum" sz="quarter" idx="12"/>
          </p:nvPr>
        </p:nvSpPr>
        <p:spPr/>
        <p:txBody>
          <a:bodyPr/>
          <a:lstStyle/>
          <a:p>
            <a:fld id="{AC80A06C-118C-43EE-8B5C-AB4F806B5477}" type="slidenum">
              <a:rPr lang="en-US" smtClean="0"/>
              <a:t>‹#›</a:t>
            </a:fld>
            <a:endParaRPr lang="en-US"/>
          </a:p>
        </p:txBody>
      </p:sp>
    </p:spTree>
    <p:extLst>
      <p:ext uri="{BB962C8B-B14F-4D97-AF65-F5344CB8AC3E}">
        <p14:creationId xmlns:p14="http://schemas.microsoft.com/office/powerpoint/2010/main" val="1956010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2157A3-5E26-6FFF-4F67-ED30993270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83A3A6-5F64-8FD9-B7BC-A140DA9D37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7BC30C-E331-F11F-4DCB-E927BF43E8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5A64746-B1BC-4DD2-AA5C-0D2F97A8FD5C}" type="datetimeFigureOut">
              <a:rPr lang="en-US" smtClean="0"/>
              <a:t>11/24/2025</a:t>
            </a:fld>
            <a:endParaRPr lang="en-US"/>
          </a:p>
        </p:txBody>
      </p:sp>
      <p:sp>
        <p:nvSpPr>
          <p:cNvPr id="5" name="Footer Placeholder 4">
            <a:extLst>
              <a:ext uri="{FF2B5EF4-FFF2-40B4-BE49-F238E27FC236}">
                <a16:creationId xmlns:a16="http://schemas.microsoft.com/office/drawing/2014/main" id="{501C2B80-5420-B4CE-C7B7-1D74150736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5F0AD3F-BD5D-9F7B-9EB8-5630C4A431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C80A06C-118C-43EE-8B5C-AB4F806B5477}" type="slidenum">
              <a:rPr lang="en-US" smtClean="0"/>
              <a:t>‹#›</a:t>
            </a:fld>
            <a:endParaRPr lang="en-US"/>
          </a:p>
        </p:txBody>
      </p:sp>
    </p:spTree>
    <p:extLst>
      <p:ext uri="{BB962C8B-B14F-4D97-AF65-F5344CB8AC3E}">
        <p14:creationId xmlns:p14="http://schemas.microsoft.com/office/powerpoint/2010/main" val="3325231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ogle.com/search?sca_esv=d124881140f2a97d&amp;q=%D8%A7%D9%84%D8%A7%D9%86%D8%AA%D9%82%D8%A7%D8%AF+%D8%A7%D9%84%D9%85%D9%81%D8%B1%D8%B7+%D9%84%D9%84%D8%B0%D8%A7%D8%AA&amp;sa=X&amp;ved=2ahUKEwjSk7m-l4uRAxVRLPsDHSa5OXUQxccNegQINxAB&amp;mstk=AUtExfBzIOZ7Nf0_S0nctK51FF5fNboxMxY6pyKb9CsxjT9goju87xNeI5c5J786s2RATjivg_H2lEK24Q4xwQx1rMWb9sAHojjjUkIrHf7u8C_dIBEaMuON7JkGQrbQlClMF1I&amp;csui=3" TargetMode="External"/><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93898FF-D987-4B0E-BFB4-85F5EB356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EB84055-029C-4E86-8844-D05D96C024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3" name="Picture 22">
            <a:extLst>
              <a:ext uri="{FF2B5EF4-FFF2-40B4-BE49-F238E27FC236}">
                <a16:creationId xmlns:a16="http://schemas.microsoft.com/office/drawing/2014/main" id="{8A2842C0-6210-4FDB-B1FF-C14C927377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25" name="Rectangle 24">
            <a:extLst>
              <a:ext uri="{FF2B5EF4-FFF2-40B4-BE49-F238E27FC236}">
                <a16:creationId xmlns:a16="http://schemas.microsoft.com/office/drawing/2014/main" id="{799037F2-4CAF-446B-90DB-1480B247AA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128589C-AF3D-49CF-BD92-C1D1D2F53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5844" y="1110000"/>
            <a:ext cx="10195740" cy="462923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itle 1">
            <a:extLst>
              <a:ext uri="{FF2B5EF4-FFF2-40B4-BE49-F238E27FC236}">
                <a16:creationId xmlns:a16="http://schemas.microsoft.com/office/drawing/2014/main" id="{148E0CA5-5AB6-776B-218C-E95A5C69841B}"/>
              </a:ext>
            </a:extLst>
          </p:cNvPr>
          <p:cNvSpPr>
            <a:spLocks noGrp="1"/>
          </p:cNvSpPr>
          <p:nvPr>
            <p:ph type="ctrTitle"/>
          </p:nvPr>
        </p:nvSpPr>
        <p:spPr>
          <a:xfrm>
            <a:off x="1991485" y="1600200"/>
            <a:ext cx="8201552" cy="2295748"/>
          </a:xfrm>
        </p:spPr>
        <p:txBody>
          <a:bodyPr anchor="b">
            <a:normAutofit/>
          </a:bodyPr>
          <a:lstStyle/>
          <a:p>
            <a:r>
              <a:rPr lang="ar-JO" sz="4800" dirty="0"/>
              <a:t>ماري الفونسين</a:t>
            </a:r>
            <a:endParaRPr lang="en-US" sz="4800" dirty="0"/>
          </a:p>
        </p:txBody>
      </p:sp>
      <p:sp>
        <p:nvSpPr>
          <p:cNvPr id="3" name="Subtitle 2">
            <a:extLst>
              <a:ext uri="{FF2B5EF4-FFF2-40B4-BE49-F238E27FC236}">
                <a16:creationId xmlns:a16="http://schemas.microsoft.com/office/drawing/2014/main" id="{5F0C76BB-5676-5D2F-6AA0-D19D75BBFB49}"/>
              </a:ext>
            </a:extLst>
          </p:cNvPr>
          <p:cNvSpPr>
            <a:spLocks noGrp="1"/>
          </p:cNvSpPr>
          <p:nvPr>
            <p:ph type="subTitle" idx="1"/>
          </p:nvPr>
        </p:nvSpPr>
        <p:spPr>
          <a:xfrm>
            <a:off x="1991485" y="4067661"/>
            <a:ext cx="8201552" cy="1118764"/>
          </a:xfrm>
        </p:spPr>
        <p:txBody>
          <a:bodyPr anchor="t">
            <a:normAutofit/>
          </a:bodyPr>
          <a:lstStyle/>
          <a:p>
            <a:r>
              <a:rPr lang="ar-JO" sz="2000">
                <a:solidFill>
                  <a:schemeClr val="tx1">
                    <a:alpha val="70000"/>
                  </a:schemeClr>
                </a:solidFill>
              </a:rPr>
              <a:t>آيرس خوري</a:t>
            </a:r>
          </a:p>
          <a:p>
            <a:r>
              <a:rPr lang="ar-JO" sz="2000">
                <a:solidFill>
                  <a:schemeClr val="tx1">
                    <a:alpha val="70000"/>
                  </a:schemeClr>
                </a:solidFill>
              </a:rPr>
              <a:t>7</a:t>
            </a:r>
            <a:r>
              <a:rPr lang="en-US" sz="2000">
                <a:solidFill>
                  <a:schemeClr val="tx1">
                    <a:alpha val="70000"/>
                  </a:schemeClr>
                </a:solidFill>
              </a:rPr>
              <a:t>A</a:t>
            </a:r>
          </a:p>
        </p:txBody>
      </p:sp>
    </p:spTree>
    <p:extLst>
      <p:ext uri="{BB962C8B-B14F-4D97-AF65-F5344CB8AC3E}">
        <p14:creationId xmlns:p14="http://schemas.microsoft.com/office/powerpoint/2010/main" val="3646916765"/>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3E4CBDBB-4FBD-4B9E-BD01-054A81D431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1" name="Picture 60">
            <a:extLst>
              <a:ext uri="{FF2B5EF4-FFF2-40B4-BE49-F238E27FC236}">
                <a16:creationId xmlns:a16="http://schemas.microsoft.com/office/drawing/2014/main" id="{B01A6F03-171F-40B2-8B2C-A061B89241F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62" name="Rectangle 61">
            <a:extLst>
              <a:ext uri="{FF2B5EF4-FFF2-40B4-BE49-F238E27FC236}">
                <a16:creationId xmlns:a16="http://schemas.microsoft.com/office/drawing/2014/main" id="{72C4834C-B602-4125-8264-BD0D55A588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53172EE5-132F-4DD4-8855-4DBBD9C346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5844" y="1110000"/>
            <a:ext cx="10195740" cy="462923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itle 1">
            <a:extLst>
              <a:ext uri="{FF2B5EF4-FFF2-40B4-BE49-F238E27FC236}">
                <a16:creationId xmlns:a16="http://schemas.microsoft.com/office/drawing/2014/main" id="{CC9C1CFA-F0DF-1B5B-AFBC-19242ECACC68}"/>
              </a:ext>
            </a:extLst>
          </p:cNvPr>
          <p:cNvSpPr>
            <a:spLocks noGrp="1"/>
          </p:cNvSpPr>
          <p:nvPr>
            <p:ph type="title"/>
          </p:nvPr>
        </p:nvSpPr>
        <p:spPr>
          <a:xfrm>
            <a:off x="1998875" y="1302871"/>
            <a:ext cx="8188026" cy="2044650"/>
          </a:xfrm>
        </p:spPr>
        <p:txBody>
          <a:bodyPr anchor="b">
            <a:normAutofit/>
          </a:bodyPr>
          <a:lstStyle/>
          <a:p>
            <a:pPr algn="ctr"/>
            <a:r>
              <a:rPr lang="ar-JO" sz="4800" dirty="0"/>
              <a:t>عن ماري الفونسين:</a:t>
            </a:r>
            <a:endParaRPr lang="en-US" sz="4800" dirty="0"/>
          </a:p>
        </p:txBody>
      </p:sp>
      <p:sp>
        <p:nvSpPr>
          <p:cNvPr id="3" name="Content Placeholder 2">
            <a:extLst>
              <a:ext uri="{FF2B5EF4-FFF2-40B4-BE49-F238E27FC236}">
                <a16:creationId xmlns:a16="http://schemas.microsoft.com/office/drawing/2014/main" id="{ACEEFBB4-DFBA-ED40-FC8A-514F45CCD4C0}"/>
              </a:ext>
            </a:extLst>
          </p:cNvPr>
          <p:cNvSpPr>
            <a:spLocks noGrp="1"/>
          </p:cNvSpPr>
          <p:nvPr>
            <p:ph idx="1"/>
          </p:nvPr>
        </p:nvSpPr>
        <p:spPr>
          <a:xfrm>
            <a:off x="1993641" y="3519236"/>
            <a:ext cx="8192843" cy="2057046"/>
          </a:xfrm>
        </p:spPr>
        <p:txBody>
          <a:bodyPr anchor="t">
            <a:normAutofit/>
          </a:bodyPr>
          <a:lstStyle/>
          <a:p>
            <a:pPr marL="0" indent="0" algn="ctr">
              <a:buNone/>
            </a:pPr>
            <a:r>
              <a:rPr lang="ar-JO" sz="1800" dirty="0"/>
              <a:t>عاشت القديسة ماري الفونسين حياة بسيطة ومليئة بالتواضع من خلال خدمتها للفقراء والمرضى، وتأسيسها لرهبانية "راهبات الوردية المقدسة"، وإظهارها للفضائل المسيحية مثل الإيمان والمحبة والرجاء، وتميزها بالصمت والبذل والعطاء في حياتها اليومية، كما تؤكد الروايات على تواضعها وحبها للعذراء مريم وكرس حياتها لتلقي إرادة الله. </a:t>
            </a:r>
            <a:endParaRPr lang="en-US" sz="1800" dirty="0"/>
          </a:p>
        </p:txBody>
      </p:sp>
    </p:spTree>
    <p:extLst>
      <p:ext uri="{BB962C8B-B14F-4D97-AF65-F5344CB8AC3E}">
        <p14:creationId xmlns:p14="http://schemas.microsoft.com/office/powerpoint/2010/main" val="624949514"/>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edg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 name="Rectangle 1047">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2C304B-5A9E-416C-01F4-9C6F0B649BF1}"/>
              </a:ext>
            </a:extLst>
          </p:cNvPr>
          <p:cNvSpPr>
            <a:spLocks noGrp="1"/>
          </p:cNvSpPr>
          <p:nvPr>
            <p:ph type="title"/>
          </p:nvPr>
        </p:nvSpPr>
        <p:spPr>
          <a:xfrm>
            <a:off x="6513788" y="365125"/>
            <a:ext cx="4840010" cy="1807305"/>
          </a:xfrm>
        </p:spPr>
        <p:txBody>
          <a:bodyPr vert="horz" lIns="91440" tIns="45720" rIns="91440" bIns="45720" rtlCol="0" anchor="ctr">
            <a:normAutofit/>
          </a:bodyPr>
          <a:lstStyle/>
          <a:p>
            <a:pPr algn="r"/>
            <a:r>
              <a:rPr lang="ar-JO" sz="4400" dirty="0"/>
              <a:t>فضيلة التواضع</a:t>
            </a:r>
            <a:endParaRPr lang="en-US" sz="4400" dirty="0"/>
          </a:p>
        </p:txBody>
      </p:sp>
      <p:pic>
        <p:nvPicPr>
          <p:cNvPr id="1032" name="Picture 8" descr="✝️ تساعية القديسة ماري ألفونسين (عيدها 19 ت2) '' إنّ الوردية هي كنزك،  اتّكلي على رحمتي وأنا أدبّرك &quot; (العذراء للأم ماري ألفونسين) 💫 ١- يا أبانا  السماوي، إننا بِدالة الأبناء، نتوسّل">
            <a:extLst>
              <a:ext uri="{FF2B5EF4-FFF2-40B4-BE49-F238E27FC236}">
                <a16:creationId xmlns:a16="http://schemas.microsoft.com/office/drawing/2014/main" id="{A71AD660-325A-F2FC-1AEB-46E1D667C8D3}"/>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15584"/>
          <a:stretch>
            <a:fillRect/>
          </a:stretch>
        </p:blipFill>
        <p:spPr bwMode="auto">
          <a:xfrm>
            <a:off x="20"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a:noFill/>
          <a:extLst>
            <a:ext uri="{909E8E84-426E-40DD-AFC4-6F175D3DCCD1}">
              <a14:hiddenFill xmlns:a14="http://schemas.microsoft.com/office/drawing/2010/main">
                <a:solidFill>
                  <a:srgbClr val="FFFFFF"/>
                </a:solidFill>
              </a14:hiddenFill>
            </a:ext>
          </a:extLst>
        </p:spPr>
      </p:pic>
      <p:sp>
        <p:nvSpPr>
          <p:cNvPr id="4" name="Text Placeholder 3">
            <a:extLst>
              <a:ext uri="{FF2B5EF4-FFF2-40B4-BE49-F238E27FC236}">
                <a16:creationId xmlns:a16="http://schemas.microsoft.com/office/drawing/2014/main" id="{DD34BE14-F79E-89BE-BF67-98C39FA6ECF3}"/>
              </a:ext>
            </a:extLst>
          </p:cNvPr>
          <p:cNvSpPr>
            <a:spLocks noGrp="1"/>
          </p:cNvSpPr>
          <p:nvPr>
            <p:ph type="body" sz="half" idx="2"/>
          </p:nvPr>
        </p:nvSpPr>
        <p:spPr>
          <a:xfrm>
            <a:off x="6602278" y="2638097"/>
            <a:ext cx="4840010" cy="2730316"/>
          </a:xfrm>
        </p:spPr>
        <p:txBody>
          <a:bodyPr vert="horz" lIns="91440" tIns="45720" rIns="91440" bIns="45720" rtlCol="0">
            <a:normAutofit/>
          </a:bodyPr>
          <a:lstStyle/>
          <a:p>
            <a:pPr algn="r"/>
            <a:r>
              <a:rPr lang="ar-JO" sz="2000" dirty="0"/>
              <a:t>ما معنى فضيلة التواضع؟</a:t>
            </a:r>
          </a:p>
          <a:p>
            <a:pPr algn="r"/>
            <a:endParaRPr lang="ar-JO" sz="2000" dirty="0"/>
          </a:p>
          <a:p>
            <a:pPr algn="r"/>
            <a:r>
              <a:rPr lang="ar-JO" sz="2000" dirty="0">
                <a:highlight>
                  <a:srgbClr val="00FFFF"/>
                </a:highlight>
              </a:rPr>
              <a:t>التواضع يعني تقدير الذات بوعي واقعي، وعدم التكبّر أو التفاخر، وهو صفة محمودة تتجلى في معاملة الناس بالاحترام والرفق، والاعتراف بأهمية الآخرين. إنه يختلف عن </a:t>
            </a:r>
            <a:r>
              <a:rPr lang="ar-JO" sz="2000" dirty="0">
                <a:highlight>
                  <a:srgbClr val="00FFFF"/>
                </a:highlight>
                <a:hlinkClick r:id="rId3">
                  <a:extLst>
                    <a:ext uri="{A12FA001-AC4F-418D-AE19-62706E023703}">
                      <ahyp:hlinkClr xmlns:ahyp="http://schemas.microsoft.com/office/drawing/2018/hyperlinkcolor" val="tx"/>
                    </a:ext>
                  </a:extLst>
                </a:hlinkClick>
              </a:rPr>
              <a:t>الانتقاد المفرط للذات</a:t>
            </a:r>
            <a:r>
              <a:rPr lang="ar-JO" sz="2000" dirty="0">
                <a:highlight>
                  <a:srgbClr val="00FFFF"/>
                </a:highlight>
              </a:rPr>
              <a:t>، بل يمثل التوازن بين عدم الغرور وامتلاك القوة والشجاعة. </a:t>
            </a:r>
            <a:endParaRPr lang="en-US" sz="2800" dirty="0">
              <a:highlight>
                <a:srgbClr val="00FFFF"/>
              </a:highlight>
            </a:endParaRPr>
          </a:p>
        </p:txBody>
      </p:sp>
    </p:spTree>
    <p:extLst>
      <p:ext uri="{BB962C8B-B14F-4D97-AF65-F5344CB8AC3E}">
        <p14:creationId xmlns:p14="http://schemas.microsoft.com/office/powerpoint/2010/main" val="39964622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70" name="Rectangle 2069">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2" name="Rectangle 2071">
            <a:extLst>
              <a:ext uri="{FF2B5EF4-FFF2-40B4-BE49-F238E27FC236}">
                <a16:creationId xmlns:a16="http://schemas.microsoft.com/office/drawing/2014/main" id="{BE149CDF-5DAC-4860-A285-9492CF209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74" name="Picture 2073">
            <a:extLst>
              <a:ext uri="{FF2B5EF4-FFF2-40B4-BE49-F238E27FC236}">
                <a16:creationId xmlns:a16="http://schemas.microsoft.com/office/drawing/2014/main" id="{B0DAC8FB-A162-44E3-A606-C855A03A5B0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2076" name="Rectangle 2075">
            <a:extLst>
              <a:ext uri="{FF2B5EF4-FFF2-40B4-BE49-F238E27FC236}">
                <a16:creationId xmlns:a16="http://schemas.microsoft.com/office/drawing/2014/main" id="{21BDEC81-16A7-4451-B893-C15000083B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78" name="Rectangle 2077">
            <a:extLst>
              <a:ext uri="{FF2B5EF4-FFF2-40B4-BE49-F238E27FC236}">
                <a16:creationId xmlns:a16="http://schemas.microsoft.com/office/drawing/2014/main" id="{26A515A1-4D80-430E-BE0A-71A290516A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8542" y="729175"/>
            <a:ext cx="11099352" cy="5399650"/>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itle 1">
            <a:extLst>
              <a:ext uri="{FF2B5EF4-FFF2-40B4-BE49-F238E27FC236}">
                <a16:creationId xmlns:a16="http://schemas.microsoft.com/office/drawing/2014/main" id="{E7A2F27A-032C-4C57-2BF7-33DF1E3F4E73}"/>
              </a:ext>
            </a:extLst>
          </p:cNvPr>
          <p:cNvSpPr>
            <a:spLocks noGrp="1"/>
          </p:cNvSpPr>
          <p:nvPr>
            <p:ph type="title"/>
          </p:nvPr>
        </p:nvSpPr>
        <p:spPr>
          <a:xfrm>
            <a:off x="847323" y="1226160"/>
            <a:ext cx="5506063" cy="1083333"/>
          </a:xfrm>
        </p:spPr>
        <p:txBody>
          <a:bodyPr vert="horz" lIns="91440" tIns="45720" rIns="91440" bIns="45720" rtlCol="0" anchor="b">
            <a:normAutofit/>
          </a:bodyPr>
          <a:lstStyle/>
          <a:p>
            <a:pPr algn="r" rtl="1"/>
            <a:r>
              <a:rPr lang="en-US" b="1" dirty="0"/>
              <a:t>كيف عاشت فضيلة التواضع في حياتها </a:t>
            </a:r>
            <a:r>
              <a:rPr lang="ar-JO" b="1" dirty="0"/>
              <a:t>اليومية؟</a:t>
            </a:r>
            <a:endParaRPr lang="en-US" b="1" dirty="0"/>
          </a:p>
        </p:txBody>
      </p:sp>
      <p:pic>
        <p:nvPicPr>
          <p:cNvPr id="2050" name="Picture 2" descr="Noursat | إطلاق اسم القديسة ماري الفونسين على أحد شوارع بلدة الزبابدة">
            <a:extLst>
              <a:ext uri="{FF2B5EF4-FFF2-40B4-BE49-F238E27FC236}">
                <a16:creationId xmlns:a16="http://schemas.microsoft.com/office/drawing/2014/main" id="{37762065-0626-B227-AFAF-3F65D5DDCE10}"/>
              </a:ext>
            </a:extLst>
          </p:cNvPr>
          <p:cNvPicPr>
            <a:picLocks noGrp="1" noChangeAspect="1" noChangeArrowheads="1"/>
          </p:cNvPicPr>
          <p:nvPr>
            <p:ph type="pic" idx="1"/>
          </p:nvPr>
        </p:nvPicPr>
        <p:blipFill>
          <a:blip r:embed="rId3">
            <a:extLst>
              <a:ext uri="{28A0092B-C50C-407E-A947-70E740481C1C}">
                <a14:useLocalDpi xmlns:a14="http://schemas.microsoft.com/office/drawing/2010/main" val="0"/>
              </a:ext>
            </a:extLst>
          </a:blip>
          <a:srcRect l="9827" r="9823" b="-2"/>
          <a:stretch>
            <a:fillRect/>
          </a:stretch>
        </p:blipFill>
        <p:spPr bwMode="auto">
          <a:xfrm>
            <a:off x="6646605" y="895610"/>
            <a:ext cx="4819711" cy="505802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52A01229-D3F9-7237-AF05-193B2ACEB9A5}"/>
              </a:ext>
            </a:extLst>
          </p:cNvPr>
          <p:cNvSpPr>
            <a:spLocks noGrp="1" noChangeArrowheads="1"/>
          </p:cNvSpPr>
          <p:nvPr>
            <p:ph type="body" sz="half" idx="2"/>
          </p:nvPr>
        </p:nvSpPr>
        <p:spPr bwMode="auto">
          <a:xfrm>
            <a:off x="652377" y="2301413"/>
            <a:ext cx="5895953" cy="3652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01568" rIns="0" bIns="101568" numCol="1" anchor="ctr" anchorCtr="0" compatLnSpc="1">
            <a:prstTxWarp prst="textNoShape">
              <a:avLst/>
            </a:prstTxWarp>
            <a:spAutoFit/>
          </a:bodyPr>
          <a:lstStyle/>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r>
              <a:rPr kumimoji="0" lang="ar-SA" altLang="en-US" sz="1400" b="1" i="0" u="none" strike="noStrike" cap="none" normalizeH="0" baseline="0" dirty="0">
                <a:ln>
                  <a:noFill/>
                </a:ln>
                <a:solidFill>
                  <a:schemeClr val="tx1">
                    <a:lumMod val="75000"/>
                    <a:lumOff val="25000"/>
                  </a:schemeClr>
                </a:solidFill>
                <a:effectLst/>
                <a:latin typeface="Google Sans"/>
                <a:cs typeface="Arial" panose="020B0604020202020204" pitchFamily="34" charset="0"/>
              </a:rPr>
              <a:t>خدمة الآخرين</a:t>
            </a:r>
            <a:r>
              <a:rPr kumimoji="0" lang="en-US" altLang="en-US" sz="1400" b="1"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r>
              <a:rPr kumimoji="0" lang="en-US" altLang="en-US" sz="1400" b="1" i="0" u="none" strike="noStrike" cap="none" normalizeH="0" baseline="0" dirty="0">
                <a:ln>
                  <a:noFill/>
                </a:ln>
                <a:solidFill>
                  <a:schemeClr val="tx1">
                    <a:lumMod val="75000"/>
                    <a:lumOff val="25000"/>
                  </a:schemeClr>
                </a:solidFill>
                <a:effectLst/>
                <a:latin typeface="Google Sans"/>
              </a:rPr>
              <a:t> </a:t>
            </a:r>
            <a:r>
              <a:rPr kumimoji="0" lang="ar-SA"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كانت تفعل أي عمل يطلب منها دون تذمر، حتى لو كان عملاً بسيطاً لا يحب أحد القيام به، وكانت تقوم به بحب وابتسامة</a:t>
            </a:r>
            <a:r>
              <a:rPr kumimoji="0" lang="en-US"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endParaRPr kumimoji="0" lang="ar-JO"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endParaRPr>
          </a:p>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endParaRPr kumimoji="0" lang="en-US" altLang="en-US" sz="1400" i="0" u="none" strike="noStrike" cap="none" normalizeH="0" baseline="0" dirty="0">
              <a:ln>
                <a:noFill/>
              </a:ln>
              <a:solidFill>
                <a:schemeClr val="tx1">
                  <a:lumMod val="75000"/>
                  <a:lumOff val="25000"/>
                </a:schemeClr>
              </a:solidFill>
              <a:effectLst/>
              <a:latin typeface="Google Sans"/>
            </a:endParaRPr>
          </a:p>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r>
              <a:rPr kumimoji="0" lang="ar-SA" altLang="en-US" sz="1400" b="1" i="0" u="none" strike="noStrike" cap="none" normalizeH="0" baseline="0" dirty="0">
                <a:ln>
                  <a:noFill/>
                </a:ln>
                <a:solidFill>
                  <a:schemeClr val="tx1">
                    <a:lumMod val="75000"/>
                    <a:lumOff val="25000"/>
                  </a:schemeClr>
                </a:solidFill>
                <a:effectLst/>
                <a:latin typeface="Google Sans"/>
                <a:cs typeface="Arial" panose="020B0604020202020204" pitchFamily="34" charset="0"/>
              </a:rPr>
              <a:t>السكوت عن نفسها</a:t>
            </a:r>
            <a:r>
              <a:rPr kumimoji="0" lang="en-US"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r>
              <a:rPr kumimoji="0" lang="en-US" altLang="en-US" sz="1400" i="0" u="none" strike="noStrike" cap="none" normalizeH="0" baseline="0" dirty="0">
                <a:ln>
                  <a:noFill/>
                </a:ln>
                <a:solidFill>
                  <a:schemeClr val="tx1">
                    <a:lumMod val="75000"/>
                    <a:lumOff val="25000"/>
                  </a:schemeClr>
                </a:solidFill>
                <a:effectLst/>
                <a:latin typeface="Google Sans"/>
              </a:rPr>
              <a:t> </a:t>
            </a:r>
            <a:r>
              <a:rPr kumimoji="0" lang="ar-SA"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عندما رأت العذراء مريم، لم تخبر أحداً لسنوات طويلة. كانت تحافظ على صمتها ولا تتفاخر بالأشياء العظيمة التي تحدث معها</a:t>
            </a:r>
            <a:r>
              <a:rPr kumimoji="0" lang="en-US"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endParaRPr kumimoji="0" lang="ar-JO"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endParaRPr>
          </a:p>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endParaRPr kumimoji="0" lang="en-US" altLang="en-US" sz="1400" i="0" u="none" strike="noStrike" cap="none" normalizeH="0" baseline="0" dirty="0">
              <a:ln>
                <a:noFill/>
              </a:ln>
              <a:solidFill>
                <a:schemeClr val="tx1">
                  <a:lumMod val="75000"/>
                  <a:lumOff val="25000"/>
                </a:schemeClr>
              </a:solidFill>
              <a:effectLst/>
              <a:latin typeface="Google Sans"/>
            </a:endParaRPr>
          </a:p>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r>
              <a:rPr kumimoji="0" lang="ar-SA" altLang="en-US" sz="1400" b="1" i="0" u="none" strike="noStrike" cap="none" normalizeH="0" baseline="0" dirty="0">
                <a:ln>
                  <a:noFill/>
                </a:ln>
                <a:solidFill>
                  <a:schemeClr val="tx1">
                    <a:lumMod val="75000"/>
                    <a:lumOff val="25000"/>
                  </a:schemeClr>
                </a:solidFill>
                <a:effectLst/>
                <a:latin typeface="Google Sans"/>
                <a:cs typeface="Arial" panose="020B0604020202020204" pitchFamily="34" charset="0"/>
              </a:rPr>
              <a:t>قبول اللوم</a:t>
            </a:r>
            <a:r>
              <a:rPr kumimoji="0" lang="en-US" altLang="en-US" sz="1400" b="1"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r>
              <a:rPr kumimoji="0" lang="en-US" altLang="en-US" sz="1400" b="1" i="0" u="none" strike="noStrike" cap="none" normalizeH="0" baseline="0" dirty="0">
                <a:ln>
                  <a:noFill/>
                </a:ln>
                <a:solidFill>
                  <a:schemeClr val="tx1">
                    <a:lumMod val="75000"/>
                    <a:lumOff val="25000"/>
                  </a:schemeClr>
                </a:solidFill>
                <a:effectLst/>
                <a:latin typeface="Google Sans"/>
              </a:rPr>
              <a:t> </a:t>
            </a:r>
            <a:r>
              <a:rPr kumimoji="0" lang="ar-SA"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كانت تسمع أي نقد أو توبيخ موجه لها وتتقبله بصدر رحب، وكأنها تسمع كلاماً طيباً</a:t>
            </a:r>
            <a:r>
              <a:rPr kumimoji="0" lang="en-US"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endParaRPr kumimoji="0" lang="ar-JO"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endParaRPr>
          </a:p>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endParaRPr kumimoji="0" lang="en-US" altLang="en-US" sz="1400" i="0" u="none" strike="noStrike" cap="none" normalizeH="0" baseline="0" dirty="0">
              <a:ln>
                <a:noFill/>
              </a:ln>
              <a:solidFill>
                <a:schemeClr val="tx1">
                  <a:lumMod val="75000"/>
                  <a:lumOff val="25000"/>
                </a:schemeClr>
              </a:solidFill>
              <a:effectLst/>
              <a:latin typeface="Google Sans"/>
            </a:endParaRPr>
          </a:p>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r>
              <a:rPr kumimoji="0" lang="ar-SA" altLang="en-US" sz="1400" b="1" i="0" u="none" strike="noStrike" cap="none" normalizeH="0" baseline="0" dirty="0">
                <a:ln>
                  <a:noFill/>
                </a:ln>
                <a:solidFill>
                  <a:schemeClr val="tx1">
                    <a:lumMod val="75000"/>
                    <a:lumOff val="25000"/>
                  </a:schemeClr>
                </a:solidFill>
                <a:effectLst/>
                <a:latin typeface="Google Sans"/>
                <a:cs typeface="Arial" panose="020B0604020202020204" pitchFamily="34" charset="0"/>
              </a:rPr>
              <a:t>الابتعاد عن التفاخر</a:t>
            </a:r>
            <a:r>
              <a:rPr kumimoji="0" lang="en-US" altLang="en-US" sz="1400" b="1"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r>
              <a:rPr kumimoji="0" lang="en-US" altLang="en-US" sz="1400" b="1" i="0" u="none" strike="noStrike" cap="none" normalizeH="0" baseline="0" dirty="0">
                <a:ln>
                  <a:noFill/>
                </a:ln>
                <a:solidFill>
                  <a:schemeClr val="tx1">
                    <a:lumMod val="75000"/>
                    <a:lumOff val="25000"/>
                  </a:schemeClr>
                </a:solidFill>
                <a:effectLst/>
                <a:latin typeface="Google Sans"/>
              </a:rPr>
              <a:t> </a:t>
            </a:r>
            <a:r>
              <a:rPr kumimoji="0" lang="ar-SA"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لم تنسب أي نجاح أو فضيلة لنفسها، بل كانت تقول دائماً إن كل شيء هو بفضل الله ونعمته</a:t>
            </a:r>
            <a:r>
              <a:rPr kumimoji="0" lang="en-US"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endParaRPr kumimoji="0" lang="ar-JO"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endParaRPr>
          </a:p>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endParaRPr kumimoji="0" lang="en-US" altLang="en-US" sz="1400" i="0" u="none" strike="noStrike" cap="none" normalizeH="0" baseline="0" dirty="0">
              <a:ln>
                <a:noFill/>
              </a:ln>
              <a:solidFill>
                <a:schemeClr val="tx1">
                  <a:lumMod val="75000"/>
                  <a:lumOff val="25000"/>
                </a:schemeClr>
              </a:solidFill>
              <a:effectLst/>
              <a:latin typeface="Google Sans"/>
            </a:endParaRPr>
          </a:p>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r>
              <a:rPr kumimoji="0" lang="ar-SA" altLang="en-US" sz="1400" b="1" i="0" u="none" strike="noStrike" cap="none" normalizeH="0" baseline="0" dirty="0">
                <a:ln>
                  <a:noFill/>
                </a:ln>
                <a:solidFill>
                  <a:schemeClr val="tx1">
                    <a:lumMod val="75000"/>
                    <a:lumOff val="25000"/>
                  </a:schemeClr>
                </a:solidFill>
                <a:effectLst/>
                <a:latin typeface="Google Sans"/>
                <a:cs typeface="Arial" panose="020B0604020202020204" pitchFamily="34" charset="0"/>
              </a:rPr>
              <a:t>الزهد في الدنيا</a:t>
            </a:r>
            <a:r>
              <a:rPr kumimoji="0" lang="en-US"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r>
              <a:rPr kumimoji="0" lang="en-US" altLang="en-US" sz="1400" i="0" u="none" strike="noStrike" cap="none" normalizeH="0" baseline="0" dirty="0">
                <a:ln>
                  <a:noFill/>
                </a:ln>
                <a:solidFill>
                  <a:schemeClr val="tx1">
                    <a:lumMod val="75000"/>
                    <a:lumOff val="25000"/>
                  </a:schemeClr>
                </a:solidFill>
                <a:effectLst/>
                <a:latin typeface="Google Sans"/>
              </a:rPr>
              <a:t> </a:t>
            </a:r>
            <a:r>
              <a:rPr kumimoji="0" lang="ar-SA"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لم تهتم بالملابس الفاخرة أو الراحة، بل عاشت حياة بسيطة جداً وابتعدت عن كل ما هو مادي</a:t>
            </a:r>
            <a:r>
              <a:rPr kumimoji="0" lang="en-US"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a:t>
            </a:r>
            <a:endParaRPr kumimoji="0" lang="ar-JO"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endParaRPr>
          </a:p>
          <a:p>
            <a:pPr marL="342900" marR="0" lvl="0" indent="-342900" algn="r" defTabSz="914400" rtl="1" eaLnBrk="0" fontAlgn="base" latinLnBrk="0" hangingPunct="0">
              <a:lnSpc>
                <a:spcPct val="100000"/>
              </a:lnSpc>
              <a:spcBef>
                <a:spcPct val="0"/>
              </a:spcBef>
              <a:spcAft>
                <a:spcPct val="0"/>
              </a:spcAft>
              <a:buClrTx/>
              <a:buSzTx/>
              <a:buFont typeface="+mj-lt"/>
              <a:buAutoNum type="arabicPeriod"/>
              <a:tabLst/>
            </a:pPr>
            <a:endParaRPr kumimoji="0" lang="en-US" altLang="en-US" sz="1400" i="0" u="none" strike="noStrike" cap="none" normalizeH="0" baseline="0" dirty="0">
              <a:ln>
                <a:noFill/>
              </a:ln>
              <a:solidFill>
                <a:schemeClr val="tx1">
                  <a:lumMod val="75000"/>
                  <a:lumOff val="25000"/>
                </a:schemeClr>
              </a:solidFill>
              <a:effectLst/>
              <a:latin typeface="Google Sans"/>
            </a:endParaRPr>
          </a:p>
          <a:p>
            <a:pPr marR="0" lvl="0" algn="r" defTabSz="914400" rtl="1" eaLnBrk="0" fontAlgn="base" latinLnBrk="0" hangingPunct="0">
              <a:lnSpc>
                <a:spcPct val="100000"/>
              </a:lnSpc>
              <a:spcBef>
                <a:spcPct val="0"/>
              </a:spcBef>
              <a:spcAft>
                <a:spcPct val="0"/>
              </a:spcAft>
              <a:buClrTx/>
              <a:buSzTx/>
              <a:tabLst/>
            </a:pPr>
            <a:r>
              <a:rPr kumimoji="0" lang="ar-SA"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باختصار، كانت ماري ألفونسين متواضعة لأنها</a:t>
            </a:r>
            <a:r>
              <a:rPr kumimoji="0" lang="en-US" altLang="en-US" sz="1400" i="0" u="none" strike="noStrike" cap="none" normalizeH="0" baseline="0" dirty="0">
                <a:ln>
                  <a:noFill/>
                </a:ln>
                <a:solidFill>
                  <a:schemeClr val="tx1">
                    <a:lumMod val="75000"/>
                    <a:lumOff val="25000"/>
                  </a:schemeClr>
                </a:solidFill>
                <a:effectLst/>
                <a:latin typeface="Google Sans"/>
              </a:rPr>
              <a:t> </a:t>
            </a:r>
            <a:r>
              <a:rPr kumimoji="0" lang="ar-SA" altLang="en-US" sz="1400" i="0" u="none" strike="noStrike" cap="none" normalizeH="0" baseline="0" dirty="0">
                <a:ln>
                  <a:noFill/>
                </a:ln>
                <a:solidFill>
                  <a:schemeClr val="tx1">
                    <a:lumMod val="75000"/>
                    <a:lumOff val="25000"/>
                  </a:schemeClr>
                </a:solidFill>
                <a:effectLst/>
                <a:latin typeface="Google Sans"/>
                <a:cs typeface="Arial" panose="020B0604020202020204" pitchFamily="34" charset="0"/>
              </a:rPr>
              <a:t>وضعت نفسها في خدمة الجميع، ولم تهتم بالمظاهر، واعترفت أن كل الخير يأتي من الله وليس منها</a:t>
            </a:r>
            <a:r>
              <a:rPr kumimoji="0" lang="en-US" altLang="en-US" sz="1400" i="0" u="none" strike="noStrike" cap="none" normalizeH="0" baseline="0" dirty="0">
                <a:ln>
                  <a:noFill/>
                </a:ln>
                <a:solidFill>
                  <a:schemeClr val="tx1">
                    <a:lumMod val="75000"/>
                    <a:lumOff val="25000"/>
                  </a:schemeClr>
                </a:solidFill>
                <a:effectLst/>
                <a:latin typeface="Google Sans"/>
              </a:rPr>
              <a:t>.</a:t>
            </a:r>
            <a:endParaRPr kumimoji="0" lang="en-US" altLang="en-US" sz="900" i="0" u="none" strike="noStrike" cap="none" normalizeH="0" baseline="0" dirty="0">
              <a:ln>
                <a:noFill/>
              </a:ln>
              <a:solidFill>
                <a:schemeClr val="tx1">
                  <a:lumMod val="75000"/>
                  <a:lumOff val="25000"/>
                </a:schemeClr>
              </a:solidFill>
              <a:effectLst/>
            </a:endParaRPr>
          </a:p>
        </p:txBody>
      </p:sp>
    </p:spTree>
    <p:extLst>
      <p:ext uri="{BB962C8B-B14F-4D97-AF65-F5344CB8AC3E}">
        <p14:creationId xmlns:p14="http://schemas.microsoft.com/office/powerpoint/2010/main" val="2026006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1000"/>
                                        <p:tgtEl>
                                          <p:spTgt spid="5">
                                            <p:txEl>
                                              <p:pRg st="0" end="0"/>
                                            </p:txEl>
                                          </p:spTgt>
                                        </p:tgtEl>
                                      </p:cBhvr>
                                    </p:animEffect>
                                    <p:anim calcmode="lin" valueType="num">
                                      <p:cBhvr>
                                        <p:cTn id="17"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fade">
                                      <p:cBhvr>
                                        <p:cTn id="23" dur="1000"/>
                                        <p:tgtEl>
                                          <p:spTgt spid="5">
                                            <p:txEl>
                                              <p:pRg st="2" end="2"/>
                                            </p:txEl>
                                          </p:spTgt>
                                        </p:tgtEl>
                                      </p:cBhvr>
                                    </p:animEffect>
                                    <p:anim calcmode="lin" valueType="num">
                                      <p:cBhvr>
                                        <p:cTn id="24"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5">
                                            <p:txEl>
                                              <p:pRg st="4" end="4"/>
                                            </p:txEl>
                                          </p:spTgt>
                                        </p:tgtEl>
                                        <p:attrNameLst>
                                          <p:attrName>style.visibility</p:attrName>
                                        </p:attrNameLst>
                                      </p:cBhvr>
                                      <p:to>
                                        <p:strVal val="visible"/>
                                      </p:to>
                                    </p:set>
                                    <p:animEffect transition="in" filter="fade">
                                      <p:cBhvr>
                                        <p:cTn id="30" dur="1000"/>
                                        <p:tgtEl>
                                          <p:spTgt spid="5">
                                            <p:txEl>
                                              <p:pRg st="4" end="4"/>
                                            </p:txEl>
                                          </p:spTgt>
                                        </p:tgtEl>
                                      </p:cBhvr>
                                    </p:animEffect>
                                    <p:anim calcmode="lin" valueType="num">
                                      <p:cBhvr>
                                        <p:cTn id="31"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1000"/>
                                        <p:tgtEl>
                                          <p:spTgt spid="5">
                                            <p:txEl>
                                              <p:pRg st="6" end="6"/>
                                            </p:txEl>
                                          </p:spTgt>
                                        </p:tgtEl>
                                      </p:cBhvr>
                                    </p:animEffect>
                                    <p:anim calcmode="lin" valueType="num">
                                      <p:cBhvr>
                                        <p:cTn id="38"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5">
                                            <p:txEl>
                                              <p:pRg st="8" end="8"/>
                                            </p:txEl>
                                          </p:spTgt>
                                        </p:tgtEl>
                                        <p:attrNameLst>
                                          <p:attrName>style.visibility</p:attrName>
                                        </p:attrNameLst>
                                      </p:cBhvr>
                                      <p:to>
                                        <p:strVal val="visible"/>
                                      </p:to>
                                    </p:set>
                                    <p:animEffect transition="in" filter="fade">
                                      <p:cBhvr>
                                        <p:cTn id="44" dur="1000"/>
                                        <p:tgtEl>
                                          <p:spTgt spid="5">
                                            <p:txEl>
                                              <p:pRg st="8" end="8"/>
                                            </p:txEl>
                                          </p:spTgt>
                                        </p:tgtEl>
                                      </p:cBhvr>
                                    </p:animEffect>
                                    <p:anim calcmode="lin" valueType="num">
                                      <p:cBhvr>
                                        <p:cTn id="45"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nodeType="clickEffect">
                                  <p:stCondLst>
                                    <p:cond delay="0"/>
                                  </p:stCondLst>
                                  <p:childTnLst>
                                    <p:set>
                                      <p:cBhvr>
                                        <p:cTn id="50" dur="1" fill="hold">
                                          <p:stCondLst>
                                            <p:cond delay="0"/>
                                          </p:stCondLst>
                                        </p:cTn>
                                        <p:tgtEl>
                                          <p:spTgt spid="5">
                                            <p:txEl>
                                              <p:pRg st="10" end="10"/>
                                            </p:txEl>
                                          </p:spTgt>
                                        </p:tgtEl>
                                        <p:attrNameLst>
                                          <p:attrName>style.visibility</p:attrName>
                                        </p:attrNameLst>
                                      </p:cBhvr>
                                      <p:to>
                                        <p:strVal val="visible"/>
                                      </p:to>
                                    </p:set>
                                    <p:animEffect transition="in" filter="circle(in)">
                                      <p:cBhvr>
                                        <p:cTn id="51" dur="20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CFA0BD6-7F88-BD26-7B8A-F669AC4C3382}"/>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r>
              <a:rPr lang="en-US" sz="5400">
                <a:solidFill>
                  <a:schemeClr val="bg1">
                    <a:lumMod val="95000"/>
                    <a:lumOff val="5000"/>
                  </a:schemeClr>
                </a:solidFill>
              </a:rPr>
              <a:t>كيف استطيع ان اعيش هذه الفضيلة في حياتي اليومية؟ </a:t>
            </a:r>
            <a:br>
              <a:rPr lang="en-US" sz="5400">
                <a:solidFill>
                  <a:schemeClr val="bg1">
                    <a:lumMod val="95000"/>
                    <a:lumOff val="5000"/>
                  </a:schemeClr>
                </a:solidFill>
              </a:rPr>
            </a:br>
            <a:endParaRPr lang="en-US" sz="5400" dirty="0">
              <a:solidFill>
                <a:schemeClr val="bg1">
                  <a:lumMod val="95000"/>
                  <a:lumOff val="5000"/>
                </a:schemeClr>
              </a:solidFill>
            </a:endParaRPr>
          </a:p>
        </p:txBody>
      </p:sp>
    </p:spTree>
    <p:extLst>
      <p:ext uri="{BB962C8B-B14F-4D97-AF65-F5344CB8AC3E}">
        <p14:creationId xmlns:p14="http://schemas.microsoft.com/office/powerpoint/2010/main" val="145754168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232</TotalTime>
  <Words>280</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Google Sans</vt:lpstr>
      <vt:lpstr>Office Theme</vt:lpstr>
      <vt:lpstr>ماري الفونسين</vt:lpstr>
      <vt:lpstr>عن ماري الفونسين:</vt:lpstr>
      <vt:lpstr>فضيلة التواضع</vt:lpstr>
      <vt:lpstr>كيف عاشت فضيلة التواضع في حياتها اليومية؟</vt:lpstr>
      <vt:lpstr>كيف استطيع ان اعيش هذه الفضيلة في حياتي اليومية؟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Bardees Smairat</dc:creator>
  <cp:lastModifiedBy>Bardees Smairat</cp:lastModifiedBy>
  <cp:revision>1</cp:revision>
  <dcterms:created xsi:type="dcterms:W3CDTF">2025-11-24T15:52:51Z</dcterms:created>
  <dcterms:modified xsi:type="dcterms:W3CDTF">2025-11-24T19:45:02Z</dcterms:modified>
</cp:coreProperties>
</file>